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8"/>
  </p:notesMasterIdLst>
  <p:handoutMasterIdLst>
    <p:handoutMasterId r:id="rId29"/>
  </p:handoutMasterIdLst>
  <p:sldIdLst>
    <p:sldId id="256" r:id="rId2"/>
    <p:sldId id="272" r:id="rId3"/>
    <p:sldId id="257" r:id="rId4"/>
    <p:sldId id="267" r:id="rId5"/>
    <p:sldId id="273" r:id="rId6"/>
    <p:sldId id="268" r:id="rId7"/>
    <p:sldId id="269" r:id="rId8"/>
    <p:sldId id="271" r:id="rId9"/>
    <p:sldId id="289" r:id="rId10"/>
    <p:sldId id="275" r:id="rId11"/>
    <p:sldId id="274" r:id="rId12"/>
    <p:sldId id="286" r:id="rId13"/>
    <p:sldId id="276" r:id="rId14"/>
    <p:sldId id="287" r:id="rId15"/>
    <p:sldId id="277" r:id="rId16"/>
    <p:sldId id="278" r:id="rId17"/>
    <p:sldId id="288" r:id="rId18"/>
    <p:sldId id="292" r:id="rId19"/>
    <p:sldId id="279" r:id="rId20"/>
    <p:sldId id="284" r:id="rId21"/>
    <p:sldId id="285" r:id="rId22"/>
    <p:sldId id="280" r:id="rId23"/>
    <p:sldId id="282" r:id="rId24"/>
    <p:sldId id="281" r:id="rId25"/>
    <p:sldId id="283" r:id="rId26"/>
    <p:sldId id="29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3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29" autoAdjust="0"/>
    <p:restoredTop sz="94660"/>
  </p:normalViewPr>
  <p:slideViewPr>
    <p:cSldViewPr>
      <p:cViewPr varScale="1">
        <p:scale>
          <a:sx n="87" d="100"/>
          <a:sy n="87" d="100"/>
        </p:scale>
        <p:origin x="302" y="58"/>
      </p:cViewPr>
      <p:guideLst>
        <p:guide pos="3840"/>
        <p:guide orient="horz" pos="216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en-US"/>
              <a:t>6/26/2018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a:t>‹#›</a:t>
            </a:fld>
            <a:endParaRPr/>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en-US"/>
              <a:t>6/26/2018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a:t>‹#›</a:t>
            </a:fld>
            <a:endParaRPr/>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6/26/2018</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descr="Rectangle"/>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058399" y="457201"/>
            <a:ext cx="2057401" cy="59436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9600" y="457200"/>
            <a:ext cx="9067800" cy="5943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6/26/2018</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6/26/2018</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en-US"/>
              <a:t>Click to edit Master title style</a:t>
            </a:r>
            <a:endParaRP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7CC0096-1860-4642-9CD2-0079EA5E7CD1}" type="datetimeFigureOut">
              <a:rPr lang="en-US"/>
              <a:t>6/26/2018</a:t>
            </a:fld>
            <a:endParaRPr/>
          </a:p>
        </p:txBody>
      </p:sp>
      <p:sp>
        <p:nvSpPr>
          <p:cNvPr id="7" name="Slide Number Placeholder 6"/>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7CC0096-1860-4642-9CD2-0079EA5E7CD1}" type="datetimeFigureOut">
              <a:rPr lang="en-US"/>
              <a:t>6/26/2018</a:t>
            </a:fld>
            <a:endParaRPr/>
          </a:p>
        </p:txBody>
      </p:sp>
      <p:sp>
        <p:nvSpPr>
          <p:cNvPr id="9" name="Slide Number Placeholder 8"/>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7CC0096-1860-4642-9CD2-0079EA5E7CD1}" type="datetimeFigureOut">
              <a:rPr lang="en-US"/>
              <a:t>6/26/2018</a:t>
            </a:fld>
            <a:endParaRPr/>
          </a:p>
        </p:txBody>
      </p:sp>
      <p:sp>
        <p:nvSpPr>
          <p:cNvPr id="5" name="Slide Number Placeholder 4"/>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37CC0096-1860-4642-9CD2-0079EA5E7CD1}" type="datetimeFigureOut">
              <a:rPr lang="en-US"/>
              <a:t>6/26/2018</a:t>
            </a:fld>
            <a:endParaRPr/>
          </a:p>
        </p:txBody>
      </p:sp>
      <p:sp>
        <p:nvSpPr>
          <p:cNvPr id="4" name="Slide Number Placeholder 3"/>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rPr lang="en-US"/>
              <a:t>Click to edit Master title style</a:t>
            </a:r>
            <a:endParaRP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descr="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fld id="{37CC0096-1860-4642-9CD2-0079EA5E7CD1}" type="datetimeFigureOut">
              <a:rPr lang="en-US" smtClean="0"/>
              <a:pPr/>
              <a:t>6/26/2018</a:t>
            </a:fld>
            <a:endParaRPr lang="en-US" dirty="0"/>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www.scriptsave.com/"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neweralife.com/" TargetMode="Externa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hyperlink" Target="https://www3.viiad.com/NewEraLife/member/app/compass/provider_search_main.asp"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1.careington.com/co/pal/index.aspx" TargetMode="External"/><Relationship Id="rId2" Type="http://schemas.openxmlformats.org/officeDocument/2006/relationships/hyperlink" Target="https://www3.viiad.com/NewEraLife/member/app/compass/provider_search_main.asp" TargetMode="External"/><Relationship Id="rId1" Type="http://schemas.openxmlformats.org/officeDocument/2006/relationships/slideLayout" Target="../slideLayouts/slideLayout6.xml"/><Relationship Id="rId5" Type="http://schemas.openxmlformats.org/officeDocument/2006/relationships/hyperlink" Target="https://www.healthcare.gov/see-plans/" TargetMode="External"/><Relationship Id="rId4" Type="http://schemas.openxmlformats.org/officeDocument/2006/relationships/hyperlink" Target="https://thekarisgroup.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healthcare.gov/exemptions-too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066800"/>
            <a:ext cx="5029200" cy="1828800"/>
          </a:xfrm>
        </p:spPr>
        <p:txBody>
          <a:bodyPr>
            <a:normAutofit fontScale="90000"/>
          </a:bodyPr>
          <a:lstStyle/>
          <a:p>
            <a:pPr algn="ctr"/>
            <a:r>
              <a:rPr lang="en-US" b="1" dirty="0">
                <a:solidFill>
                  <a:srgbClr val="0070C0"/>
                </a:solidFill>
                <a:latin typeface="Algerian" panose="04020705040A02060702" pitchFamily="82" charset="0"/>
              </a:rPr>
              <a:t>Blueprint</a:t>
            </a:r>
            <a:br>
              <a:rPr lang="en-US" b="1" dirty="0">
                <a:solidFill>
                  <a:srgbClr val="0070C0"/>
                </a:solidFill>
                <a:latin typeface="Algerian" panose="04020705040A02060702" pitchFamily="82" charset="0"/>
              </a:rPr>
            </a:br>
            <a:r>
              <a:rPr lang="en-US" sz="3600" b="1" dirty="0">
                <a:solidFill>
                  <a:srgbClr val="0070C0"/>
                </a:solidFill>
                <a:latin typeface="Algerian" panose="04020705040A02060702" pitchFamily="82" charset="0"/>
              </a:rPr>
              <a:t>for</a:t>
            </a:r>
            <a:br>
              <a:rPr lang="en-US" b="1" dirty="0">
                <a:solidFill>
                  <a:srgbClr val="0070C0"/>
                </a:solidFill>
                <a:latin typeface="Algerian" panose="04020705040A02060702" pitchFamily="82" charset="0"/>
              </a:rPr>
            </a:br>
            <a:r>
              <a:rPr lang="en-US" b="1" dirty="0">
                <a:solidFill>
                  <a:srgbClr val="0070C0"/>
                </a:solidFill>
                <a:latin typeface="Algerian" panose="04020705040A02060702" pitchFamily="82" charset="0"/>
              </a:rPr>
              <a:t>Health &amp; Life</a:t>
            </a:r>
          </a:p>
        </p:txBody>
      </p:sp>
      <p:sp>
        <p:nvSpPr>
          <p:cNvPr id="3" name="Subtitle 2"/>
          <p:cNvSpPr>
            <a:spLocks noGrp="1"/>
          </p:cNvSpPr>
          <p:nvPr>
            <p:ph type="subTitle" idx="1"/>
          </p:nvPr>
        </p:nvSpPr>
        <p:spPr>
          <a:xfrm>
            <a:off x="152397" y="283972"/>
            <a:ext cx="4953003" cy="457200"/>
          </a:xfrm>
        </p:spPr>
        <p:txBody>
          <a:bodyPr>
            <a:normAutofit/>
          </a:bodyPr>
          <a:lstStyle/>
          <a:p>
            <a:pPr algn="ctr"/>
            <a:r>
              <a:rPr lang="en-US" dirty="0">
                <a:solidFill>
                  <a:srgbClr val="C00000"/>
                </a:solidFill>
              </a:rPr>
              <a:t>Health insurance Enrollment center</a:t>
            </a:r>
          </a:p>
        </p:txBody>
      </p:sp>
      <p:pic>
        <p:nvPicPr>
          <p:cNvPr id="5" name="Picture 4">
            <a:extLst>
              <a:ext uri="{FF2B5EF4-FFF2-40B4-BE49-F238E27FC236}">
                <a16:creationId xmlns:a16="http://schemas.microsoft.com/office/drawing/2014/main" id="{C02D20B8-BAB1-4EC4-8D9B-2EC24EC5F8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802" y="3505200"/>
            <a:ext cx="4660392" cy="3106928"/>
          </a:xfrm>
          <a:prstGeom prst="rect">
            <a:avLst/>
          </a:prstGeom>
          <a:ln>
            <a:noFill/>
          </a:ln>
          <a:effectLst>
            <a:softEdge rad="112500"/>
          </a:effectLst>
        </p:spPr>
      </p:pic>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7BCFFF-8F76-437F-9EAF-680FE4434D90}"/>
              </a:ext>
            </a:extLst>
          </p:cNvPr>
          <p:cNvSpPr txBox="1"/>
          <p:nvPr/>
        </p:nvSpPr>
        <p:spPr>
          <a:xfrm>
            <a:off x="1981200" y="969740"/>
            <a:ext cx="8229600" cy="1323439"/>
          </a:xfrm>
          <a:prstGeom prst="rect">
            <a:avLst/>
          </a:prstGeom>
          <a:noFill/>
        </p:spPr>
        <p:txBody>
          <a:bodyPr wrap="square" rtlCol="0">
            <a:spAutoFit/>
          </a:bodyPr>
          <a:lstStyle/>
          <a:p>
            <a:pPr algn="ctr"/>
            <a:r>
              <a:rPr lang="en-US" sz="4000" dirty="0"/>
              <a:t>Hospital Indemnity Insurance Plan and Outpatient Benefits</a:t>
            </a:r>
          </a:p>
        </p:txBody>
      </p:sp>
      <p:sp>
        <p:nvSpPr>
          <p:cNvPr id="4" name="TextBox 3">
            <a:extLst>
              <a:ext uri="{FF2B5EF4-FFF2-40B4-BE49-F238E27FC236}">
                <a16:creationId xmlns:a16="http://schemas.microsoft.com/office/drawing/2014/main" id="{1AF8B3F9-E941-41DD-9E4F-B4CA446B3960}"/>
              </a:ext>
            </a:extLst>
          </p:cNvPr>
          <p:cNvSpPr txBox="1"/>
          <p:nvPr/>
        </p:nvSpPr>
        <p:spPr>
          <a:xfrm rot="21404109">
            <a:off x="234378" y="425325"/>
            <a:ext cx="6919888" cy="400110"/>
          </a:xfrm>
          <a:prstGeom prst="rect">
            <a:avLst/>
          </a:prstGeom>
          <a:noFill/>
        </p:spPr>
        <p:txBody>
          <a:bodyPr wrap="square" rtlCol="0">
            <a:spAutoFit/>
          </a:bodyPr>
          <a:lstStyle/>
          <a:p>
            <a:r>
              <a:rPr lang="en-US" sz="2000" dirty="0">
                <a:solidFill>
                  <a:schemeClr val="accent1"/>
                </a:solidFill>
              </a:rPr>
              <a:t>The package starts with a Hospital Indemnity Insurance plan:</a:t>
            </a:r>
          </a:p>
        </p:txBody>
      </p:sp>
      <p:pic>
        <p:nvPicPr>
          <p:cNvPr id="5" name="Picture 4">
            <a:extLst>
              <a:ext uri="{FF2B5EF4-FFF2-40B4-BE49-F238E27FC236}">
                <a16:creationId xmlns:a16="http://schemas.microsoft.com/office/drawing/2014/main" id="{09CF6DA0-C3E7-442A-B696-916248FACDF7}"/>
              </a:ext>
            </a:extLst>
          </p:cNvPr>
          <p:cNvPicPr>
            <a:picLocks noChangeAspect="1"/>
          </p:cNvPicPr>
          <p:nvPr/>
        </p:nvPicPr>
        <p:blipFill rotWithShape="1">
          <a:blip r:embed="rId2"/>
          <a:srcRect l="2048" t="1744" r="3409" b="1877"/>
          <a:stretch/>
        </p:blipFill>
        <p:spPr>
          <a:xfrm>
            <a:off x="2895599" y="2286000"/>
            <a:ext cx="6602845" cy="4343400"/>
          </a:xfrm>
          <a:prstGeom prst="rect">
            <a:avLst/>
          </a:prstGeom>
        </p:spPr>
      </p:pic>
    </p:spTree>
    <p:extLst>
      <p:ext uri="{BB962C8B-B14F-4D97-AF65-F5344CB8AC3E}">
        <p14:creationId xmlns:p14="http://schemas.microsoft.com/office/powerpoint/2010/main" val="36569466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96CE96-7959-452C-BA94-5D176F83CF99}"/>
              </a:ext>
            </a:extLst>
          </p:cNvPr>
          <p:cNvSpPr txBox="1"/>
          <p:nvPr/>
        </p:nvSpPr>
        <p:spPr>
          <a:xfrm>
            <a:off x="2324100" y="76200"/>
            <a:ext cx="7543800" cy="769441"/>
          </a:xfrm>
          <a:prstGeom prst="rect">
            <a:avLst/>
          </a:prstGeom>
          <a:noFill/>
        </p:spPr>
        <p:txBody>
          <a:bodyPr wrap="square" rtlCol="0">
            <a:spAutoFit/>
          </a:bodyPr>
          <a:lstStyle/>
          <a:p>
            <a:pPr algn="ctr"/>
            <a:r>
              <a:rPr lang="en-US" sz="4400" b="1" dirty="0">
                <a:solidFill>
                  <a:schemeClr val="accent1"/>
                </a:solidFill>
                <a:effectLst>
                  <a:outerShdw blurRad="38100" dist="38100" dir="2700000" algn="tl">
                    <a:srgbClr val="000000">
                      <a:alpha val="43137"/>
                    </a:srgbClr>
                  </a:outerShdw>
                </a:effectLst>
              </a:rPr>
              <a:t>HEALTH CHOICE SELECT</a:t>
            </a:r>
          </a:p>
        </p:txBody>
      </p:sp>
      <p:sp>
        <p:nvSpPr>
          <p:cNvPr id="4" name="TextBox 3">
            <a:extLst>
              <a:ext uri="{FF2B5EF4-FFF2-40B4-BE49-F238E27FC236}">
                <a16:creationId xmlns:a16="http://schemas.microsoft.com/office/drawing/2014/main" id="{57A86BFB-27C6-4299-9928-8DCDB0BB1B93}"/>
              </a:ext>
            </a:extLst>
          </p:cNvPr>
          <p:cNvSpPr txBox="1"/>
          <p:nvPr/>
        </p:nvSpPr>
        <p:spPr>
          <a:xfrm>
            <a:off x="304800" y="997745"/>
            <a:ext cx="11582400" cy="646331"/>
          </a:xfrm>
          <a:prstGeom prst="rect">
            <a:avLst/>
          </a:prstGeom>
          <a:noFill/>
        </p:spPr>
        <p:txBody>
          <a:bodyPr wrap="square" rtlCol="0">
            <a:spAutoFit/>
          </a:bodyPr>
          <a:lstStyle/>
          <a:p>
            <a:r>
              <a:rPr lang="en-US" dirty="0"/>
              <a:t>In today’s market where health insurance is often unavailable or unaffordable, Health Choice Select can help provide you and your family with peace of mind by letting you select the health insurance benefits you need and can afford.</a:t>
            </a:r>
          </a:p>
        </p:txBody>
      </p:sp>
      <p:pic>
        <p:nvPicPr>
          <p:cNvPr id="6" name="Picture 5">
            <a:extLst>
              <a:ext uri="{FF2B5EF4-FFF2-40B4-BE49-F238E27FC236}">
                <a16:creationId xmlns:a16="http://schemas.microsoft.com/office/drawing/2014/main" id="{4D56530E-8032-41A4-8927-439DA591B7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0096500" y="4544219"/>
            <a:ext cx="2095500" cy="2313781"/>
          </a:xfrm>
          <a:prstGeom prst="rect">
            <a:avLst/>
          </a:prstGeom>
        </p:spPr>
      </p:pic>
      <p:sp>
        <p:nvSpPr>
          <p:cNvPr id="5" name="TextBox 4">
            <a:extLst>
              <a:ext uri="{FF2B5EF4-FFF2-40B4-BE49-F238E27FC236}">
                <a16:creationId xmlns:a16="http://schemas.microsoft.com/office/drawing/2014/main" id="{CFCB2EFF-94A6-4689-B6E5-9C0A82217F41}"/>
              </a:ext>
            </a:extLst>
          </p:cNvPr>
          <p:cNvSpPr txBox="1"/>
          <p:nvPr/>
        </p:nvSpPr>
        <p:spPr>
          <a:xfrm>
            <a:off x="476250" y="1951198"/>
            <a:ext cx="5181600" cy="4801314"/>
          </a:xfrm>
          <a:prstGeom prst="rect">
            <a:avLst/>
          </a:prstGeom>
          <a:noFill/>
        </p:spPr>
        <p:txBody>
          <a:bodyPr wrap="square" rtlCol="0">
            <a:spAutoFit/>
          </a:bodyPr>
          <a:lstStyle/>
          <a:p>
            <a:pPr marL="285750" indent="-285750">
              <a:buFont typeface="Arial" panose="020B0604020202020204" pitchFamily="34" charset="0"/>
              <a:buChar char="•"/>
            </a:pPr>
            <a:r>
              <a:rPr lang="en-US" dirty="0"/>
              <a:t>$5,000,000 Lifetime Maximum per policy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Three annual maximum benefit amounts to choose from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Three benefit options to choose from to fit your budget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Use ANY Doctor or Hospital you choose without penalty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For additional savings, the PHCS PPO Network is available at no additional cost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TeleDoc</a:t>
            </a:r>
            <a:r>
              <a:rPr lang="en-US" dirty="0"/>
              <a:t> provides a convenient alternative to Physician Visits, Urgent Care or ER visits</a:t>
            </a:r>
          </a:p>
          <a:p>
            <a:endParaRPr lang="en-US" dirty="0"/>
          </a:p>
        </p:txBody>
      </p:sp>
      <p:sp>
        <p:nvSpPr>
          <p:cNvPr id="7" name="TextBox 6">
            <a:extLst>
              <a:ext uri="{FF2B5EF4-FFF2-40B4-BE49-F238E27FC236}">
                <a16:creationId xmlns:a16="http://schemas.microsoft.com/office/drawing/2014/main" id="{1FB9CC8C-4DAE-44A6-9D4D-4C70A4EBF4FC}"/>
              </a:ext>
            </a:extLst>
          </p:cNvPr>
          <p:cNvSpPr txBox="1"/>
          <p:nvPr/>
        </p:nvSpPr>
        <p:spPr>
          <a:xfrm>
            <a:off x="6534150" y="1951198"/>
            <a:ext cx="5181600" cy="3323987"/>
          </a:xfrm>
          <a:prstGeom prst="rect">
            <a:avLst/>
          </a:prstGeom>
          <a:noFill/>
        </p:spPr>
        <p:txBody>
          <a:bodyPr wrap="square" rtlCol="0">
            <a:spAutoFit/>
          </a:bodyPr>
          <a:lstStyle/>
          <a:p>
            <a:pPr marL="285750" indent="-285750">
              <a:buFont typeface="Arial" panose="020B0604020202020204" pitchFamily="34" charset="0"/>
              <a:buChar char="•"/>
            </a:pPr>
            <a:r>
              <a:rPr lang="en-US" dirty="0" err="1"/>
              <a:t>ScriptSave</a:t>
            </a:r>
            <a:r>
              <a:rPr lang="en-US" dirty="0"/>
              <a:t> card is provided at no cost to help you save money on prescriptions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Optional Accident, Life, Critical Illness and Dental plans are available to enhance your protection</a:t>
            </a:r>
          </a:p>
          <a:p>
            <a:endParaRPr lang="en-US" dirty="0"/>
          </a:p>
          <a:p>
            <a:r>
              <a:rPr lang="en-US" sz="1600" dirty="0">
                <a:solidFill>
                  <a:schemeClr val="accent3">
                    <a:lumMod val="60000"/>
                    <a:lumOff val="40000"/>
                  </a:schemeClr>
                </a:solidFill>
              </a:rPr>
              <a:t>This is NOT Major Medical Insurance</a:t>
            </a:r>
          </a:p>
          <a:p>
            <a:r>
              <a:rPr lang="en-US" sz="1400" dirty="0"/>
              <a:t>Philadelphia American Life Insurance Company</a:t>
            </a:r>
          </a:p>
          <a:p>
            <a:r>
              <a:rPr lang="en-US" sz="1400" dirty="0"/>
              <a:t>P.O. Bo 4884</a:t>
            </a:r>
          </a:p>
          <a:p>
            <a:r>
              <a:rPr lang="en-US" sz="1400" dirty="0"/>
              <a:t>Houston, TX 77210-4884</a:t>
            </a:r>
          </a:p>
          <a:p>
            <a:endParaRPr lang="en-US" sz="1400" dirty="0"/>
          </a:p>
          <a:p>
            <a:r>
              <a:rPr lang="en-US" sz="1400" dirty="0"/>
              <a:t>Information from Form H-0214</a:t>
            </a:r>
          </a:p>
        </p:txBody>
      </p:sp>
    </p:spTree>
    <p:extLst>
      <p:ext uri="{BB962C8B-B14F-4D97-AF65-F5344CB8AC3E}">
        <p14:creationId xmlns:p14="http://schemas.microsoft.com/office/powerpoint/2010/main" val="397689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arn(inVertic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arn(inVertical)">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barn(inVertical)">
                                      <p:cBhvr>
                                        <p:cTn id="32" dur="500"/>
                                        <p:tgtEl>
                                          <p:spTgt spid="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barn(inVertical)">
                                      <p:cBhvr>
                                        <p:cTn id="37" dur="500"/>
                                        <p:tgtEl>
                                          <p:spTgt spid="5">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par>
                                <p:cTn id="43" presetID="14" presetClass="entr" presetSubtype="1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randombar(horizontal)">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7">
                                            <p:txEl>
                                              <p:pRg st="0" end="0"/>
                                            </p:txEl>
                                          </p:spTgt>
                                        </p:tgtEl>
                                        <p:attrNameLst>
                                          <p:attrName>style.visibility</p:attrName>
                                        </p:attrNameLst>
                                      </p:cBhvr>
                                      <p:to>
                                        <p:strVal val="visible"/>
                                      </p:to>
                                    </p:set>
                                    <p:animEffect transition="in" filter="barn(inVertical)">
                                      <p:cBhvr>
                                        <p:cTn id="50" dur="500"/>
                                        <p:tgtEl>
                                          <p:spTgt spid="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animEffect transition="in" filter="barn(inVertical)">
                                      <p:cBhvr>
                                        <p:cTn id="55" dur="500"/>
                                        <p:tgtEl>
                                          <p:spTgt spid="7">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7">
                                            <p:txEl>
                                              <p:pRg st="4" end="4"/>
                                            </p:txEl>
                                          </p:spTgt>
                                        </p:tgtEl>
                                        <p:attrNameLst>
                                          <p:attrName>style.visibility</p:attrName>
                                        </p:attrNameLst>
                                      </p:cBhvr>
                                      <p:to>
                                        <p:strVal val="visible"/>
                                      </p:to>
                                    </p:set>
                                    <p:animEffect transition="in" filter="barn(inVertical)">
                                      <p:cBhvr>
                                        <p:cTn id="60" dur="500"/>
                                        <p:tgtEl>
                                          <p:spTgt spid="7">
                                            <p:txEl>
                                              <p:pRg st="4" end="4"/>
                                            </p:txEl>
                                          </p:spTgt>
                                        </p:tgtEl>
                                      </p:cBhvr>
                                    </p:animEffect>
                                  </p:childTnLst>
                                </p:cTn>
                              </p:par>
                              <p:par>
                                <p:cTn id="61" presetID="16" presetClass="entr" presetSubtype="21" fill="hold" nodeType="withEffect">
                                  <p:stCondLst>
                                    <p:cond delay="0"/>
                                  </p:stCondLst>
                                  <p:childTnLst>
                                    <p:set>
                                      <p:cBhvr>
                                        <p:cTn id="62" dur="1" fill="hold">
                                          <p:stCondLst>
                                            <p:cond delay="0"/>
                                          </p:stCondLst>
                                        </p:cTn>
                                        <p:tgtEl>
                                          <p:spTgt spid="7">
                                            <p:txEl>
                                              <p:pRg st="5" end="5"/>
                                            </p:txEl>
                                          </p:spTgt>
                                        </p:tgtEl>
                                        <p:attrNameLst>
                                          <p:attrName>style.visibility</p:attrName>
                                        </p:attrNameLst>
                                      </p:cBhvr>
                                      <p:to>
                                        <p:strVal val="visible"/>
                                      </p:to>
                                    </p:set>
                                    <p:animEffect transition="in" filter="barn(inVertical)">
                                      <p:cBhvr>
                                        <p:cTn id="63" dur="500"/>
                                        <p:tgtEl>
                                          <p:spTgt spid="7">
                                            <p:txEl>
                                              <p:pRg st="5" end="5"/>
                                            </p:txEl>
                                          </p:spTgt>
                                        </p:tgtEl>
                                      </p:cBhvr>
                                    </p:animEffect>
                                  </p:childTnLst>
                                </p:cTn>
                              </p:par>
                              <p:par>
                                <p:cTn id="64" presetID="16" presetClass="entr" presetSubtype="21" fill="hold" nodeType="withEffect">
                                  <p:stCondLst>
                                    <p:cond delay="0"/>
                                  </p:stCondLst>
                                  <p:childTnLst>
                                    <p:set>
                                      <p:cBhvr>
                                        <p:cTn id="65" dur="1" fill="hold">
                                          <p:stCondLst>
                                            <p:cond delay="0"/>
                                          </p:stCondLst>
                                        </p:cTn>
                                        <p:tgtEl>
                                          <p:spTgt spid="7">
                                            <p:txEl>
                                              <p:pRg st="6" end="6"/>
                                            </p:txEl>
                                          </p:spTgt>
                                        </p:tgtEl>
                                        <p:attrNameLst>
                                          <p:attrName>style.visibility</p:attrName>
                                        </p:attrNameLst>
                                      </p:cBhvr>
                                      <p:to>
                                        <p:strVal val="visible"/>
                                      </p:to>
                                    </p:set>
                                    <p:animEffect transition="in" filter="barn(inVertical)">
                                      <p:cBhvr>
                                        <p:cTn id="66" dur="500"/>
                                        <p:tgtEl>
                                          <p:spTgt spid="7">
                                            <p:txEl>
                                              <p:pRg st="6" end="6"/>
                                            </p:txEl>
                                          </p:spTgt>
                                        </p:tgtEl>
                                      </p:cBhvr>
                                    </p:animEffect>
                                  </p:childTnLst>
                                </p:cTn>
                              </p:par>
                              <p:par>
                                <p:cTn id="67" presetID="16" presetClass="entr" presetSubtype="21" fill="hold" nodeType="withEffect">
                                  <p:stCondLst>
                                    <p:cond delay="0"/>
                                  </p:stCondLst>
                                  <p:childTnLst>
                                    <p:set>
                                      <p:cBhvr>
                                        <p:cTn id="68" dur="1" fill="hold">
                                          <p:stCondLst>
                                            <p:cond delay="0"/>
                                          </p:stCondLst>
                                        </p:cTn>
                                        <p:tgtEl>
                                          <p:spTgt spid="7">
                                            <p:txEl>
                                              <p:pRg st="7" end="7"/>
                                            </p:txEl>
                                          </p:spTgt>
                                        </p:tgtEl>
                                        <p:attrNameLst>
                                          <p:attrName>style.visibility</p:attrName>
                                        </p:attrNameLst>
                                      </p:cBhvr>
                                      <p:to>
                                        <p:strVal val="visible"/>
                                      </p:to>
                                    </p:set>
                                    <p:animEffect transition="in" filter="barn(inVertical)">
                                      <p:cBhvr>
                                        <p:cTn id="69" dur="500"/>
                                        <p:tgtEl>
                                          <p:spTgt spid="7">
                                            <p:txEl>
                                              <p:pRg st="7" end="7"/>
                                            </p:txEl>
                                          </p:spTgt>
                                        </p:tgtEl>
                                      </p:cBhvr>
                                    </p:animEffect>
                                  </p:childTnLst>
                                </p:cTn>
                              </p:par>
                              <p:par>
                                <p:cTn id="70" presetID="16" presetClass="entr" presetSubtype="21" fill="hold" nodeType="withEffect">
                                  <p:stCondLst>
                                    <p:cond delay="0"/>
                                  </p:stCondLst>
                                  <p:childTnLst>
                                    <p:set>
                                      <p:cBhvr>
                                        <p:cTn id="71" dur="1" fill="hold">
                                          <p:stCondLst>
                                            <p:cond delay="0"/>
                                          </p:stCondLst>
                                        </p:cTn>
                                        <p:tgtEl>
                                          <p:spTgt spid="7">
                                            <p:txEl>
                                              <p:pRg st="9" end="9"/>
                                            </p:txEl>
                                          </p:spTgt>
                                        </p:tgtEl>
                                        <p:attrNameLst>
                                          <p:attrName>style.visibility</p:attrName>
                                        </p:attrNameLst>
                                      </p:cBhvr>
                                      <p:to>
                                        <p:strVal val="visible"/>
                                      </p:to>
                                    </p:set>
                                    <p:animEffect transition="in" filter="barn(inVertical)">
                                      <p:cBhvr>
                                        <p:cTn id="7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39C0FA4E-800B-4CA7-92E4-517678652CFA}"/>
              </a:ext>
            </a:extLst>
          </p:cNvPr>
          <p:cNvGrpSpPr/>
          <p:nvPr/>
        </p:nvGrpSpPr>
        <p:grpSpPr>
          <a:xfrm>
            <a:off x="437552" y="994280"/>
            <a:ext cx="11331607" cy="599460"/>
            <a:chOff x="437552" y="994280"/>
            <a:chExt cx="11331607" cy="599460"/>
          </a:xfrm>
        </p:grpSpPr>
        <p:sp>
          <p:nvSpPr>
            <p:cNvPr id="5" name="TextBox 4">
              <a:extLst>
                <a:ext uri="{FF2B5EF4-FFF2-40B4-BE49-F238E27FC236}">
                  <a16:creationId xmlns:a16="http://schemas.microsoft.com/office/drawing/2014/main" id="{B42F2DDD-0C70-4A4F-ACF9-0C721DC931F4}"/>
                </a:ext>
              </a:extLst>
            </p:cNvPr>
            <p:cNvSpPr txBox="1"/>
            <p:nvPr/>
          </p:nvSpPr>
          <p:spPr>
            <a:xfrm>
              <a:off x="437552" y="994280"/>
              <a:ext cx="11331607" cy="369332"/>
            </a:xfrm>
            <a:prstGeom prst="rect">
              <a:avLst/>
            </a:prstGeom>
            <a:noFill/>
          </p:spPr>
          <p:txBody>
            <a:bodyPr wrap="square" rtlCol="0">
              <a:spAutoFit/>
            </a:bodyPr>
            <a:lstStyle/>
            <a:p>
              <a:r>
                <a:rPr lang="en-US" dirty="0"/>
                <a:t>Choose your </a:t>
              </a:r>
              <a:r>
                <a:rPr lang="en-US" b="1" u="sng" dirty="0"/>
                <a:t>Calendar Year </a:t>
              </a:r>
              <a:r>
                <a:rPr lang="en-US" dirty="0"/>
                <a:t>Maximum Benefit Level:          $100,000               $250,000              $1,000,000</a:t>
              </a:r>
            </a:p>
          </p:txBody>
        </p:sp>
        <p:sp>
          <p:nvSpPr>
            <p:cNvPr id="7" name="Rectangle 6">
              <a:extLst>
                <a:ext uri="{FF2B5EF4-FFF2-40B4-BE49-F238E27FC236}">
                  <a16:creationId xmlns:a16="http://schemas.microsoft.com/office/drawing/2014/main" id="{90A5FB70-3B44-4CA3-8854-B5B1FE4E5235}"/>
                </a:ext>
              </a:extLst>
            </p:cNvPr>
            <p:cNvSpPr/>
            <p:nvPr/>
          </p:nvSpPr>
          <p:spPr>
            <a:xfrm>
              <a:off x="5772704" y="1060050"/>
              <a:ext cx="2286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BE24B57-F21D-40C7-AE8F-691676CFE1CC}"/>
                </a:ext>
              </a:extLst>
            </p:cNvPr>
            <p:cNvSpPr/>
            <p:nvPr/>
          </p:nvSpPr>
          <p:spPr>
            <a:xfrm>
              <a:off x="7677704" y="1060050"/>
              <a:ext cx="2286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CC8C885-1045-494A-94CE-BE2A8F9321F0}"/>
                </a:ext>
              </a:extLst>
            </p:cNvPr>
            <p:cNvSpPr/>
            <p:nvPr/>
          </p:nvSpPr>
          <p:spPr>
            <a:xfrm>
              <a:off x="9468404" y="1060050"/>
              <a:ext cx="2286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8415C7A-580E-4ED8-91D3-DC038F80EE8C}"/>
                </a:ext>
              </a:extLst>
            </p:cNvPr>
            <p:cNvSpPr txBox="1"/>
            <p:nvPr/>
          </p:nvSpPr>
          <p:spPr>
            <a:xfrm>
              <a:off x="962487" y="1316741"/>
              <a:ext cx="4800600" cy="276999"/>
            </a:xfrm>
            <a:prstGeom prst="rect">
              <a:avLst/>
            </a:prstGeom>
            <a:noFill/>
          </p:spPr>
          <p:txBody>
            <a:bodyPr wrap="square" rtlCol="0">
              <a:spAutoFit/>
            </a:bodyPr>
            <a:lstStyle/>
            <a:p>
              <a:r>
                <a:rPr lang="en-US" sz="1200" dirty="0"/>
                <a:t>Maximum Covered Benefits per Covered Person </a:t>
              </a:r>
              <a:r>
                <a:rPr lang="en-US" sz="1200" dirty="0">
                  <a:solidFill>
                    <a:srgbClr val="0070C0"/>
                  </a:solidFill>
                </a:rPr>
                <a:t>Per Calendar Year</a:t>
              </a:r>
            </a:p>
          </p:txBody>
        </p:sp>
      </p:grpSp>
      <p:sp>
        <p:nvSpPr>
          <p:cNvPr id="12" name="TextBox 11">
            <a:extLst>
              <a:ext uri="{FF2B5EF4-FFF2-40B4-BE49-F238E27FC236}">
                <a16:creationId xmlns:a16="http://schemas.microsoft.com/office/drawing/2014/main" id="{1AC8B0F6-C96F-48A2-B777-DF6B0621E079}"/>
              </a:ext>
            </a:extLst>
          </p:cNvPr>
          <p:cNvSpPr txBox="1"/>
          <p:nvPr/>
        </p:nvSpPr>
        <p:spPr>
          <a:xfrm>
            <a:off x="429085" y="2399467"/>
            <a:ext cx="6200315" cy="369332"/>
          </a:xfrm>
          <a:prstGeom prst="rect">
            <a:avLst/>
          </a:prstGeom>
          <a:noFill/>
        </p:spPr>
        <p:txBody>
          <a:bodyPr wrap="square" rtlCol="0">
            <a:spAutoFit/>
          </a:bodyPr>
          <a:lstStyle/>
          <a:p>
            <a:r>
              <a:rPr lang="en-US" dirty="0"/>
              <a:t>Select the Number of Benefit Units to Fit Your Needs</a:t>
            </a:r>
          </a:p>
        </p:txBody>
      </p:sp>
      <p:grpSp>
        <p:nvGrpSpPr>
          <p:cNvPr id="25" name="Group 24">
            <a:extLst>
              <a:ext uri="{FF2B5EF4-FFF2-40B4-BE49-F238E27FC236}">
                <a16:creationId xmlns:a16="http://schemas.microsoft.com/office/drawing/2014/main" id="{A70B86FD-8EEF-494E-9986-AD62AD24418E}"/>
              </a:ext>
            </a:extLst>
          </p:cNvPr>
          <p:cNvGrpSpPr/>
          <p:nvPr/>
        </p:nvGrpSpPr>
        <p:grpSpPr>
          <a:xfrm>
            <a:off x="3187253" y="1783556"/>
            <a:ext cx="5416121" cy="369332"/>
            <a:chOff x="3187253" y="1783556"/>
            <a:chExt cx="5416121" cy="369332"/>
          </a:xfrm>
        </p:grpSpPr>
        <p:sp>
          <p:nvSpPr>
            <p:cNvPr id="6" name="Rectangle: Rounded Corners 5">
              <a:extLst>
                <a:ext uri="{FF2B5EF4-FFF2-40B4-BE49-F238E27FC236}">
                  <a16:creationId xmlns:a16="http://schemas.microsoft.com/office/drawing/2014/main" id="{6338B0AE-84ED-47E9-B808-AF754C121BB5}"/>
                </a:ext>
              </a:extLst>
            </p:cNvPr>
            <p:cNvSpPr/>
            <p:nvPr/>
          </p:nvSpPr>
          <p:spPr>
            <a:xfrm>
              <a:off x="3562904" y="1845601"/>
              <a:ext cx="4876800" cy="27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85496F5-D97A-4E76-B818-A44158D01723}"/>
                </a:ext>
              </a:extLst>
            </p:cNvPr>
            <p:cNvSpPr txBox="1"/>
            <p:nvPr/>
          </p:nvSpPr>
          <p:spPr>
            <a:xfrm>
              <a:off x="3187253" y="1783556"/>
              <a:ext cx="5416121" cy="369332"/>
            </a:xfrm>
            <a:prstGeom prst="rect">
              <a:avLst/>
            </a:prstGeom>
            <a:noFill/>
          </p:spPr>
          <p:txBody>
            <a:bodyPr wrap="square" rtlCol="0">
              <a:spAutoFit/>
            </a:bodyPr>
            <a:lstStyle/>
            <a:p>
              <a:pPr algn="ctr"/>
              <a:r>
                <a:rPr lang="en-US" dirty="0">
                  <a:solidFill>
                    <a:schemeClr val="bg1"/>
                  </a:solidFill>
                </a:rPr>
                <a:t>Hospital Indemnity Benefits  /  Facility Fees</a:t>
              </a:r>
            </a:p>
          </p:txBody>
        </p:sp>
      </p:grpSp>
      <p:grpSp>
        <p:nvGrpSpPr>
          <p:cNvPr id="33" name="Group 32">
            <a:extLst>
              <a:ext uri="{FF2B5EF4-FFF2-40B4-BE49-F238E27FC236}">
                <a16:creationId xmlns:a16="http://schemas.microsoft.com/office/drawing/2014/main" id="{E0855945-4281-46A5-8392-34B18D768DD8}"/>
              </a:ext>
            </a:extLst>
          </p:cNvPr>
          <p:cNvGrpSpPr/>
          <p:nvPr/>
        </p:nvGrpSpPr>
        <p:grpSpPr>
          <a:xfrm>
            <a:off x="268150" y="4038600"/>
            <a:ext cx="11582399" cy="1299973"/>
            <a:chOff x="268150" y="4074394"/>
            <a:chExt cx="11582399" cy="1299973"/>
          </a:xfrm>
        </p:grpSpPr>
        <p:sp>
          <p:nvSpPr>
            <p:cNvPr id="15" name="Rectangle 14">
              <a:extLst>
                <a:ext uri="{FF2B5EF4-FFF2-40B4-BE49-F238E27FC236}">
                  <a16:creationId xmlns:a16="http://schemas.microsoft.com/office/drawing/2014/main" id="{A42D4D61-FE30-4FB3-B9FE-934C31BF9C79}"/>
                </a:ext>
              </a:extLst>
            </p:cNvPr>
            <p:cNvSpPr/>
            <p:nvPr/>
          </p:nvSpPr>
          <p:spPr>
            <a:xfrm>
              <a:off x="268150" y="4074395"/>
              <a:ext cx="11582399" cy="12999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9DBF9AA-6C1D-4195-B18B-69C9C90BFF99}"/>
                </a:ext>
              </a:extLst>
            </p:cNvPr>
            <p:cNvSpPr txBox="1"/>
            <p:nvPr/>
          </p:nvSpPr>
          <p:spPr>
            <a:xfrm>
              <a:off x="429085" y="4146837"/>
              <a:ext cx="5343619" cy="1077218"/>
            </a:xfrm>
            <a:prstGeom prst="rect">
              <a:avLst/>
            </a:prstGeom>
            <a:noFill/>
          </p:spPr>
          <p:txBody>
            <a:bodyPr wrap="square" rtlCol="0">
              <a:spAutoFit/>
            </a:bodyPr>
            <a:lstStyle/>
            <a:p>
              <a:r>
                <a:rPr lang="en-US" sz="1600" dirty="0">
                  <a:solidFill>
                    <a:srgbClr val="0070C0"/>
                  </a:solidFill>
                </a:rPr>
                <a:t>Hospital ICU: </a:t>
              </a:r>
              <a:r>
                <a:rPr lang="en-US" sz="1600" dirty="0"/>
                <a:t>The plan will pay the daily Indemnity benefit selected (up to 20 days per calendar year) if any Covered Person incurs charges for and is confined in a Hospital’s Intensive Care Unit (ICU) as a result of a covered:</a:t>
              </a:r>
            </a:p>
          </p:txBody>
        </p:sp>
        <p:sp>
          <p:nvSpPr>
            <p:cNvPr id="22" name="Rectangle 21">
              <a:extLst>
                <a:ext uri="{FF2B5EF4-FFF2-40B4-BE49-F238E27FC236}">
                  <a16:creationId xmlns:a16="http://schemas.microsoft.com/office/drawing/2014/main" id="{28A87532-A330-4533-B48C-CDC9D5FBF258}"/>
                </a:ext>
              </a:extLst>
            </p:cNvPr>
            <p:cNvSpPr/>
            <p:nvPr/>
          </p:nvSpPr>
          <p:spPr>
            <a:xfrm>
              <a:off x="8763000" y="4074394"/>
              <a:ext cx="1295400" cy="1299972"/>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FC4A288-65AF-498C-BCA6-09D80B115238}"/>
                </a:ext>
              </a:extLst>
            </p:cNvPr>
            <p:cNvSpPr txBox="1"/>
            <p:nvPr/>
          </p:nvSpPr>
          <p:spPr>
            <a:xfrm>
              <a:off x="6034599" y="4393058"/>
              <a:ext cx="5776400" cy="584775"/>
            </a:xfrm>
            <a:prstGeom prst="rect">
              <a:avLst/>
            </a:prstGeom>
            <a:noFill/>
          </p:spPr>
          <p:txBody>
            <a:bodyPr wrap="square" rtlCol="0">
              <a:spAutoFit/>
            </a:bodyPr>
            <a:lstStyle/>
            <a:p>
              <a:r>
                <a:rPr lang="en-US" sz="1600" dirty="0"/>
                <a:t>Sickness          $2,250                    $4,500                   $6,750</a:t>
              </a:r>
            </a:p>
            <a:p>
              <a:r>
                <a:rPr lang="en-US" sz="1600" dirty="0"/>
                <a:t>      Injury	       $3,000	    $6,000                   $6,750</a:t>
              </a:r>
            </a:p>
          </p:txBody>
        </p:sp>
      </p:grpSp>
      <p:sp>
        <p:nvSpPr>
          <p:cNvPr id="23" name="TextBox 22">
            <a:extLst>
              <a:ext uri="{FF2B5EF4-FFF2-40B4-BE49-F238E27FC236}">
                <a16:creationId xmlns:a16="http://schemas.microsoft.com/office/drawing/2014/main" id="{C56583D9-CD87-416A-93FB-E2CAFE395505}"/>
              </a:ext>
            </a:extLst>
          </p:cNvPr>
          <p:cNvSpPr txBox="1"/>
          <p:nvPr/>
        </p:nvSpPr>
        <p:spPr>
          <a:xfrm>
            <a:off x="319765" y="262535"/>
            <a:ext cx="8283609" cy="584775"/>
          </a:xfrm>
          <a:prstGeom prst="rect">
            <a:avLst/>
          </a:prstGeom>
          <a:noFill/>
        </p:spPr>
        <p:txBody>
          <a:bodyPr wrap="square" rtlCol="0">
            <a:spAutoFit/>
          </a:bodyPr>
          <a:lstStyle/>
          <a:p>
            <a:r>
              <a:rPr lang="en-US" sz="3200" b="1" dirty="0">
                <a:solidFill>
                  <a:srgbClr val="C00000"/>
                </a:solidFill>
              </a:rPr>
              <a:t>Lifetime Maximum is $5 Million Per Policy</a:t>
            </a:r>
          </a:p>
        </p:txBody>
      </p:sp>
      <p:grpSp>
        <p:nvGrpSpPr>
          <p:cNvPr id="31" name="Group 30">
            <a:extLst>
              <a:ext uri="{FF2B5EF4-FFF2-40B4-BE49-F238E27FC236}">
                <a16:creationId xmlns:a16="http://schemas.microsoft.com/office/drawing/2014/main" id="{96CB36F4-D454-4224-AC0C-4327097F1EDE}"/>
              </a:ext>
            </a:extLst>
          </p:cNvPr>
          <p:cNvGrpSpPr/>
          <p:nvPr/>
        </p:nvGrpSpPr>
        <p:grpSpPr>
          <a:xfrm>
            <a:off x="268151" y="2438400"/>
            <a:ext cx="11582399" cy="1480812"/>
            <a:chOff x="268151" y="2438400"/>
            <a:chExt cx="11582399" cy="1480812"/>
          </a:xfrm>
        </p:grpSpPr>
        <p:grpSp>
          <p:nvGrpSpPr>
            <p:cNvPr id="26" name="Group 25">
              <a:extLst>
                <a:ext uri="{FF2B5EF4-FFF2-40B4-BE49-F238E27FC236}">
                  <a16:creationId xmlns:a16="http://schemas.microsoft.com/office/drawing/2014/main" id="{8B2648B0-D8A7-4690-9F75-3325C3E3F4DC}"/>
                </a:ext>
              </a:extLst>
            </p:cNvPr>
            <p:cNvGrpSpPr/>
            <p:nvPr/>
          </p:nvGrpSpPr>
          <p:grpSpPr>
            <a:xfrm>
              <a:off x="7162800" y="2438400"/>
              <a:ext cx="4648199" cy="369332"/>
              <a:chOff x="7162800" y="2438400"/>
              <a:chExt cx="4648199" cy="369332"/>
            </a:xfrm>
          </p:grpSpPr>
          <p:sp>
            <p:nvSpPr>
              <p:cNvPr id="21" name="Rectangle: Rounded Corners 20">
                <a:extLst>
                  <a:ext uri="{FF2B5EF4-FFF2-40B4-BE49-F238E27FC236}">
                    <a16:creationId xmlns:a16="http://schemas.microsoft.com/office/drawing/2014/main" id="{83896B8A-EE76-42EE-A876-9E8A01D58F49}"/>
                  </a:ext>
                </a:extLst>
              </p:cNvPr>
              <p:cNvSpPr/>
              <p:nvPr/>
            </p:nvSpPr>
            <p:spPr>
              <a:xfrm>
                <a:off x="7162800" y="2438400"/>
                <a:ext cx="4648199" cy="3607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C119712-9A6C-4C66-BCD6-972415ADAD46}"/>
                  </a:ext>
                </a:extLst>
              </p:cNvPr>
              <p:cNvSpPr txBox="1"/>
              <p:nvPr/>
            </p:nvSpPr>
            <p:spPr>
              <a:xfrm>
                <a:off x="7391400" y="2438400"/>
                <a:ext cx="4419599" cy="369332"/>
              </a:xfrm>
              <a:prstGeom prst="rect">
                <a:avLst/>
              </a:prstGeom>
              <a:noFill/>
            </p:spPr>
            <p:txBody>
              <a:bodyPr wrap="square" rtlCol="0">
                <a:spAutoFit/>
              </a:bodyPr>
              <a:lstStyle/>
              <a:p>
                <a:r>
                  <a:rPr lang="en-US" dirty="0">
                    <a:solidFill>
                      <a:schemeClr val="bg1"/>
                    </a:solidFill>
                  </a:rPr>
                  <a:t>1 Unit                  2 Units                 3 Units</a:t>
                </a:r>
              </a:p>
            </p:txBody>
          </p:sp>
        </p:grpSp>
        <p:grpSp>
          <p:nvGrpSpPr>
            <p:cNvPr id="30" name="Group 29">
              <a:extLst>
                <a:ext uri="{FF2B5EF4-FFF2-40B4-BE49-F238E27FC236}">
                  <a16:creationId xmlns:a16="http://schemas.microsoft.com/office/drawing/2014/main" id="{FBEE2EF6-2D7D-43B2-9FFB-42453C20EB2B}"/>
                </a:ext>
              </a:extLst>
            </p:cNvPr>
            <p:cNvGrpSpPr/>
            <p:nvPr/>
          </p:nvGrpSpPr>
          <p:grpSpPr>
            <a:xfrm>
              <a:off x="268151" y="2822529"/>
              <a:ext cx="11582399" cy="1096683"/>
              <a:chOff x="268151" y="2822529"/>
              <a:chExt cx="11582399" cy="1096683"/>
            </a:xfrm>
          </p:grpSpPr>
          <p:sp>
            <p:nvSpPr>
              <p:cNvPr id="14" name="Rectangle 13">
                <a:extLst>
                  <a:ext uri="{FF2B5EF4-FFF2-40B4-BE49-F238E27FC236}">
                    <a16:creationId xmlns:a16="http://schemas.microsoft.com/office/drawing/2014/main" id="{80B44BF8-13AA-425F-82BA-52295C8F6412}"/>
                  </a:ext>
                </a:extLst>
              </p:cNvPr>
              <p:cNvSpPr/>
              <p:nvPr/>
            </p:nvSpPr>
            <p:spPr>
              <a:xfrm>
                <a:off x="268151" y="2822529"/>
                <a:ext cx="11582399" cy="10966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048DA84-67AC-44D0-87E9-E0F047B8F6CB}"/>
                  </a:ext>
                </a:extLst>
              </p:cNvPr>
              <p:cNvSpPr txBox="1"/>
              <p:nvPr/>
            </p:nvSpPr>
            <p:spPr>
              <a:xfrm>
                <a:off x="429085" y="2961382"/>
                <a:ext cx="5343620" cy="830997"/>
              </a:xfrm>
              <a:prstGeom prst="rect">
                <a:avLst/>
              </a:prstGeom>
              <a:noFill/>
            </p:spPr>
            <p:txBody>
              <a:bodyPr wrap="square" rtlCol="0">
                <a:spAutoFit/>
              </a:bodyPr>
              <a:lstStyle/>
              <a:p>
                <a:r>
                  <a:rPr lang="en-US" sz="1600" dirty="0">
                    <a:solidFill>
                      <a:srgbClr val="0070C0"/>
                    </a:solidFill>
                  </a:rPr>
                  <a:t>Hospital Confinement: </a:t>
                </a:r>
                <a:r>
                  <a:rPr lang="en-US" sz="1600" dirty="0"/>
                  <a:t>The plan will pay the daily indemnity benefit selected if any Covered Person incurs charges for and is confined in a Hospital as a result of a covered:</a:t>
                </a:r>
              </a:p>
            </p:txBody>
          </p:sp>
          <p:sp>
            <p:nvSpPr>
              <p:cNvPr id="29" name="Rectangle 28">
                <a:extLst>
                  <a:ext uri="{FF2B5EF4-FFF2-40B4-BE49-F238E27FC236}">
                    <a16:creationId xmlns:a16="http://schemas.microsoft.com/office/drawing/2014/main" id="{AF3CF9C2-AC8D-44C7-B868-D39E4DB5725B}"/>
                  </a:ext>
                </a:extLst>
              </p:cNvPr>
              <p:cNvSpPr/>
              <p:nvPr/>
            </p:nvSpPr>
            <p:spPr>
              <a:xfrm>
                <a:off x="8754532" y="2822530"/>
                <a:ext cx="1295400" cy="1096682"/>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24331D6-E89D-4245-8244-34224F7889D4}"/>
                  </a:ext>
                </a:extLst>
              </p:cNvPr>
              <p:cNvSpPr txBox="1"/>
              <p:nvPr/>
            </p:nvSpPr>
            <p:spPr>
              <a:xfrm>
                <a:off x="6074150" y="3072825"/>
                <a:ext cx="5776400" cy="584775"/>
              </a:xfrm>
              <a:prstGeom prst="rect">
                <a:avLst/>
              </a:prstGeom>
              <a:noFill/>
            </p:spPr>
            <p:txBody>
              <a:bodyPr wrap="square" rtlCol="0">
                <a:spAutoFit/>
              </a:bodyPr>
              <a:lstStyle/>
              <a:p>
                <a:r>
                  <a:rPr lang="en-US" sz="1600" dirty="0"/>
                  <a:t>Sickness          $1,500                     $3,000                   $4,500</a:t>
                </a:r>
              </a:p>
              <a:p>
                <a:r>
                  <a:rPr lang="en-US" sz="1600" dirty="0"/>
                  <a:t>      Injury	        $3,000	     $6,000                   $6,000</a:t>
                </a:r>
              </a:p>
            </p:txBody>
          </p:sp>
        </p:grpSp>
      </p:grpSp>
      <p:grpSp>
        <p:nvGrpSpPr>
          <p:cNvPr id="34" name="Group 33">
            <a:extLst>
              <a:ext uri="{FF2B5EF4-FFF2-40B4-BE49-F238E27FC236}">
                <a16:creationId xmlns:a16="http://schemas.microsoft.com/office/drawing/2014/main" id="{6F2F5632-9B3C-43FC-ACF2-FC241945B6A9}"/>
              </a:ext>
            </a:extLst>
          </p:cNvPr>
          <p:cNvGrpSpPr/>
          <p:nvPr/>
        </p:nvGrpSpPr>
        <p:grpSpPr>
          <a:xfrm>
            <a:off x="282206" y="5481827"/>
            <a:ext cx="11582399" cy="1299973"/>
            <a:chOff x="282206" y="5481827"/>
            <a:chExt cx="11582399" cy="1299973"/>
          </a:xfrm>
        </p:grpSpPr>
        <p:sp>
          <p:nvSpPr>
            <p:cNvPr id="18" name="Rectangle 17">
              <a:extLst>
                <a:ext uri="{FF2B5EF4-FFF2-40B4-BE49-F238E27FC236}">
                  <a16:creationId xmlns:a16="http://schemas.microsoft.com/office/drawing/2014/main" id="{90AA6C9A-5207-49FB-B835-B2A51C9F3769}"/>
                </a:ext>
              </a:extLst>
            </p:cNvPr>
            <p:cNvSpPr/>
            <p:nvPr/>
          </p:nvSpPr>
          <p:spPr>
            <a:xfrm>
              <a:off x="282206" y="5481828"/>
              <a:ext cx="11582399" cy="12999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F48C7CE-BABA-4CAF-8174-26BD684AB19D}"/>
                </a:ext>
              </a:extLst>
            </p:cNvPr>
            <p:cNvSpPr txBox="1"/>
            <p:nvPr/>
          </p:nvSpPr>
          <p:spPr>
            <a:xfrm>
              <a:off x="479391" y="5605139"/>
              <a:ext cx="5283695" cy="1077218"/>
            </a:xfrm>
            <a:prstGeom prst="rect">
              <a:avLst/>
            </a:prstGeom>
            <a:noFill/>
          </p:spPr>
          <p:txBody>
            <a:bodyPr wrap="square" rtlCol="0">
              <a:spAutoFit/>
            </a:bodyPr>
            <a:lstStyle/>
            <a:p>
              <a:r>
                <a:rPr lang="en-US" sz="1600" dirty="0">
                  <a:solidFill>
                    <a:srgbClr val="0070C0"/>
                  </a:solidFill>
                </a:rPr>
                <a:t>Mental Illness, Alcohol and/or Substance Abuse: </a:t>
              </a:r>
              <a:r>
                <a:rPr lang="en-US" sz="1600" dirty="0"/>
                <a:t>The plan will pay the daily Indemnity benefit during confinement in a Hospital for Mental Illness, Alcohol and/or Substance Abuse Dependency.</a:t>
              </a:r>
            </a:p>
          </p:txBody>
        </p:sp>
        <p:sp>
          <p:nvSpPr>
            <p:cNvPr id="32" name="Rectangle 31">
              <a:extLst>
                <a:ext uri="{FF2B5EF4-FFF2-40B4-BE49-F238E27FC236}">
                  <a16:creationId xmlns:a16="http://schemas.microsoft.com/office/drawing/2014/main" id="{9DA719E4-6730-42AD-ACDD-8711CAA0687D}"/>
                </a:ext>
              </a:extLst>
            </p:cNvPr>
            <p:cNvSpPr/>
            <p:nvPr/>
          </p:nvSpPr>
          <p:spPr>
            <a:xfrm>
              <a:off x="8754532" y="5481827"/>
              <a:ext cx="1295400" cy="1299972"/>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0A3D6D1-51FB-4CA0-9788-BB2302E3DCD8}"/>
                </a:ext>
              </a:extLst>
            </p:cNvPr>
            <p:cNvSpPr txBox="1"/>
            <p:nvPr/>
          </p:nvSpPr>
          <p:spPr>
            <a:xfrm>
              <a:off x="7441006" y="5952385"/>
              <a:ext cx="4369994" cy="338554"/>
            </a:xfrm>
            <a:prstGeom prst="rect">
              <a:avLst/>
            </a:prstGeom>
            <a:noFill/>
          </p:spPr>
          <p:txBody>
            <a:bodyPr wrap="square" rtlCol="0">
              <a:spAutoFit/>
            </a:bodyPr>
            <a:lstStyle/>
            <a:p>
              <a:r>
                <a:rPr lang="en-US" sz="1600" dirty="0"/>
                <a:t>$200                       $400                       $600</a:t>
              </a:r>
            </a:p>
          </p:txBody>
        </p:sp>
      </p:grpSp>
    </p:spTree>
    <p:extLst>
      <p:ext uri="{BB962C8B-B14F-4D97-AF65-F5344CB8AC3E}">
        <p14:creationId xmlns:p14="http://schemas.microsoft.com/office/powerpoint/2010/main" val="160750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barn(inVertical)">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arn(inVertical)">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4C4F23-6755-4870-9826-F569BE7C4157}"/>
              </a:ext>
            </a:extLst>
          </p:cNvPr>
          <p:cNvSpPr txBox="1"/>
          <p:nvPr/>
        </p:nvSpPr>
        <p:spPr>
          <a:xfrm>
            <a:off x="377801" y="494304"/>
            <a:ext cx="11436398" cy="461665"/>
          </a:xfrm>
          <a:prstGeom prst="rect">
            <a:avLst/>
          </a:prstGeom>
          <a:noFill/>
        </p:spPr>
        <p:txBody>
          <a:bodyPr wrap="square" rtlCol="0">
            <a:spAutoFit/>
          </a:bodyPr>
          <a:lstStyle/>
          <a:p>
            <a:pPr algn="ctr"/>
            <a:r>
              <a:rPr lang="en-US" sz="2400" dirty="0">
                <a:solidFill>
                  <a:srgbClr val="0070C0"/>
                </a:solidFill>
              </a:rPr>
              <a:t>Hospital / Surgical Coverage                  </a:t>
            </a:r>
            <a:r>
              <a:rPr lang="en-US" sz="2400" b="1" dirty="0">
                <a:solidFill>
                  <a:srgbClr val="0070C0"/>
                </a:solidFill>
              </a:rPr>
              <a:t>Lifetime Maximum  -  $5 Million / Per Policy</a:t>
            </a:r>
          </a:p>
        </p:txBody>
      </p:sp>
      <p:sp>
        <p:nvSpPr>
          <p:cNvPr id="5" name="TextBox 4">
            <a:extLst>
              <a:ext uri="{FF2B5EF4-FFF2-40B4-BE49-F238E27FC236}">
                <a16:creationId xmlns:a16="http://schemas.microsoft.com/office/drawing/2014/main" id="{CE198224-56CF-4154-899B-AA87521C68A5}"/>
              </a:ext>
            </a:extLst>
          </p:cNvPr>
          <p:cNvSpPr txBox="1"/>
          <p:nvPr/>
        </p:nvSpPr>
        <p:spPr>
          <a:xfrm>
            <a:off x="723900" y="1150425"/>
            <a:ext cx="10439400" cy="461665"/>
          </a:xfrm>
          <a:prstGeom prst="rect">
            <a:avLst/>
          </a:prstGeom>
          <a:noFill/>
        </p:spPr>
        <p:txBody>
          <a:bodyPr wrap="square" rtlCol="0">
            <a:spAutoFit/>
          </a:bodyPr>
          <a:lstStyle/>
          <a:p>
            <a:pPr algn="ctr"/>
            <a:r>
              <a:rPr lang="en-US" sz="2400" u="sng" dirty="0">
                <a:effectLst>
                  <a:outerShdw blurRad="38100" dist="38100" dir="2700000" algn="tl">
                    <a:srgbClr val="000000">
                      <a:alpha val="43137"/>
                    </a:srgbClr>
                  </a:outerShdw>
                </a:effectLst>
                <a:highlight>
                  <a:srgbClr val="FFFF00"/>
                </a:highlight>
              </a:rPr>
              <a:t>First Day </a:t>
            </a:r>
            <a:r>
              <a:rPr lang="en-US" sz="2400" dirty="0">
                <a:highlight>
                  <a:srgbClr val="FFFF00"/>
                </a:highlight>
              </a:rPr>
              <a:t>Hospital Confinement Benefit Percentage*</a:t>
            </a:r>
          </a:p>
        </p:txBody>
      </p:sp>
      <p:grpSp>
        <p:nvGrpSpPr>
          <p:cNvPr id="2" name="Group 1">
            <a:extLst>
              <a:ext uri="{FF2B5EF4-FFF2-40B4-BE49-F238E27FC236}">
                <a16:creationId xmlns:a16="http://schemas.microsoft.com/office/drawing/2014/main" id="{2620A4C0-7418-452C-B56E-74EC9BA2FADE}"/>
              </a:ext>
            </a:extLst>
          </p:cNvPr>
          <p:cNvGrpSpPr/>
          <p:nvPr/>
        </p:nvGrpSpPr>
        <p:grpSpPr>
          <a:xfrm>
            <a:off x="279296" y="1950220"/>
            <a:ext cx="11328608" cy="1243205"/>
            <a:chOff x="304800" y="2230850"/>
            <a:chExt cx="11328608" cy="1243205"/>
          </a:xfrm>
        </p:grpSpPr>
        <p:sp>
          <p:nvSpPr>
            <p:cNvPr id="17" name="Rectangle 16">
              <a:extLst>
                <a:ext uri="{FF2B5EF4-FFF2-40B4-BE49-F238E27FC236}">
                  <a16:creationId xmlns:a16="http://schemas.microsoft.com/office/drawing/2014/main" id="{F4046DEC-03E2-47C2-9622-F8E394DB4B3F}"/>
                </a:ext>
              </a:extLst>
            </p:cNvPr>
            <p:cNvSpPr/>
            <p:nvPr/>
          </p:nvSpPr>
          <p:spPr>
            <a:xfrm>
              <a:off x="304800" y="2230850"/>
              <a:ext cx="11308010" cy="1243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AFF60DF-708C-4FDA-B8AB-412F4BA9E4DF}"/>
                </a:ext>
              </a:extLst>
            </p:cNvPr>
            <p:cNvSpPr txBox="1"/>
            <p:nvPr/>
          </p:nvSpPr>
          <p:spPr>
            <a:xfrm>
              <a:off x="579190" y="2371140"/>
              <a:ext cx="11054218" cy="923330"/>
            </a:xfrm>
            <a:prstGeom prst="rect">
              <a:avLst/>
            </a:prstGeom>
            <a:noFill/>
          </p:spPr>
          <p:txBody>
            <a:bodyPr wrap="square" rtlCol="0">
              <a:spAutoFit/>
            </a:bodyPr>
            <a:lstStyle/>
            <a:p>
              <a:r>
                <a:rPr lang="en-US" dirty="0">
                  <a:solidFill>
                    <a:schemeClr val="bg1"/>
                  </a:solidFill>
                </a:rPr>
                <a:t>To help manage your healthcare costs you may choose to reduce your First Day benefit amount for Hospital Confinement and Intensive Care.</a:t>
              </a:r>
            </a:p>
            <a:p>
              <a:r>
                <a:rPr lang="en-US" dirty="0">
                  <a:solidFill>
                    <a:schemeClr val="bg1"/>
                  </a:solidFill>
                </a:rPr>
                <a:t>(One reduction per calendar year per covered person may apply)</a:t>
              </a:r>
            </a:p>
          </p:txBody>
        </p:sp>
      </p:grpSp>
      <p:sp>
        <p:nvSpPr>
          <p:cNvPr id="8" name="TextBox 7">
            <a:extLst>
              <a:ext uri="{FF2B5EF4-FFF2-40B4-BE49-F238E27FC236}">
                <a16:creationId xmlns:a16="http://schemas.microsoft.com/office/drawing/2014/main" id="{2EE35587-6F52-475C-BC57-5D81B00E960F}"/>
              </a:ext>
            </a:extLst>
          </p:cNvPr>
          <p:cNvSpPr txBox="1"/>
          <p:nvPr/>
        </p:nvSpPr>
        <p:spPr>
          <a:xfrm>
            <a:off x="523692" y="3405047"/>
            <a:ext cx="10515600" cy="646331"/>
          </a:xfrm>
          <a:prstGeom prst="rect">
            <a:avLst/>
          </a:prstGeom>
          <a:noFill/>
        </p:spPr>
        <p:txBody>
          <a:bodyPr wrap="square" rtlCol="0">
            <a:spAutoFit/>
          </a:bodyPr>
          <a:lstStyle/>
          <a:p>
            <a:r>
              <a:rPr lang="en-US" dirty="0"/>
              <a:t>*Benefit reduction, if selected, only applies to the </a:t>
            </a:r>
            <a:r>
              <a:rPr lang="en-US" dirty="0">
                <a:solidFill>
                  <a:srgbClr val="C00000"/>
                </a:solidFill>
              </a:rPr>
              <a:t>First Day of Hospital / ICU</a:t>
            </a:r>
            <a:r>
              <a:rPr lang="en-US" dirty="0"/>
              <a:t>, all other benefits are paid at the full unit benefit selected</a:t>
            </a:r>
          </a:p>
        </p:txBody>
      </p:sp>
      <p:grpSp>
        <p:nvGrpSpPr>
          <p:cNvPr id="22" name="Group 21">
            <a:extLst>
              <a:ext uri="{FF2B5EF4-FFF2-40B4-BE49-F238E27FC236}">
                <a16:creationId xmlns:a16="http://schemas.microsoft.com/office/drawing/2014/main" id="{DD8DBDF1-5841-43AF-BB07-004914A52CBB}"/>
              </a:ext>
            </a:extLst>
          </p:cNvPr>
          <p:cNvGrpSpPr/>
          <p:nvPr/>
        </p:nvGrpSpPr>
        <p:grpSpPr>
          <a:xfrm>
            <a:off x="911200" y="4363477"/>
            <a:ext cx="10128092" cy="1278325"/>
            <a:chOff x="920908" y="4658410"/>
            <a:chExt cx="10128092" cy="1278325"/>
          </a:xfrm>
        </p:grpSpPr>
        <p:sp>
          <p:nvSpPr>
            <p:cNvPr id="9" name="TextBox 8">
              <a:extLst>
                <a:ext uri="{FF2B5EF4-FFF2-40B4-BE49-F238E27FC236}">
                  <a16:creationId xmlns:a16="http://schemas.microsoft.com/office/drawing/2014/main" id="{8A9CCEF6-2BF8-4B80-9193-07DD0C5CEDBC}"/>
                </a:ext>
              </a:extLst>
            </p:cNvPr>
            <p:cNvSpPr txBox="1"/>
            <p:nvPr/>
          </p:nvSpPr>
          <p:spPr>
            <a:xfrm>
              <a:off x="1141481" y="4658410"/>
              <a:ext cx="1219200" cy="369332"/>
            </a:xfrm>
            <a:prstGeom prst="rect">
              <a:avLst/>
            </a:prstGeom>
            <a:noFill/>
          </p:spPr>
          <p:txBody>
            <a:bodyPr wrap="square" rtlCol="0">
              <a:spAutoFit/>
            </a:bodyPr>
            <a:lstStyle/>
            <a:p>
              <a:pPr algn="ctr"/>
              <a:r>
                <a:rPr lang="en-US" dirty="0">
                  <a:solidFill>
                    <a:srgbClr val="C00000"/>
                  </a:solidFill>
                </a:rPr>
                <a:t>100%</a:t>
              </a:r>
            </a:p>
          </p:txBody>
        </p:sp>
        <p:sp>
          <p:nvSpPr>
            <p:cNvPr id="10" name="TextBox 9">
              <a:extLst>
                <a:ext uri="{FF2B5EF4-FFF2-40B4-BE49-F238E27FC236}">
                  <a16:creationId xmlns:a16="http://schemas.microsoft.com/office/drawing/2014/main" id="{3A5F02FF-FDC9-4376-8749-39EE66B4F221}"/>
                </a:ext>
              </a:extLst>
            </p:cNvPr>
            <p:cNvSpPr txBox="1"/>
            <p:nvPr/>
          </p:nvSpPr>
          <p:spPr>
            <a:xfrm>
              <a:off x="3571153" y="4658410"/>
              <a:ext cx="838200" cy="369332"/>
            </a:xfrm>
            <a:prstGeom prst="rect">
              <a:avLst/>
            </a:prstGeom>
            <a:noFill/>
          </p:spPr>
          <p:txBody>
            <a:bodyPr wrap="square" rtlCol="0">
              <a:spAutoFit/>
            </a:bodyPr>
            <a:lstStyle/>
            <a:p>
              <a:pPr algn="ctr"/>
              <a:r>
                <a:rPr lang="en-US" dirty="0">
                  <a:solidFill>
                    <a:srgbClr val="C00000"/>
                  </a:solidFill>
                </a:rPr>
                <a:t>80%</a:t>
              </a:r>
            </a:p>
          </p:txBody>
        </p:sp>
        <p:sp>
          <p:nvSpPr>
            <p:cNvPr id="11" name="TextBox 10">
              <a:extLst>
                <a:ext uri="{FF2B5EF4-FFF2-40B4-BE49-F238E27FC236}">
                  <a16:creationId xmlns:a16="http://schemas.microsoft.com/office/drawing/2014/main" id="{E2983B33-B0DC-41E4-A359-A5FA20A63544}"/>
                </a:ext>
              </a:extLst>
            </p:cNvPr>
            <p:cNvSpPr txBox="1"/>
            <p:nvPr/>
          </p:nvSpPr>
          <p:spPr>
            <a:xfrm>
              <a:off x="6400800" y="4658410"/>
              <a:ext cx="631904" cy="369332"/>
            </a:xfrm>
            <a:prstGeom prst="rect">
              <a:avLst/>
            </a:prstGeom>
            <a:noFill/>
          </p:spPr>
          <p:txBody>
            <a:bodyPr wrap="none" rtlCol="0">
              <a:spAutoFit/>
            </a:bodyPr>
            <a:lstStyle/>
            <a:p>
              <a:pPr algn="ctr"/>
              <a:r>
                <a:rPr lang="en-US" dirty="0">
                  <a:solidFill>
                    <a:srgbClr val="C00000"/>
                  </a:solidFill>
                </a:rPr>
                <a:t>50%</a:t>
              </a:r>
            </a:p>
          </p:txBody>
        </p:sp>
        <p:sp>
          <p:nvSpPr>
            <p:cNvPr id="12" name="TextBox 11">
              <a:extLst>
                <a:ext uri="{FF2B5EF4-FFF2-40B4-BE49-F238E27FC236}">
                  <a16:creationId xmlns:a16="http://schemas.microsoft.com/office/drawing/2014/main" id="{4E3DB44E-BD38-47C4-BCB4-BEB43785A6C8}"/>
                </a:ext>
              </a:extLst>
            </p:cNvPr>
            <p:cNvSpPr txBox="1"/>
            <p:nvPr/>
          </p:nvSpPr>
          <p:spPr>
            <a:xfrm>
              <a:off x="9628148" y="4658410"/>
              <a:ext cx="631904" cy="369332"/>
            </a:xfrm>
            <a:prstGeom prst="rect">
              <a:avLst/>
            </a:prstGeom>
            <a:noFill/>
          </p:spPr>
          <p:txBody>
            <a:bodyPr wrap="none" rtlCol="0">
              <a:spAutoFit/>
            </a:bodyPr>
            <a:lstStyle/>
            <a:p>
              <a:pPr algn="ctr"/>
              <a:r>
                <a:rPr lang="en-US" dirty="0">
                  <a:solidFill>
                    <a:srgbClr val="C00000"/>
                  </a:solidFill>
                </a:rPr>
                <a:t>20%</a:t>
              </a:r>
            </a:p>
          </p:txBody>
        </p:sp>
        <p:sp>
          <p:nvSpPr>
            <p:cNvPr id="13" name="TextBox 12">
              <a:extLst>
                <a:ext uri="{FF2B5EF4-FFF2-40B4-BE49-F238E27FC236}">
                  <a16:creationId xmlns:a16="http://schemas.microsoft.com/office/drawing/2014/main" id="{91FDAC1C-19A8-496D-8967-DF79F91B5B22}"/>
                </a:ext>
              </a:extLst>
            </p:cNvPr>
            <p:cNvSpPr txBox="1"/>
            <p:nvPr/>
          </p:nvSpPr>
          <p:spPr>
            <a:xfrm>
              <a:off x="3168808" y="5198071"/>
              <a:ext cx="1905000" cy="738664"/>
            </a:xfrm>
            <a:prstGeom prst="rect">
              <a:avLst/>
            </a:prstGeom>
            <a:noFill/>
          </p:spPr>
          <p:txBody>
            <a:bodyPr wrap="square" rtlCol="0">
              <a:spAutoFit/>
            </a:bodyPr>
            <a:lstStyle/>
            <a:p>
              <a:r>
                <a:rPr lang="en-US" sz="1400" dirty="0"/>
                <a:t>Pays 80% of the Hospital Confinement and ICU Benefit</a:t>
              </a:r>
            </a:p>
          </p:txBody>
        </p:sp>
        <p:sp>
          <p:nvSpPr>
            <p:cNvPr id="14" name="TextBox 13">
              <a:extLst>
                <a:ext uri="{FF2B5EF4-FFF2-40B4-BE49-F238E27FC236}">
                  <a16:creationId xmlns:a16="http://schemas.microsoft.com/office/drawing/2014/main" id="{7496C938-94AD-4D19-B08F-875503FAFC42}"/>
                </a:ext>
              </a:extLst>
            </p:cNvPr>
            <p:cNvSpPr txBox="1"/>
            <p:nvPr/>
          </p:nvSpPr>
          <p:spPr>
            <a:xfrm>
              <a:off x="920908" y="5198071"/>
              <a:ext cx="1905000" cy="738664"/>
            </a:xfrm>
            <a:prstGeom prst="rect">
              <a:avLst/>
            </a:prstGeom>
            <a:noFill/>
          </p:spPr>
          <p:txBody>
            <a:bodyPr wrap="square" rtlCol="0">
              <a:spAutoFit/>
            </a:bodyPr>
            <a:lstStyle/>
            <a:p>
              <a:r>
                <a:rPr lang="en-US" sz="1400" dirty="0"/>
                <a:t>Pays 100% of the Hospital Confinement and ICU Benefit</a:t>
              </a:r>
            </a:p>
          </p:txBody>
        </p:sp>
        <p:sp>
          <p:nvSpPr>
            <p:cNvPr id="15" name="TextBox 14">
              <a:extLst>
                <a:ext uri="{FF2B5EF4-FFF2-40B4-BE49-F238E27FC236}">
                  <a16:creationId xmlns:a16="http://schemas.microsoft.com/office/drawing/2014/main" id="{13893598-7717-4386-BBE3-FE5C6A709EE7}"/>
                </a:ext>
              </a:extLst>
            </p:cNvPr>
            <p:cNvSpPr txBox="1"/>
            <p:nvPr/>
          </p:nvSpPr>
          <p:spPr>
            <a:xfrm>
              <a:off x="5943600" y="5198071"/>
              <a:ext cx="1905000" cy="738664"/>
            </a:xfrm>
            <a:prstGeom prst="rect">
              <a:avLst/>
            </a:prstGeom>
            <a:noFill/>
          </p:spPr>
          <p:txBody>
            <a:bodyPr wrap="square" rtlCol="0">
              <a:spAutoFit/>
            </a:bodyPr>
            <a:lstStyle/>
            <a:p>
              <a:r>
                <a:rPr lang="en-US" sz="1400" dirty="0"/>
                <a:t>Pays 50% of the Hospital Confinement and ICU Benefit</a:t>
              </a:r>
            </a:p>
          </p:txBody>
        </p:sp>
        <p:sp>
          <p:nvSpPr>
            <p:cNvPr id="16" name="TextBox 15">
              <a:extLst>
                <a:ext uri="{FF2B5EF4-FFF2-40B4-BE49-F238E27FC236}">
                  <a16:creationId xmlns:a16="http://schemas.microsoft.com/office/drawing/2014/main" id="{28F068BB-A9E2-4547-BB5D-4687E25FC70C}"/>
                </a:ext>
              </a:extLst>
            </p:cNvPr>
            <p:cNvSpPr txBox="1"/>
            <p:nvPr/>
          </p:nvSpPr>
          <p:spPr>
            <a:xfrm>
              <a:off x="9144000" y="5181600"/>
              <a:ext cx="1905000" cy="738664"/>
            </a:xfrm>
            <a:prstGeom prst="rect">
              <a:avLst/>
            </a:prstGeom>
            <a:noFill/>
          </p:spPr>
          <p:txBody>
            <a:bodyPr wrap="square" rtlCol="0">
              <a:spAutoFit/>
            </a:bodyPr>
            <a:lstStyle/>
            <a:p>
              <a:r>
                <a:rPr lang="en-US" sz="1400" dirty="0"/>
                <a:t>Pays 20% of the Hospital Confinement and ICU Benefit</a:t>
              </a:r>
            </a:p>
          </p:txBody>
        </p:sp>
        <p:sp>
          <p:nvSpPr>
            <p:cNvPr id="18" name="Rectangle 17">
              <a:extLst>
                <a:ext uri="{FF2B5EF4-FFF2-40B4-BE49-F238E27FC236}">
                  <a16:creationId xmlns:a16="http://schemas.microsoft.com/office/drawing/2014/main" id="{D7039E75-C8B4-4095-A1A8-026944259C6A}"/>
                </a:ext>
              </a:extLst>
            </p:cNvPr>
            <p:cNvSpPr/>
            <p:nvPr/>
          </p:nvSpPr>
          <p:spPr>
            <a:xfrm>
              <a:off x="1004656" y="4658410"/>
              <a:ext cx="304800" cy="2777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D4FC68-4734-4E7B-A631-5ADDEE885329}"/>
                </a:ext>
              </a:extLst>
            </p:cNvPr>
            <p:cNvSpPr/>
            <p:nvPr/>
          </p:nvSpPr>
          <p:spPr>
            <a:xfrm>
              <a:off x="3266353" y="4658410"/>
              <a:ext cx="304800" cy="2777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5C466A5-6740-4C1D-8335-5F98EE532E62}"/>
                </a:ext>
              </a:extLst>
            </p:cNvPr>
            <p:cNvSpPr/>
            <p:nvPr/>
          </p:nvSpPr>
          <p:spPr>
            <a:xfrm>
              <a:off x="6033856" y="4658410"/>
              <a:ext cx="304800" cy="2777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BF7B439-7A3B-45FF-9F69-E36ACDAE58BC}"/>
                </a:ext>
              </a:extLst>
            </p:cNvPr>
            <p:cNvSpPr/>
            <p:nvPr/>
          </p:nvSpPr>
          <p:spPr>
            <a:xfrm>
              <a:off x="9234256" y="4658410"/>
              <a:ext cx="304800" cy="2777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979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arn(inVertical)">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97F4F0-0BD1-4FD7-9458-F135ADE87ABD}"/>
              </a:ext>
            </a:extLst>
          </p:cNvPr>
          <p:cNvSpPr txBox="1"/>
          <p:nvPr/>
        </p:nvSpPr>
        <p:spPr>
          <a:xfrm>
            <a:off x="465734" y="193869"/>
            <a:ext cx="7064408" cy="369332"/>
          </a:xfrm>
          <a:prstGeom prst="rect">
            <a:avLst/>
          </a:prstGeom>
          <a:noFill/>
        </p:spPr>
        <p:txBody>
          <a:bodyPr wrap="square" rtlCol="0">
            <a:spAutoFit/>
          </a:bodyPr>
          <a:lstStyle/>
          <a:p>
            <a:r>
              <a:rPr lang="en-US" dirty="0"/>
              <a:t>Select the Number of Benefit Units to Fit Your Needs</a:t>
            </a:r>
          </a:p>
        </p:txBody>
      </p:sp>
      <p:grpSp>
        <p:nvGrpSpPr>
          <p:cNvPr id="14" name="Group 13">
            <a:extLst>
              <a:ext uri="{FF2B5EF4-FFF2-40B4-BE49-F238E27FC236}">
                <a16:creationId xmlns:a16="http://schemas.microsoft.com/office/drawing/2014/main" id="{499789BF-2419-4C2E-AE11-F06503FE1349}"/>
              </a:ext>
            </a:extLst>
          </p:cNvPr>
          <p:cNvGrpSpPr/>
          <p:nvPr/>
        </p:nvGrpSpPr>
        <p:grpSpPr>
          <a:xfrm>
            <a:off x="304800" y="269954"/>
            <a:ext cx="11582399" cy="1939846"/>
            <a:chOff x="304800" y="269954"/>
            <a:chExt cx="11582399" cy="1939846"/>
          </a:xfrm>
        </p:grpSpPr>
        <p:grpSp>
          <p:nvGrpSpPr>
            <p:cNvPr id="2" name="Group 1">
              <a:extLst>
                <a:ext uri="{FF2B5EF4-FFF2-40B4-BE49-F238E27FC236}">
                  <a16:creationId xmlns:a16="http://schemas.microsoft.com/office/drawing/2014/main" id="{FB29105D-530F-4807-8C10-2C4A61ED5243}"/>
                </a:ext>
              </a:extLst>
            </p:cNvPr>
            <p:cNvGrpSpPr/>
            <p:nvPr/>
          </p:nvGrpSpPr>
          <p:grpSpPr>
            <a:xfrm>
              <a:off x="7149844" y="269954"/>
              <a:ext cx="4648199" cy="369332"/>
              <a:chOff x="7199449" y="258401"/>
              <a:chExt cx="4648199" cy="369332"/>
            </a:xfrm>
          </p:grpSpPr>
          <p:sp>
            <p:nvSpPr>
              <p:cNvPr id="3" name="Rectangle: Rounded Corners 2">
                <a:extLst>
                  <a:ext uri="{FF2B5EF4-FFF2-40B4-BE49-F238E27FC236}">
                    <a16:creationId xmlns:a16="http://schemas.microsoft.com/office/drawing/2014/main" id="{7FBEBDD5-D144-4FFE-BF8D-DCED921A8A11}"/>
                  </a:ext>
                </a:extLst>
              </p:cNvPr>
              <p:cNvSpPr/>
              <p:nvPr/>
            </p:nvSpPr>
            <p:spPr>
              <a:xfrm>
                <a:off x="7199449" y="258401"/>
                <a:ext cx="4648199" cy="3607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09609B2-C5CA-47E5-8F18-4FCACD86C654}"/>
                  </a:ext>
                </a:extLst>
              </p:cNvPr>
              <p:cNvSpPr txBox="1"/>
              <p:nvPr/>
            </p:nvSpPr>
            <p:spPr>
              <a:xfrm>
                <a:off x="7428049" y="258401"/>
                <a:ext cx="4419599" cy="369332"/>
              </a:xfrm>
              <a:prstGeom prst="rect">
                <a:avLst/>
              </a:prstGeom>
              <a:noFill/>
            </p:spPr>
            <p:txBody>
              <a:bodyPr wrap="square" rtlCol="0">
                <a:spAutoFit/>
              </a:bodyPr>
              <a:lstStyle/>
              <a:p>
                <a:r>
                  <a:rPr lang="en-US" dirty="0">
                    <a:solidFill>
                      <a:schemeClr val="bg1"/>
                    </a:solidFill>
                  </a:rPr>
                  <a:t>1 Unit                  2 Units                 3 Units</a:t>
                </a:r>
              </a:p>
            </p:txBody>
          </p:sp>
        </p:grpSp>
        <p:grpSp>
          <p:nvGrpSpPr>
            <p:cNvPr id="8" name="Group 7">
              <a:extLst>
                <a:ext uri="{FF2B5EF4-FFF2-40B4-BE49-F238E27FC236}">
                  <a16:creationId xmlns:a16="http://schemas.microsoft.com/office/drawing/2014/main" id="{599B8EB3-406E-414D-8AFC-3CA22E4C8290}"/>
                </a:ext>
              </a:extLst>
            </p:cNvPr>
            <p:cNvGrpSpPr/>
            <p:nvPr/>
          </p:nvGrpSpPr>
          <p:grpSpPr>
            <a:xfrm>
              <a:off x="304800" y="642529"/>
              <a:ext cx="11582399" cy="1567271"/>
              <a:chOff x="304800" y="642529"/>
              <a:chExt cx="11582399" cy="1567271"/>
            </a:xfrm>
          </p:grpSpPr>
          <p:sp>
            <p:nvSpPr>
              <p:cNvPr id="4" name="Rectangle 3">
                <a:extLst>
                  <a:ext uri="{FF2B5EF4-FFF2-40B4-BE49-F238E27FC236}">
                    <a16:creationId xmlns:a16="http://schemas.microsoft.com/office/drawing/2014/main" id="{7B0443AC-2F0D-4002-8C01-32A4C46CE8A7}"/>
                  </a:ext>
                </a:extLst>
              </p:cNvPr>
              <p:cNvSpPr/>
              <p:nvPr/>
            </p:nvSpPr>
            <p:spPr>
              <a:xfrm>
                <a:off x="304800" y="642529"/>
                <a:ext cx="11582399" cy="15672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D1D0D4C-CFD1-4155-8CA2-045349AA221E}"/>
                  </a:ext>
                </a:extLst>
              </p:cNvPr>
              <p:cNvSpPr txBox="1"/>
              <p:nvPr/>
            </p:nvSpPr>
            <p:spPr>
              <a:xfrm>
                <a:off x="465734" y="781383"/>
                <a:ext cx="5343620" cy="1323439"/>
              </a:xfrm>
              <a:prstGeom prst="rect">
                <a:avLst/>
              </a:prstGeom>
              <a:noFill/>
            </p:spPr>
            <p:txBody>
              <a:bodyPr wrap="square" rtlCol="0">
                <a:spAutoFit/>
              </a:bodyPr>
              <a:lstStyle/>
              <a:p>
                <a:r>
                  <a:rPr lang="en-US" sz="1600" dirty="0">
                    <a:solidFill>
                      <a:srgbClr val="0070C0"/>
                    </a:solidFill>
                  </a:rPr>
                  <a:t>Rehabilitation Facility / Skilled Nursing Facility: </a:t>
                </a:r>
                <a:r>
                  <a:rPr lang="en-US" sz="1600" dirty="0"/>
                  <a:t>The plan will pay the daily indemnity benefit during Confinement in a Rehabilitation Facility or Skilled Nursing Facility as a result of a covered Injury or Sickness. (Does not include Mental Illness, Alcohol and/or Substance Abuse Dependency).</a:t>
                </a:r>
              </a:p>
            </p:txBody>
          </p:sp>
          <p:sp>
            <p:nvSpPr>
              <p:cNvPr id="12" name="Rectangle 11">
                <a:extLst>
                  <a:ext uri="{FF2B5EF4-FFF2-40B4-BE49-F238E27FC236}">
                    <a16:creationId xmlns:a16="http://schemas.microsoft.com/office/drawing/2014/main" id="{06E4758F-4A7F-4896-91FD-483D4417E326}"/>
                  </a:ext>
                </a:extLst>
              </p:cNvPr>
              <p:cNvSpPr/>
              <p:nvPr/>
            </p:nvSpPr>
            <p:spPr>
              <a:xfrm>
                <a:off x="8799649" y="642530"/>
                <a:ext cx="1295400" cy="156727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5C91C74-8989-4522-A0AB-326A165C1E89}"/>
                  </a:ext>
                </a:extLst>
              </p:cNvPr>
              <p:cNvSpPr txBox="1"/>
              <p:nvPr/>
            </p:nvSpPr>
            <p:spPr>
              <a:xfrm>
                <a:off x="7428049" y="1256887"/>
                <a:ext cx="4369994" cy="338554"/>
              </a:xfrm>
              <a:prstGeom prst="rect">
                <a:avLst/>
              </a:prstGeom>
              <a:noFill/>
            </p:spPr>
            <p:txBody>
              <a:bodyPr wrap="square" rtlCol="0">
                <a:spAutoFit/>
              </a:bodyPr>
              <a:lstStyle/>
              <a:p>
                <a:r>
                  <a:rPr lang="en-US" sz="1600" dirty="0"/>
                  <a:t>$750                      $1,500                    $2,250</a:t>
                </a:r>
              </a:p>
            </p:txBody>
          </p:sp>
        </p:grpSp>
      </p:grpSp>
      <p:grpSp>
        <p:nvGrpSpPr>
          <p:cNvPr id="9" name="Group 8">
            <a:extLst>
              <a:ext uri="{FF2B5EF4-FFF2-40B4-BE49-F238E27FC236}">
                <a16:creationId xmlns:a16="http://schemas.microsoft.com/office/drawing/2014/main" id="{7205FA43-4AAB-4424-B570-2304773854F3}"/>
              </a:ext>
            </a:extLst>
          </p:cNvPr>
          <p:cNvGrpSpPr/>
          <p:nvPr/>
        </p:nvGrpSpPr>
        <p:grpSpPr>
          <a:xfrm>
            <a:off x="318855" y="2392001"/>
            <a:ext cx="11582399" cy="1083398"/>
            <a:chOff x="318855" y="2392001"/>
            <a:chExt cx="11582399" cy="1083398"/>
          </a:xfrm>
        </p:grpSpPr>
        <p:sp>
          <p:nvSpPr>
            <p:cNvPr id="10" name="Rectangle 9">
              <a:extLst>
                <a:ext uri="{FF2B5EF4-FFF2-40B4-BE49-F238E27FC236}">
                  <a16:creationId xmlns:a16="http://schemas.microsoft.com/office/drawing/2014/main" id="{F916EAFA-5415-4076-A0D9-F6018F745DD2}"/>
                </a:ext>
              </a:extLst>
            </p:cNvPr>
            <p:cNvSpPr/>
            <p:nvPr/>
          </p:nvSpPr>
          <p:spPr>
            <a:xfrm>
              <a:off x="318855" y="2394548"/>
              <a:ext cx="11582399" cy="10808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1AD7CC9-2CDE-4D42-9FD3-1DC57911E2F7}"/>
                </a:ext>
              </a:extLst>
            </p:cNvPr>
            <p:cNvSpPr txBox="1"/>
            <p:nvPr/>
          </p:nvSpPr>
          <p:spPr>
            <a:xfrm>
              <a:off x="465734" y="2514600"/>
              <a:ext cx="5283695" cy="830997"/>
            </a:xfrm>
            <a:prstGeom prst="rect">
              <a:avLst/>
            </a:prstGeom>
            <a:noFill/>
          </p:spPr>
          <p:txBody>
            <a:bodyPr wrap="square" rtlCol="0">
              <a:spAutoFit/>
            </a:bodyPr>
            <a:lstStyle/>
            <a:p>
              <a:r>
                <a:rPr lang="en-US" sz="1600" dirty="0">
                  <a:solidFill>
                    <a:srgbClr val="0070C0"/>
                  </a:solidFill>
                </a:rPr>
                <a:t>Outpatient Radiation or Chemotherapy: </a:t>
              </a:r>
              <a:r>
                <a:rPr lang="en-US" sz="1600" dirty="0"/>
                <a:t>The plan will pay the daily Indemnity benefit selected if any Covered Person incurs charges for Outpatient Radiation or Chemotherapy.</a:t>
              </a:r>
            </a:p>
          </p:txBody>
        </p:sp>
        <p:sp>
          <p:nvSpPr>
            <p:cNvPr id="17" name="Rectangle 16">
              <a:extLst>
                <a:ext uri="{FF2B5EF4-FFF2-40B4-BE49-F238E27FC236}">
                  <a16:creationId xmlns:a16="http://schemas.microsoft.com/office/drawing/2014/main" id="{AD39D507-0301-4102-B9B1-B760441C472D}"/>
                </a:ext>
              </a:extLst>
            </p:cNvPr>
            <p:cNvSpPr/>
            <p:nvPr/>
          </p:nvSpPr>
          <p:spPr>
            <a:xfrm>
              <a:off x="8799649" y="2392001"/>
              <a:ext cx="1295400" cy="1080851"/>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2F093E0-7432-4148-B061-6B885D0AEEE6}"/>
                </a:ext>
              </a:extLst>
            </p:cNvPr>
            <p:cNvSpPr txBox="1"/>
            <p:nvPr/>
          </p:nvSpPr>
          <p:spPr>
            <a:xfrm>
              <a:off x="7394758" y="2743200"/>
              <a:ext cx="4369994" cy="338554"/>
            </a:xfrm>
            <a:prstGeom prst="rect">
              <a:avLst/>
            </a:prstGeom>
            <a:noFill/>
          </p:spPr>
          <p:txBody>
            <a:bodyPr wrap="square" rtlCol="0">
              <a:spAutoFit/>
            </a:bodyPr>
            <a:lstStyle/>
            <a:p>
              <a:r>
                <a:rPr lang="en-US" sz="1600" dirty="0"/>
                <a:t>$750                      $1,500                    $2,250</a:t>
              </a:r>
            </a:p>
          </p:txBody>
        </p:sp>
      </p:grpSp>
      <p:grpSp>
        <p:nvGrpSpPr>
          <p:cNvPr id="13" name="Group 12">
            <a:extLst>
              <a:ext uri="{FF2B5EF4-FFF2-40B4-BE49-F238E27FC236}">
                <a16:creationId xmlns:a16="http://schemas.microsoft.com/office/drawing/2014/main" id="{46BC3C0E-E94C-4003-AEB3-7D80E4C1AC95}"/>
              </a:ext>
            </a:extLst>
          </p:cNvPr>
          <p:cNvGrpSpPr/>
          <p:nvPr/>
        </p:nvGrpSpPr>
        <p:grpSpPr>
          <a:xfrm>
            <a:off x="340309" y="3657600"/>
            <a:ext cx="11582399" cy="2212347"/>
            <a:chOff x="340309" y="3657600"/>
            <a:chExt cx="11582399" cy="2212347"/>
          </a:xfrm>
        </p:grpSpPr>
        <p:sp>
          <p:nvSpPr>
            <p:cNvPr id="19" name="Rectangle 18">
              <a:extLst>
                <a:ext uri="{FF2B5EF4-FFF2-40B4-BE49-F238E27FC236}">
                  <a16:creationId xmlns:a16="http://schemas.microsoft.com/office/drawing/2014/main" id="{DBC08B78-26DC-4E96-A12C-ABCD22C11240}"/>
                </a:ext>
              </a:extLst>
            </p:cNvPr>
            <p:cNvSpPr/>
            <p:nvPr/>
          </p:nvSpPr>
          <p:spPr>
            <a:xfrm>
              <a:off x="340309" y="3657600"/>
              <a:ext cx="11582399" cy="2209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0C01C21-6B4D-4363-859A-90D8409D7258}"/>
                </a:ext>
              </a:extLst>
            </p:cNvPr>
            <p:cNvSpPr txBox="1"/>
            <p:nvPr/>
          </p:nvSpPr>
          <p:spPr>
            <a:xfrm>
              <a:off x="465734" y="3911646"/>
              <a:ext cx="5630266" cy="1077218"/>
            </a:xfrm>
            <a:prstGeom prst="rect">
              <a:avLst/>
            </a:prstGeom>
            <a:noFill/>
          </p:spPr>
          <p:txBody>
            <a:bodyPr wrap="square" rtlCol="0">
              <a:spAutoFit/>
            </a:bodyPr>
            <a:lstStyle/>
            <a:p>
              <a:r>
                <a:rPr lang="en-US" sz="1600" dirty="0">
                  <a:solidFill>
                    <a:srgbClr val="0070C0"/>
                  </a:solidFill>
                </a:rPr>
                <a:t>Outpatient Hospital or Ambulatory Surgical Center: </a:t>
              </a:r>
              <a:r>
                <a:rPr lang="en-US" sz="1600" dirty="0"/>
                <a:t>The plan will pay the daily Indemnity benefit selected for Outpatient Hospital or Ambulatory Surgical Center services when surgery is performed as a result of a covered Injury or Sickness:</a:t>
              </a:r>
            </a:p>
          </p:txBody>
        </p:sp>
        <p:sp>
          <p:nvSpPr>
            <p:cNvPr id="21" name="TextBox 20">
              <a:extLst>
                <a:ext uri="{FF2B5EF4-FFF2-40B4-BE49-F238E27FC236}">
                  <a16:creationId xmlns:a16="http://schemas.microsoft.com/office/drawing/2014/main" id="{CF22461E-3EE3-4B99-8000-651619987C8D}"/>
                </a:ext>
              </a:extLst>
            </p:cNvPr>
            <p:cNvSpPr txBox="1"/>
            <p:nvPr/>
          </p:nvSpPr>
          <p:spPr>
            <a:xfrm>
              <a:off x="1524000" y="5135744"/>
              <a:ext cx="5283695" cy="584775"/>
            </a:xfrm>
            <a:prstGeom prst="rect">
              <a:avLst/>
            </a:prstGeom>
            <a:noFill/>
          </p:spPr>
          <p:txBody>
            <a:bodyPr wrap="square" rtlCol="0">
              <a:spAutoFit/>
            </a:bodyPr>
            <a:lstStyle/>
            <a:p>
              <a:pPr algn="r"/>
              <a:r>
                <a:rPr lang="en-US" sz="1600" dirty="0"/>
                <a:t>Surgery performed under general anesthesia</a:t>
              </a:r>
            </a:p>
            <a:p>
              <a:pPr algn="r"/>
              <a:r>
                <a:rPr lang="en-US" sz="1600" dirty="0"/>
                <a:t>Surgery performed not requiring general anesthesia</a:t>
              </a:r>
            </a:p>
          </p:txBody>
        </p:sp>
        <p:sp>
          <p:nvSpPr>
            <p:cNvPr id="23" name="Rectangle 22">
              <a:extLst>
                <a:ext uri="{FF2B5EF4-FFF2-40B4-BE49-F238E27FC236}">
                  <a16:creationId xmlns:a16="http://schemas.microsoft.com/office/drawing/2014/main" id="{109A50BA-A5E4-4260-9837-C1CA236CA7AA}"/>
                </a:ext>
              </a:extLst>
            </p:cNvPr>
            <p:cNvSpPr/>
            <p:nvPr/>
          </p:nvSpPr>
          <p:spPr>
            <a:xfrm>
              <a:off x="8799649" y="3657600"/>
              <a:ext cx="1295400" cy="2212347"/>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6AADDD8-ACB7-47B2-BA69-EEFDA091D2C8}"/>
                </a:ext>
              </a:extLst>
            </p:cNvPr>
            <p:cNvSpPr txBox="1"/>
            <p:nvPr/>
          </p:nvSpPr>
          <p:spPr>
            <a:xfrm>
              <a:off x="7381368" y="5117791"/>
              <a:ext cx="4541340" cy="584775"/>
            </a:xfrm>
            <a:prstGeom prst="rect">
              <a:avLst/>
            </a:prstGeom>
            <a:noFill/>
          </p:spPr>
          <p:txBody>
            <a:bodyPr wrap="square" rtlCol="0">
              <a:spAutoFit/>
            </a:bodyPr>
            <a:lstStyle/>
            <a:p>
              <a:r>
                <a:rPr lang="en-US" sz="1600" dirty="0"/>
                <a:t>$1,500                    $3,000                   $4,500</a:t>
              </a:r>
            </a:p>
            <a:p>
              <a:r>
                <a:rPr lang="en-US" sz="1600" dirty="0"/>
                <a:t>$750	               $1,500                   $2,250</a:t>
              </a:r>
            </a:p>
          </p:txBody>
        </p:sp>
      </p:grpSp>
    </p:spTree>
    <p:extLst>
      <p:ext uri="{BB962C8B-B14F-4D97-AF65-F5344CB8AC3E}">
        <p14:creationId xmlns:p14="http://schemas.microsoft.com/office/powerpoint/2010/main" val="128680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58AB6F-7304-492C-AC1D-CB0733E2620C}"/>
              </a:ext>
            </a:extLst>
          </p:cNvPr>
          <p:cNvSpPr txBox="1"/>
          <p:nvPr/>
        </p:nvSpPr>
        <p:spPr>
          <a:xfrm>
            <a:off x="1524000" y="228600"/>
            <a:ext cx="4524652" cy="523220"/>
          </a:xfrm>
          <a:prstGeom prst="rect">
            <a:avLst/>
          </a:prstGeom>
          <a:noFill/>
        </p:spPr>
        <p:txBody>
          <a:bodyPr wrap="square" rtlCol="0">
            <a:spAutoFit/>
          </a:bodyPr>
          <a:lstStyle/>
          <a:p>
            <a:r>
              <a:rPr lang="en-US" sz="2800" b="1" dirty="0">
                <a:solidFill>
                  <a:srgbClr val="C00000"/>
                </a:solidFill>
              </a:rPr>
              <a:t>Professional Services</a:t>
            </a:r>
          </a:p>
        </p:txBody>
      </p:sp>
      <p:sp>
        <p:nvSpPr>
          <p:cNvPr id="6" name="TextBox 5">
            <a:extLst>
              <a:ext uri="{FF2B5EF4-FFF2-40B4-BE49-F238E27FC236}">
                <a16:creationId xmlns:a16="http://schemas.microsoft.com/office/drawing/2014/main" id="{3A3F4675-9C13-4383-AC74-DDC5871CEC73}"/>
              </a:ext>
            </a:extLst>
          </p:cNvPr>
          <p:cNvSpPr txBox="1"/>
          <p:nvPr/>
        </p:nvSpPr>
        <p:spPr>
          <a:xfrm>
            <a:off x="1540276" y="6029545"/>
            <a:ext cx="9220200" cy="769441"/>
          </a:xfrm>
          <a:prstGeom prst="rect">
            <a:avLst/>
          </a:prstGeom>
          <a:noFill/>
        </p:spPr>
        <p:txBody>
          <a:bodyPr wrap="square" rtlCol="0">
            <a:spAutoFit/>
          </a:bodyPr>
          <a:lstStyle/>
          <a:p>
            <a:r>
              <a:rPr lang="en-US" sz="1100" dirty="0"/>
              <a:t>This is a limited-benefit fixed-indemnity plan and not a major medical insurance plan. Fixed-indemnity benefits are provided for hospital confinement, specified medical, surgical and outpatient events. These benefits are paid in specific amounts and do not provide expense reimbursement for charges based on your health care providers bill. Fixed-indemnity insurance plans do not meet the Minimum Essential Coverage requirements under the Affordable Care Act and you may need to pay a tax penalty depending upon your income level and the cost of plans available.</a:t>
            </a:r>
          </a:p>
        </p:txBody>
      </p:sp>
      <p:grpSp>
        <p:nvGrpSpPr>
          <p:cNvPr id="22" name="Group 21">
            <a:extLst>
              <a:ext uri="{FF2B5EF4-FFF2-40B4-BE49-F238E27FC236}">
                <a16:creationId xmlns:a16="http://schemas.microsoft.com/office/drawing/2014/main" id="{EDE2E3CD-24B7-4728-A554-1051636FA357}"/>
              </a:ext>
            </a:extLst>
          </p:cNvPr>
          <p:cNvGrpSpPr/>
          <p:nvPr/>
        </p:nvGrpSpPr>
        <p:grpSpPr>
          <a:xfrm>
            <a:off x="1524000" y="399686"/>
            <a:ext cx="9249052" cy="1558461"/>
            <a:chOff x="123548" y="229350"/>
            <a:chExt cx="9249052" cy="1558461"/>
          </a:xfrm>
        </p:grpSpPr>
        <p:grpSp>
          <p:nvGrpSpPr>
            <p:cNvPr id="3" name="Group 2">
              <a:extLst>
                <a:ext uri="{FF2B5EF4-FFF2-40B4-BE49-F238E27FC236}">
                  <a16:creationId xmlns:a16="http://schemas.microsoft.com/office/drawing/2014/main" id="{908C67E9-8EA9-4EED-ADF2-E77CEA61DAA4}"/>
                </a:ext>
              </a:extLst>
            </p:cNvPr>
            <p:cNvGrpSpPr/>
            <p:nvPr/>
          </p:nvGrpSpPr>
          <p:grpSpPr>
            <a:xfrm>
              <a:off x="5524658" y="229350"/>
              <a:ext cx="3835366" cy="373236"/>
              <a:chOff x="5524658" y="229350"/>
              <a:chExt cx="3835366" cy="373236"/>
            </a:xfrm>
          </p:grpSpPr>
          <p:sp>
            <p:nvSpPr>
              <p:cNvPr id="2" name="Rectangle 1">
                <a:extLst>
                  <a:ext uri="{FF2B5EF4-FFF2-40B4-BE49-F238E27FC236}">
                    <a16:creationId xmlns:a16="http://schemas.microsoft.com/office/drawing/2014/main" id="{867E0810-BDCF-4818-9742-E65F4CB5A449}"/>
                  </a:ext>
                </a:extLst>
              </p:cNvPr>
              <p:cNvSpPr/>
              <p:nvPr/>
            </p:nvSpPr>
            <p:spPr>
              <a:xfrm>
                <a:off x="5524658" y="229350"/>
                <a:ext cx="3835366" cy="3732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144D47A-AA30-42E6-A797-8C2B756F1C63}"/>
                  </a:ext>
                </a:extLst>
              </p:cNvPr>
              <p:cNvSpPr txBox="1"/>
              <p:nvPr/>
            </p:nvSpPr>
            <p:spPr>
              <a:xfrm>
                <a:off x="5668267" y="263156"/>
                <a:ext cx="3065263" cy="307777"/>
              </a:xfrm>
              <a:prstGeom prst="rect">
                <a:avLst/>
              </a:prstGeom>
              <a:noFill/>
            </p:spPr>
            <p:txBody>
              <a:bodyPr wrap="square" rtlCol="0">
                <a:spAutoFit/>
              </a:bodyPr>
              <a:lstStyle/>
              <a:p>
                <a:r>
                  <a:rPr lang="en-US" sz="1400" dirty="0">
                    <a:solidFill>
                      <a:schemeClr val="bg1"/>
                    </a:solidFill>
                  </a:rPr>
                  <a:t>1 Unit                2 Units              3 Units</a:t>
                </a:r>
              </a:p>
            </p:txBody>
          </p:sp>
        </p:grpSp>
        <p:grpSp>
          <p:nvGrpSpPr>
            <p:cNvPr id="13" name="Group 12">
              <a:extLst>
                <a:ext uri="{FF2B5EF4-FFF2-40B4-BE49-F238E27FC236}">
                  <a16:creationId xmlns:a16="http://schemas.microsoft.com/office/drawing/2014/main" id="{B82C28BF-08B7-4291-A869-1FFCA56CF3F9}"/>
                </a:ext>
              </a:extLst>
            </p:cNvPr>
            <p:cNvGrpSpPr/>
            <p:nvPr/>
          </p:nvGrpSpPr>
          <p:grpSpPr>
            <a:xfrm>
              <a:off x="123548" y="609600"/>
              <a:ext cx="9249052" cy="1178211"/>
              <a:chOff x="123548" y="609600"/>
              <a:chExt cx="9249052" cy="1178211"/>
            </a:xfrm>
          </p:grpSpPr>
          <p:sp>
            <p:nvSpPr>
              <p:cNvPr id="32" name="Rectangle 31">
                <a:extLst>
                  <a:ext uri="{FF2B5EF4-FFF2-40B4-BE49-F238E27FC236}">
                    <a16:creationId xmlns:a16="http://schemas.microsoft.com/office/drawing/2014/main" id="{62F2C7FE-E109-40D0-93AF-3BEE97F68E80}"/>
                  </a:ext>
                </a:extLst>
              </p:cNvPr>
              <p:cNvSpPr/>
              <p:nvPr/>
            </p:nvSpPr>
            <p:spPr>
              <a:xfrm>
                <a:off x="6723924" y="614355"/>
                <a:ext cx="953951" cy="115945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608AF83-4951-4CF4-9032-056A4E560371}"/>
                  </a:ext>
                </a:extLst>
              </p:cNvPr>
              <p:cNvSpPr txBox="1"/>
              <p:nvPr/>
            </p:nvSpPr>
            <p:spPr>
              <a:xfrm>
                <a:off x="152400" y="676895"/>
                <a:ext cx="5280734" cy="1077218"/>
              </a:xfrm>
              <a:prstGeom prst="rect">
                <a:avLst/>
              </a:prstGeom>
              <a:noFill/>
            </p:spPr>
            <p:txBody>
              <a:bodyPr wrap="square" rtlCol="0">
                <a:spAutoFit/>
              </a:bodyPr>
              <a:lstStyle/>
              <a:p>
                <a:r>
                  <a:rPr lang="en-US" sz="1600" b="1" dirty="0">
                    <a:solidFill>
                      <a:srgbClr val="0070C0"/>
                    </a:solidFill>
                  </a:rPr>
                  <a:t>Surgical Procedure</a:t>
                </a:r>
                <a:r>
                  <a:rPr lang="en-US" sz="1200" b="1" dirty="0">
                    <a:solidFill>
                      <a:srgbClr val="0070C0"/>
                    </a:solidFill>
                  </a:rPr>
                  <a:t>: </a:t>
                </a:r>
                <a:r>
                  <a:rPr lang="en-US" sz="1200" dirty="0"/>
                  <a:t>The plan will pay this benefit if any Covered Person undergoes a surgical procedure when performed in a Hospital or in an Ambulatory Surgical Center due to an eligible injury or Sickness. The reimbursement schedule is the Medicare RBRVS (Resource-Based Relative Value Scale) per procedure based on your providers location.</a:t>
                </a:r>
              </a:p>
            </p:txBody>
          </p:sp>
          <p:sp>
            <p:nvSpPr>
              <p:cNvPr id="12" name="Rectangle 11">
                <a:extLst>
                  <a:ext uri="{FF2B5EF4-FFF2-40B4-BE49-F238E27FC236}">
                    <a16:creationId xmlns:a16="http://schemas.microsoft.com/office/drawing/2014/main" id="{4309B9FA-2985-42F2-86B6-49665743B755}"/>
                  </a:ext>
                </a:extLst>
              </p:cNvPr>
              <p:cNvSpPr/>
              <p:nvPr/>
            </p:nvSpPr>
            <p:spPr>
              <a:xfrm>
                <a:off x="123548" y="609600"/>
                <a:ext cx="9249052" cy="11782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8AEDE62-E0FC-4942-9C98-C9393FD5D28E}"/>
                  </a:ext>
                </a:extLst>
              </p:cNvPr>
              <p:cNvSpPr txBox="1"/>
              <p:nvPr/>
            </p:nvSpPr>
            <p:spPr>
              <a:xfrm>
                <a:off x="7870163" y="724490"/>
                <a:ext cx="1066800" cy="954107"/>
              </a:xfrm>
              <a:prstGeom prst="rect">
                <a:avLst/>
              </a:prstGeom>
              <a:noFill/>
            </p:spPr>
            <p:txBody>
              <a:bodyPr wrap="square" rtlCol="0">
                <a:spAutoFit/>
              </a:bodyPr>
              <a:lstStyle/>
              <a:p>
                <a:pPr algn="ctr"/>
                <a:r>
                  <a:rPr lang="en-US" sz="1400" dirty="0"/>
                  <a:t>3 x the</a:t>
                </a:r>
              </a:p>
              <a:p>
                <a:pPr algn="ctr"/>
                <a:r>
                  <a:rPr lang="en-US" sz="1400" dirty="0"/>
                  <a:t>Current </a:t>
                </a:r>
              </a:p>
              <a:p>
                <a:pPr algn="ctr"/>
                <a:r>
                  <a:rPr lang="en-US" sz="1400" dirty="0"/>
                  <a:t>RBRVS</a:t>
                </a:r>
              </a:p>
              <a:p>
                <a:pPr algn="ctr"/>
                <a:r>
                  <a:rPr lang="en-US" sz="1400" dirty="0"/>
                  <a:t>Schedule</a:t>
                </a:r>
                <a:endParaRPr lang="en-US" dirty="0"/>
              </a:p>
            </p:txBody>
          </p:sp>
          <p:sp>
            <p:nvSpPr>
              <p:cNvPr id="16" name="TextBox 15">
                <a:extLst>
                  <a:ext uri="{FF2B5EF4-FFF2-40B4-BE49-F238E27FC236}">
                    <a16:creationId xmlns:a16="http://schemas.microsoft.com/office/drawing/2014/main" id="{8949C81F-307F-4A2E-B198-AFC69542326C}"/>
                  </a:ext>
                </a:extLst>
              </p:cNvPr>
              <p:cNvSpPr txBox="1"/>
              <p:nvPr/>
            </p:nvSpPr>
            <p:spPr>
              <a:xfrm>
                <a:off x="6736975" y="785199"/>
                <a:ext cx="976174" cy="954107"/>
              </a:xfrm>
              <a:prstGeom prst="rect">
                <a:avLst/>
              </a:prstGeom>
              <a:noFill/>
            </p:spPr>
            <p:txBody>
              <a:bodyPr wrap="square" rtlCol="0">
                <a:spAutoFit/>
              </a:bodyPr>
              <a:lstStyle/>
              <a:p>
                <a:pPr algn="ctr"/>
                <a:r>
                  <a:rPr lang="en-US" sz="1400" dirty="0"/>
                  <a:t>2 x the</a:t>
                </a:r>
              </a:p>
              <a:p>
                <a:pPr algn="ctr"/>
                <a:r>
                  <a:rPr lang="en-US" sz="1400" dirty="0"/>
                  <a:t>Current </a:t>
                </a:r>
              </a:p>
              <a:p>
                <a:pPr algn="ctr"/>
                <a:r>
                  <a:rPr lang="en-US" sz="1400" dirty="0"/>
                  <a:t>RBRVS</a:t>
                </a:r>
              </a:p>
              <a:p>
                <a:pPr algn="ctr"/>
                <a:r>
                  <a:rPr lang="en-US" sz="1400" dirty="0"/>
                  <a:t>Schedule</a:t>
                </a:r>
                <a:endParaRPr lang="en-US" dirty="0"/>
              </a:p>
            </p:txBody>
          </p:sp>
          <p:sp>
            <p:nvSpPr>
              <p:cNvPr id="17" name="TextBox 16">
                <a:extLst>
                  <a:ext uri="{FF2B5EF4-FFF2-40B4-BE49-F238E27FC236}">
                    <a16:creationId xmlns:a16="http://schemas.microsoft.com/office/drawing/2014/main" id="{0461600D-A917-4798-89D5-2F407A7DFDA4}"/>
                  </a:ext>
                </a:extLst>
              </p:cNvPr>
              <p:cNvSpPr txBox="1"/>
              <p:nvPr/>
            </p:nvSpPr>
            <p:spPr>
              <a:xfrm>
                <a:off x="5433134" y="738450"/>
                <a:ext cx="1066800" cy="954107"/>
              </a:xfrm>
              <a:prstGeom prst="rect">
                <a:avLst/>
              </a:prstGeom>
              <a:noFill/>
            </p:spPr>
            <p:txBody>
              <a:bodyPr wrap="square" rtlCol="0">
                <a:spAutoFit/>
              </a:bodyPr>
              <a:lstStyle/>
              <a:p>
                <a:pPr algn="ctr"/>
                <a:r>
                  <a:rPr lang="en-US" sz="1400" dirty="0"/>
                  <a:t>1 x the</a:t>
                </a:r>
              </a:p>
              <a:p>
                <a:pPr algn="ctr"/>
                <a:r>
                  <a:rPr lang="en-US" sz="1400" dirty="0"/>
                  <a:t>Current </a:t>
                </a:r>
              </a:p>
              <a:p>
                <a:pPr algn="ctr"/>
                <a:r>
                  <a:rPr lang="en-US" sz="1400" dirty="0"/>
                  <a:t>RBRVS</a:t>
                </a:r>
              </a:p>
              <a:p>
                <a:pPr algn="ctr"/>
                <a:r>
                  <a:rPr lang="en-US" sz="1400" dirty="0"/>
                  <a:t>Schedule</a:t>
                </a:r>
                <a:endParaRPr lang="en-US" dirty="0"/>
              </a:p>
            </p:txBody>
          </p:sp>
        </p:grpSp>
      </p:grpSp>
      <p:grpSp>
        <p:nvGrpSpPr>
          <p:cNvPr id="24" name="Group 23">
            <a:extLst>
              <a:ext uri="{FF2B5EF4-FFF2-40B4-BE49-F238E27FC236}">
                <a16:creationId xmlns:a16="http://schemas.microsoft.com/office/drawing/2014/main" id="{F70B1C11-257C-49DD-BDDE-E44D961D7640}"/>
              </a:ext>
            </a:extLst>
          </p:cNvPr>
          <p:cNvGrpSpPr/>
          <p:nvPr/>
        </p:nvGrpSpPr>
        <p:grpSpPr>
          <a:xfrm>
            <a:off x="1524000" y="3296580"/>
            <a:ext cx="9249052" cy="779484"/>
            <a:chOff x="123548" y="3126244"/>
            <a:chExt cx="9249052" cy="779484"/>
          </a:xfrm>
        </p:grpSpPr>
        <p:sp>
          <p:nvSpPr>
            <p:cNvPr id="34" name="Rectangle 33">
              <a:extLst>
                <a:ext uri="{FF2B5EF4-FFF2-40B4-BE49-F238E27FC236}">
                  <a16:creationId xmlns:a16="http://schemas.microsoft.com/office/drawing/2014/main" id="{7C582718-D40A-473A-AC30-F4B1014EB92D}"/>
                </a:ext>
              </a:extLst>
            </p:cNvPr>
            <p:cNvSpPr/>
            <p:nvPr/>
          </p:nvSpPr>
          <p:spPr>
            <a:xfrm>
              <a:off x="6732391" y="3126553"/>
              <a:ext cx="953951" cy="764402"/>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FD7696E-6877-465D-876E-098D2ABBCC91}"/>
                </a:ext>
              </a:extLst>
            </p:cNvPr>
            <p:cNvSpPr txBox="1"/>
            <p:nvPr/>
          </p:nvSpPr>
          <p:spPr>
            <a:xfrm>
              <a:off x="123548" y="3184371"/>
              <a:ext cx="4648200" cy="677108"/>
            </a:xfrm>
            <a:prstGeom prst="rect">
              <a:avLst/>
            </a:prstGeom>
            <a:noFill/>
          </p:spPr>
          <p:txBody>
            <a:bodyPr wrap="square" rtlCol="0">
              <a:spAutoFit/>
            </a:bodyPr>
            <a:lstStyle/>
            <a:p>
              <a:r>
                <a:rPr lang="en-US" sz="1400" b="1" dirty="0">
                  <a:solidFill>
                    <a:srgbClr val="0070C0"/>
                  </a:solidFill>
                </a:rPr>
                <a:t>Physicians Care Indemnity Benefit Non-Surgical: </a:t>
              </a:r>
              <a:r>
                <a:rPr lang="en-US" sz="1200" dirty="0"/>
                <a:t>We will pay the daily benefit amount selected for each visit a Covered Person receives from a Physician while confined.</a:t>
              </a:r>
            </a:p>
          </p:txBody>
        </p:sp>
        <p:sp>
          <p:nvSpPr>
            <p:cNvPr id="25" name="Rectangle 24">
              <a:extLst>
                <a:ext uri="{FF2B5EF4-FFF2-40B4-BE49-F238E27FC236}">
                  <a16:creationId xmlns:a16="http://schemas.microsoft.com/office/drawing/2014/main" id="{3F250E96-2144-4378-AA65-C2E7173E0579}"/>
                </a:ext>
              </a:extLst>
            </p:cNvPr>
            <p:cNvSpPr/>
            <p:nvPr/>
          </p:nvSpPr>
          <p:spPr>
            <a:xfrm>
              <a:off x="135385" y="3126244"/>
              <a:ext cx="9237215" cy="7794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54096A0-9E72-4317-8FFD-6A6983F7BBE9}"/>
                </a:ext>
              </a:extLst>
            </p:cNvPr>
            <p:cNvSpPr txBox="1"/>
            <p:nvPr/>
          </p:nvSpPr>
          <p:spPr>
            <a:xfrm>
              <a:off x="5714999" y="3352800"/>
              <a:ext cx="3657601" cy="369332"/>
            </a:xfrm>
            <a:prstGeom prst="rect">
              <a:avLst/>
            </a:prstGeom>
            <a:noFill/>
          </p:spPr>
          <p:txBody>
            <a:bodyPr wrap="square" rtlCol="0">
              <a:spAutoFit/>
            </a:bodyPr>
            <a:lstStyle/>
            <a:p>
              <a:r>
                <a:rPr lang="en-US" dirty="0"/>
                <a:t>$50             $100           $150</a:t>
              </a:r>
            </a:p>
          </p:txBody>
        </p:sp>
      </p:grpSp>
      <p:grpSp>
        <p:nvGrpSpPr>
          <p:cNvPr id="35" name="Group 34">
            <a:extLst>
              <a:ext uri="{FF2B5EF4-FFF2-40B4-BE49-F238E27FC236}">
                <a16:creationId xmlns:a16="http://schemas.microsoft.com/office/drawing/2014/main" id="{11572028-3D08-4F2C-81CD-AA11176D9E96}"/>
              </a:ext>
            </a:extLst>
          </p:cNvPr>
          <p:cNvGrpSpPr/>
          <p:nvPr/>
        </p:nvGrpSpPr>
        <p:grpSpPr>
          <a:xfrm>
            <a:off x="1524000" y="4211156"/>
            <a:ext cx="9249052" cy="723620"/>
            <a:chOff x="123548" y="4040820"/>
            <a:chExt cx="9249052" cy="723620"/>
          </a:xfrm>
        </p:grpSpPr>
        <p:sp>
          <p:nvSpPr>
            <p:cNvPr id="26" name="Rectangle 25">
              <a:extLst>
                <a:ext uri="{FF2B5EF4-FFF2-40B4-BE49-F238E27FC236}">
                  <a16:creationId xmlns:a16="http://schemas.microsoft.com/office/drawing/2014/main" id="{2FDCF995-302B-44E6-AD21-67DBE98822A8}"/>
                </a:ext>
              </a:extLst>
            </p:cNvPr>
            <p:cNvSpPr/>
            <p:nvPr/>
          </p:nvSpPr>
          <p:spPr>
            <a:xfrm>
              <a:off x="123548" y="4040820"/>
              <a:ext cx="9249052" cy="723620"/>
            </a:xfrm>
            <a:prstGeom prst="rect">
              <a:avLst/>
            </a:prstGeom>
            <a:gradFill flip="none" rotWithShape="1">
              <a:gsLst>
                <a:gs pos="0">
                  <a:srgbClr val="92D050">
                    <a:tint val="66000"/>
                    <a:satMod val="160000"/>
                  </a:srgbClr>
                </a:gs>
                <a:gs pos="74000">
                  <a:srgbClr val="92D050">
                    <a:tint val="44500"/>
                    <a:satMod val="160000"/>
                  </a:srgbClr>
                </a:gs>
                <a:gs pos="100000">
                  <a:srgbClr val="92D05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08969AC-9B45-462E-8040-ACACDE8F8DAC}"/>
                </a:ext>
              </a:extLst>
            </p:cNvPr>
            <p:cNvSpPr txBox="1"/>
            <p:nvPr/>
          </p:nvSpPr>
          <p:spPr>
            <a:xfrm>
              <a:off x="152400" y="4078069"/>
              <a:ext cx="4847948" cy="677108"/>
            </a:xfrm>
            <a:prstGeom prst="rect">
              <a:avLst/>
            </a:prstGeom>
            <a:noFill/>
          </p:spPr>
          <p:txBody>
            <a:bodyPr wrap="square" rtlCol="0">
              <a:spAutoFit/>
            </a:bodyPr>
            <a:lstStyle/>
            <a:p>
              <a:r>
                <a:rPr lang="en-US" sz="1400" b="1" dirty="0">
                  <a:solidFill>
                    <a:srgbClr val="0070C0"/>
                  </a:solidFill>
                </a:rPr>
                <a:t>Daily Assistant Surgeon Surgical Services Indemnity Benefit: </a:t>
              </a:r>
              <a:r>
                <a:rPr lang="en-US" sz="1200" dirty="0"/>
                <a:t>For covered services when performed in a hospital or ambulatory surgical center.</a:t>
              </a:r>
            </a:p>
          </p:txBody>
        </p:sp>
        <p:sp>
          <p:nvSpPr>
            <p:cNvPr id="29" name="TextBox 28">
              <a:extLst>
                <a:ext uri="{FF2B5EF4-FFF2-40B4-BE49-F238E27FC236}">
                  <a16:creationId xmlns:a16="http://schemas.microsoft.com/office/drawing/2014/main" id="{EA57CA51-2D89-4078-A25A-73AB942AE2DE}"/>
                </a:ext>
              </a:extLst>
            </p:cNvPr>
            <p:cNvSpPr txBox="1"/>
            <p:nvPr/>
          </p:nvSpPr>
          <p:spPr>
            <a:xfrm>
              <a:off x="5472660" y="4115846"/>
              <a:ext cx="3671340" cy="523220"/>
            </a:xfrm>
            <a:prstGeom prst="rect">
              <a:avLst/>
            </a:prstGeom>
            <a:noFill/>
          </p:spPr>
          <p:txBody>
            <a:bodyPr wrap="square" rtlCol="0">
              <a:spAutoFit/>
            </a:bodyPr>
            <a:lstStyle/>
            <a:p>
              <a:pPr algn="ctr"/>
              <a:r>
                <a:rPr lang="en-US" sz="1400" dirty="0"/>
                <a:t>We will pay 20% of the Eligible</a:t>
              </a:r>
            </a:p>
            <a:p>
              <a:pPr algn="ctr"/>
              <a:r>
                <a:rPr lang="en-US" sz="1400" dirty="0"/>
                <a:t>Surgical Benefit Payable</a:t>
              </a:r>
            </a:p>
          </p:txBody>
        </p:sp>
      </p:grpSp>
      <p:grpSp>
        <p:nvGrpSpPr>
          <p:cNvPr id="36" name="Group 35">
            <a:extLst>
              <a:ext uri="{FF2B5EF4-FFF2-40B4-BE49-F238E27FC236}">
                <a16:creationId xmlns:a16="http://schemas.microsoft.com/office/drawing/2014/main" id="{E9B01F56-31ED-47E2-889B-9F16F24778DA}"/>
              </a:ext>
            </a:extLst>
          </p:cNvPr>
          <p:cNvGrpSpPr/>
          <p:nvPr/>
        </p:nvGrpSpPr>
        <p:grpSpPr>
          <a:xfrm>
            <a:off x="1535837" y="5084641"/>
            <a:ext cx="9249052" cy="597105"/>
            <a:chOff x="135385" y="4914305"/>
            <a:chExt cx="9249052" cy="597105"/>
          </a:xfrm>
        </p:grpSpPr>
        <p:sp>
          <p:nvSpPr>
            <p:cNvPr id="28" name="Rectangle 27">
              <a:extLst>
                <a:ext uri="{FF2B5EF4-FFF2-40B4-BE49-F238E27FC236}">
                  <a16:creationId xmlns:a16="http://schemas.microsoft.com/office/drawing/2014/main" id="{6A99BBF6-E542-486C-A400-AF24AF384556}"/>
                </a:ext>
              </a:extLst>
            </p:cNvPr>
            <p:cNvSpPr/>
            <p:nvPr/>
          </p:nvSpPr>
          <p:spPr>
            <a:xfrm>
              <a:off x="135385" y="4914305"/>
              <a:ext cx="9249052" cy="59710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BA4D7D0-C60E-4FCB-A011-55549C9AFD82}"/>
                </a:ext>
              </a:extLst>
            </p:cNvPr>
            <p:cNvSpPr txBox="1"/>
            <p:nvPr/>
          </p:nvSpPr>
          <p:spPr>
            <a:xfrm>
              <a:off x="152400" y="4948535"/>
              <a:ext cx="4847948" cy="492443"/>
            </a:xfrm>
            <a:prstGeom prst="rect">
              <a:avLst/>
            </a:prstGeom>
            <a:noFill/>
          </p:spPr>
          <p:txBody>
            <a:bodyPr wrap="square" rtlCol="0">
              <a:spAutoFit/>
            </a:bodyPr>
            <a:lstStyle/>
            <a:p>
              <a:r>
                <a:rPr lang="en-US" sz="1400" b="1" dirty="0">
                  <a:solidFill>
                    <a:srgbClr val="0070C0"/>
                  </a:solidFill>
                </a:rPr>
                <a:t>Daily Anesthesia Indemnity Benefit: </a:t>
              </a:r>
              <a:r>
                <a:rPr lang="en-US" sz="1200" dirty="0"/>
                <a:t>For covered services when performed in a hospital or ambulatory surgical center.</a:t>
              </a:r>
            </a:p>
          </p:txBody>
        </p:sp>
        <p:sp>
          <p:nvSpPr>
            <p:cNvPr id="30" name="TextBox 29">
              <a:extLst>
                <a:ext uri="{FF2B5EF4-FFF2-40B4-BE49-F238E27FC236}">
                  <a16:creationId xmlns:a16="http://schemas.microsoft.com/office/drawing/2014/main" id="{31225987-7B47-4ACC-9C6C-3660AAA8557D}"/>
                </a:ext>
              </a:extLst>
            </p:cNvPr>
            <p:cNvSpPr txBox="1"/>
            <p:nvPr/>
          </p:nvSpPr>
          <p:spPr>
            <a:xfrm>
              <a:off x="5524658" y="4937842"/>
              <a:ext cx="3671340" cy="523220"/>
            </a:xfrm>
            <a:prstGeom prst="rect">
              <a:avLst/>
            </a:prstGeom>
            <a:noFill/>
          </p:spPr>
          <p:txBody>
            <a:bodyPr wrap="square" rtlCol="0">
              <a:spAutoFit/>
            </a:bodyPr>
            <a:lstStyle/>
            <a:p>
              <a:pPr algn="ctr"/>
              <a:r>
                <a:rPr lang="en-US" sz="1400" dirty="0"/>
                <a:t>We will pay 25% of the Eligible</a:t>
              </a:r>
            </a:p>
            <a:p>
              <a:pPr algn="ctr"/>
              <a:r>
                <a:rPr lang="en-US" sz="1400" dirty="0"/>
                <a:t>Surgical Benefit Payable</a:t>
              </a:r>
            </a:p>
          </p:txBody>
        </p:sp>
      </p:grpSp>
      <p:grpSp>
        <p:nvGrpSpPr>
          <p:cNvPr id="23" name="Group 22">
            <a:extLst>
              <a:ext uri="{FF2B5EF4-FFF2-40B4-BE49-F238E27FC236}">
                <a16:creationId xmlns:a16="http://schemas.microsoft.com/office/drawing/2014/main" id="{745EF9DE-1C5D-4BEA-922F-46348053A7EB}"/>
              </a:ext>
            </a:extLst>
          </p:cNvPr>
          <p:cNvGrpSpPr/>
          <p:nvPr/>
        </p:nvGrpSpPr>
        <p:grpSpPr>
          <a:xfrm>
            <a:off x="1524000" y="2093239"/>
            <a:ext cx="9249052" cy="1067477"/>
            <a:chOff x="123548" y="1922903"/>
            <a:chExt cx="9249052" cy="1067477"/>
          </a:xfrm>
        </p:grpSpPr>
        <p:sp>
          <p:nvSpPr>
            <p:cNvPr id="8" name="TextBox 7">
              <a:extLst>
                <a:ext uri="{FF2B5EF4-FFF2-40B4-BE49-F238E27FC236}">
                  <a16:creationId xmlns:a16="http://schemas.microsoft.com/office/drawing/2014/main" id="{D65814EF-A51D-4070-9491-6567D1BAFDE7}"/>
                </a:ext>
              </a:extLst>
            </p:cNvPr>
            <p:cNvSpPr txBox="1"/>
            <p:nvPr/>
          </p:nvSpPr>
          <p:spPr>
            <a:xfrm>
              <a:off x="123548" y="1942346"/>
              <a:ext cx="5309586" cy="1046440"/>
            </a:xfrm>
            <a:prstGeom prst="rect">
              <a:avLst/>
            </a:prstGeom>
            <a:noFill/>
          </p:spPr>
          <p:txBody>
            <a:bodyPr wrap="square" rtlCol="0">
              <a:spAutoFit/>
            </a:bodyPr>
            <a:lstStyle/>
            <a:p>
              <a:r>
                <a:rPr lang="en-US" sz="1400" b="1" dirty="0">
                  <a:solidFill>
                    <a:srgbClr val="0070C0"/>
                  </a:solidFill>
                </a:rPr>
                <a:t>Inpatient Pathologist / Radiologist</a:t>
              </a:r>
              <a:r>
                <a:rPr lang="en-US" sz="1400" dirty="0">
                  <a:solidFill>
                    <a:srgbClr val="0070C0"/>
                  </a:solidFill>
                </a:rPr>
                <a:t>: </a:t>
              </a:r>
              <a:r>
                <a:rPr lang="en-US" sz="1200" dirty="0"/>
                <a:t>The plan will pay the daily indemnity benefit if any Covered Person undergoes an Inpatient Pathologist / Radiologist procedure as a result of a Covered Injury or Sickness. The reimbursement schedule is the Medicare RBRVS (Resource-Based Relative Value Scale) per procedure based on your providers location.</a:t>
              </a:r>
            </a:p>
          </p:txBody>
        </p:sp>
        <p:sp>
          <p:nvSpPr>
            <p:cNvPr id="18" name="Rectangle 17">
              <a:extLst>
                <a:ext uri="{FF2B5EF4-FFF2-40B4-BE49-F238E27FC236}">
                  <a16:creationId xmlns:a16="http://schemas.microsoft.com/office/drawing/2014/main" id="{638761EB-564E-4406-854C-0E218E11AA6D}"/>
                </a:ext>
              </a:extLst>
            </p:cNvPr>
            <p:cNvSpPr/>
            <p:nvPr/>
          </p:nvSpPr>
          <p:spPr>
            <a:xfrm>
              <a:off x="135385" y="1923676"/>
              <a:ext cx="9237215" cy="10667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43CA8FE-15F4-4932-A821-D024A3D28027}"/>
                </a:ext>
              </a:extLst>
            </p:cNvPr>
            <p:cNvSpPr txBox="1"/>
            <p:nvPr/>
          </p:nvSpPr>
          <p:spPr>
            <a:xfrm>
              <a:off x="7909689" y="1956764"/>
              <a:ext cx="1066800" cy="954107"/>
            </a:xfrm>
            <a:prstGeom prst="rect">
              <a:avLst/>
            </a:prstGeom>
            <a:noFill/>
          </p:spPr>
          <p:txBody>
            <a:bodyPr wrap="square" rtlCol="0">
              <a:spAutoFit/>
            </a:bodyPr>
            <a:lstStyle/>
            <a:p>
              <a:pPr algn="ctr"/>
              <a:r>
                <a:rPr lang="en-US" sz="1400" dirty="0"/>
                <a:t>3 x the</a:t>
              </a:r>
            </a:p>
            <a:p>
              <a:pPr algn="ctr"/>
              <a:r>
                <a:rPr lang="en-US" sz="1400" dirty="0"/>
                <a:t>Current </a:t>
              </a:r>
            </a:p>
            <a:p>
              <a:pPr algn="ctr"/>
              <a:r>
                <a:rPr lang="en-US" sz="1400" dirty="0"/>
                <a:t>RBRVS</a:t>
              </a:r>
            </a:p>
            <a:p>
              <a:pPr algn="ctr"/>
              <a:r>
                <a:rPr lang="en-US" sz="1400" dirty="0"/>
                <a:t>Schedule</a:t>
              </a:r>
              <a:endParaRPr lang="en-US" dirty="0"/>
            </a:p>
          </p:txBody>
        </p:sp>
        <p:sp>
          <p:nvSpPr>
            <p:cNvPr id="21" name="TextBox 20">
              <a:extLst>
                <a:ext uri="{FF2B5EF4-FFF2-40B4-BE49-F238E27FC236}">
                  <a16:creationId xmlns:a16="http://schemas.microsoft.com/office/drawing/2014/main" id="{B7A0D1F4-44EF-4A1A-AADE-CD905EF0FB7F}"/>
                </a:ext>
              </a:extLst>
            </p:cNvPr>
            <p:cNvSpPr txBox="1"/>
            <p:nvPr/>
          </p:nvSpPr>
          <p:spPr>
            <a:xfrm>
              <a:off x="5472660" y="1970724"/>
              <a:ext cx="1066800" cy="954107"/>
            </a:xfrm>
            <a:prstGeom prst="rect">
              <a:avLst/>
            </a:prstGeom>
            <a:noFill/>
          </p:spPr>
          <p:txBody>
            <a:bodyPr wrap="square" rtlCol="0">
              <a:spAutoFit/>
            </a:bodyPr>
            <a:lstStyle/>
            <a:p>
              <a:pPr algn="ctr"/>
              <a:r>
                <a:rPr lang="en-US" sz="1400" dirty="0"/>
                <a:t>1 x the</a:t>
              </a:r>
            </a:p>
            <a:p>
              <a:pPr algn="ctr"/>
              <a:r>
                <a:rPr lang="en-US" sz="1400" dirty="0"/>
                <a:t>Current </a:t>
              </a:r>
            </a:p>
            <a:p>
              <a:pPr algn="ctr"/>
              <a:r>
                <a:rPr lang="en-US" sz="1400" dirty="0"/>
                <a:t>RBRVS</a:t>
              </a:r>
            </a:p>
            <a:p>
              <a:pPr algn="ctr"/>
              <a:r>
                <a:rPr lang="en-US" sz="1400" dirty="0"/>
                <a:t>Schedule</a:t>
              </a:r>
              <a:endParaRPr lang="en-US" dirty="0"/>
            </a:p>
          </p:txBody>
        </p:sp>
        <p:sp>
          <p:nvSpPr>
            <p:cNvPr id="33" name="Rectangle 32">
              <a:extLst>
                <a:ext uri="{FF2B5EF4-FFF2-40B4-BE49-F238E27FC236}">
                  <a16:creationId xmlns:a16="http://schemas.microsoft.com/office/drawing/2014/main" id="{2B2B61CE-6862-47B0-90B6-FA5A9B8E4E8F}"/>
                </a:ext>
              </a:extLst>
            </p:cNvPr>
            <p:cNvSpPr/>
            <p:nvPr/>
          </p:nvSpPr>
          <p:spPr>
            <a:xfrm>
              <a:off x="6726256" y="1922903"/>
              <a:ext cx="953951" cy="1059251"/>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133F3C5-5D25-4126-9C1B-04C9A329539C}"/>
                </a:ext>
              </a:extLst>
            </p:cNvPr>
            <p:cNvSpPr txBox="1"/>
            <p:nvPr/>
          </p:nvSpPr>
          <p:spPr>
            <a:xfrm>
              <a:off x="6705600" y="1937405"/>
              <a:ext cx="990600" cy="954107"/>
            </a:xfrm>
            <a:prstGeom prst="rect">
              <a:avLst/>
            </a:prstGeom>
            <a:noFill/>
          </p:spPr>
          <p:txBody>
            <a:bodyPr wrap="square" rtlCol="0">
              <a:spAutoFit/>
            </a:bodyPr>
            <a:lstStyle/>
            <a:p>
              <a:pPr algn="ctr"/>
              <a:r>
                <a:rPr lang="en-US" sz="1400" dirty="0"/>
                <a:t>2 x the</a:t>
              </a:r>
            </a:p>
            <a:p>
              <a:pPr algn="ctr"/>
              <a:r>
                <a:rPr lang="en-US" sz="1400" dirty="0"/>
                <a:t>Current </a:t>
              </a:r>
            </a:p>
            <a:p>
              <a:pPr algn="ctr"/>
              <a:r>
                <a:rPr lang="en-US" sz="1400" dirty="0"/>
                <a:t>RBRVS</a:t>
              </a:r>
            </a:p>
            <a:p>
              <a:pPr algn="ctr"/>
              <a:r>
                <a:rPr lang="en-US" sz="1400" dirty="0"/>
                <a:t>Schedule</a:t>
              </a:r>
              <a:endParaRPr lang="en-US" dirty="0"/>
            </a:p>
          </p:txBody>
        </p:sp>
      </p:grpSp>
    </p:spTree>
    <p:extLst>
      <p:ext uri="{BB962C8B-B14F-4D97-AF65-F5344CB8AC3E}">
        <p14:creationId xmlns:p14="http://schemas.microsoft.com/office/powerpoint/2010/main" val="139252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arn(inVertical)">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arn(inVertical)">
                                      <p:cBhvr>
                                        <p:cTn id="27" dur="500"/>
                                        <p:tgtEl>
                                          <p:spTgt spid="3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06A69A-E135-4D70-B0C3-E486A5763991}"/>
              </a:ext>
            </a:extLst>
          </p:cNvPr>
          <p:cNvSpPr txBox="1"/>
          <p:nvPr/>
        </p:nvSpPr>
        <p:spPr>
          <a:xfrm>
            <a:off x="152400" y="241708"/>
            <a:ext cx="6950476" cy="523220"/>
          </a:xfrm>
          <a:prstGeom prst="rect">
            <a:avLst/>
          </a:prstGeom>
          <a:noFill/>
        </p:spPr>
        <p:txBody>
          <a:bodyPr wrap="square" rtlCol="0">
            <a:spAutoFit/>
          </a:bodyPr>
          <a:lstStyle/>
          <a:p>
            <a:r>
              <a:rPr lang="en-US" sz="2800" b="1" dirty="0">
                <a:solidFill>
                  <a:srgbClr val="0070C0"/>
                </a:solidFill>
              </a:rPr>
              <a:t>Outpatient Benefits (included in package)</a:t>
            </a:r>
          </a:p>
        </p:txBody>
      </p:sp>
      <p:grpSp>
        <p:nvGrpSpPr>
          <p:cNvPr id="39" name="Group 38">
            <a:extLst>
              <a:ext uri="{FF2B5EF4-FFF2-40B4-BE49-F238E27FC236}">
                <a16:creationId xmlns:a16="http://schemas.microsoft.com/office/drawing/2014/main" id="{511A40A6-7AD9-4D88-8FCD-86C5C9C06833}"/>
              </a:ext>
            </a:extLst>
          </p:cNvPr>
          <p:cNvGrpSpPr/>
          <p:nvPr/>
        </p:nvGrpSpPr>
        <p:grpSpPr>
          <a:xfrm>
            <a:off x="226202" y="779542"/>
            <a:ext cx="11747377" cy="2289778"/>
            <a:chOff x="226202" y="779542"/>
            <a:chExt cx="11747377" cy="2289778"/>
          </a:xfrm>
        </p:grpSpPr>
        <p:sp>
          <p:nvSpPr>
            <p:cNvPr id="25" name="Rectangle 24">
              <a:extLst>
                <a:ext uri="{FF2B5EF4-FFF2-40B4-BE49-F238E27FC236}">
                  <a16:creationId xmlns:a16="http://schemas.microsoft.com/office/drawing/2014/main" id="{34370459-0B0C-4BC9-BF70-105A71089FFA}"/>
                </a:ext>
              </a:extLst>
            </p:cNvPr>
            <p:cNvSpPr/>
            <p:nvPr/>
          </p:nvSpPr>
          <p:spPr>
            <a:xfrm>
              <a:off x="9032850" y="1094694"/>
              <a:ext cx="1295400" cy="1967767"/>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6BE872B-730E-43D7-ADEF-2C2520D81B01}"/>
                </a:ext>
              </a:extLst>
            </p:cNvPr>
            <p:cNvSpPr/>
            <p:nvPr/>
          </p:nvSpPr>
          <p:spPr>
            <a:xfrm>
              <a:off x="226202" y="1094694"/>
              <a:ext cx="11734800" cy="19746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A260297-CDA9-4D46-8C37-11997EA4D992}"/>
                </a:ext>
              </a:extLst>
            </p:cNvPr>
            <p:cNvSpPr/>
            <p:nvPr/>
          </p:nvSpPr>
          <p:spPr>
            <a:xfrm>
              <a:off x="7407676" y="1094694"/>
              <a:ext cx="4550545" cy="19677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6E1A6C6-6ABA-47C7-B5D6-682BC0E280EA}"/>
                </a:ext>
              </a:extLst>
            </p:cNvPr>
            <p:cNvSpPr/>
            <p:nvPr/>
          </p:nvSpPr>
          <p:spPr>
            <a:xfrm>
              <a:off x="226202" y="1088132"/>
              <a:ext cx="7179076" cy="406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78FD1F9-5268-4FE9-A89E-349290256D5B}"/>
                </a:ext>
              </a:extLst>
            </p:cNvPr>
            <p:cNvSpPr txBox="1"/>
            <p:nvPr/>
          </p:nvSpPr>
          <p:spPr>
            <a:xfrm>
              <a:off x="302402" y="1081096"/>
              <a:ext cx="6950476" cy="400110"/>
            </a:xfrm>
            <a:prstGeom prst="rect">
              <a:avLst/>
            </a:prstGeom>
            <a:noFill/>
          </p:spPr>
          <p:txBody>
            <a:bodyPr wrap="square" rtlCol="0">
              <a:spAutoFit/>
            </a:bodyPr>
            <a:lstStyle/>
            <a:p>
              <a:r>
                <a:rPr lang="en-US" sz="2000" dirty="0">
                  <a:solidFill>
                    <a:schemeClr val="bg1"/>
                  </a:solidFill>
                </a:rPr>
                <a:t>Aggregate Calendar Year Maximum (per covered person)</a:t>
              </a:r>
            </a:p>
          </p:txBody>
        </p:sp>
        <p:grpSp>
          <p:nvGrpSpPr>
            <p:cNvPr id="26" name="Group 25">
              <a:extLst>
                <a:ext uri="{FF2B5EF4-FFF2-40B4-BE49-F238E27FC236}">
                  <a16:creationId xmlns:a16="http://schemas.microsoft.com/office/drawing/2014/main" id="{4014EAA8-CF89-4A09-A51F-205FE1B04787}"/>
                </a:ext>
              </a:extLst>
            </p:cNvPr>
            <p:cNvGrpSpPr/>
            <p:nvPr/>
          </p:nvGrpSpPr>
          <p:grpSpPr>
            <a:xfrm>
              <a:off x="7417940" y="779542"/>
              <a:ext cx="4543062" cy="338554"/>
              <a:chOff x="7420338" y="983225"/>
              <a:chExt cx="4543062" cy="338554"/>
            </a:xfrm>
          </p:grpSpPr>
          <p:sp>
            <p:nvSpPr>
              <p:cNvPr id="11" name="Rectangle 10">
                <a:extLst>
                  <a:ext uri="{FF2B5EF4-FFF2-40B4-BE49-F238E27FC236}">
                    <a16:creationId xmlns:a16="http://schemas.microsoft.com/office/drawing/2014/main" id="{A2684B9D-5A69-484B-AF97-8005C5726B54}"/>
                  </a:ext>
                </a:extLst>
              </p:cNvPr>
              <p:cNvSpPr/>
              <p:nvPr/>
            </p:nvSpPr>
            <p:spPr>
              <a:xfrm>
                <a:off x="7420338" y="1014002"/>
                <a:ext cx="4543062" cy="273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E588DD9-9F83-480E-96BF-13B0AF3835CD}"/>
                  </a:ext>
                </a:extLst>
              </p:cNvPr>
              <p:cNvSpPr txBox="1"/>
              <p:nvPr/>
            </p:nvSpPr>
            <p:spPr>
              <a:xfrm>
                <a:off x="7538529" y="983225"/>
                <a:ext cx="4267200" cy="338554"/>
              </a:xfrm>
              <a:prstGeom prst="rect">
                <a:avLst/>
              </a:prstGeom>
              <a:noFill/>
            </p:spPr>
            <p:txBody>
              <a:bodyPr wrap="square" rtlCol="0">
                <a:spAutoFit/>
              </a:bodyPr>
              <a:lstStyle/>
              <a:p>
                <a:r>
                  <a:rPr lang="en-US" sz="1600" dirty="0">
                    <a:solidFill>
                      <a:schemeClr val="bg1"/>
                    </a:solidFill>
                  </a:rPr>
                  <a:t>1 Unit                      2 Units                    3 Units</a:t>
                </a:r>
              </a:p>
            </p:txBody>
          </p:sp>
        </p:grpSp>
        <p:sp>
          <p:nvSpPr>
            <p:cNvPr id="9" name="TextBox 8">
              <a:extLst>
                <a:ext uri="{FF2B5EF4-FFF2-40B4-BE49-F238E27FC236}">
                  <a16:creationId xmlns:a16="http://schemas.microsoft.com/office/drawing/2014/main" id="{84BCFCD4-3964-417D-9351-CFB6DC1358E8}"/>
                </a:ext>
              </a:extLst>
            </p:cNvPr>
            <p:cNvSpPr txBox="1"/>
            <p:nvPr/>
          </p:nvSpPr>
          <p:spPr>
            <a:xfrm>
              <a:off x="7481478" y="1177086"/>
              <a:ext cx="4492101" cy="338554"/>
            </a:xfrm>
            <a:prstGeom prst="rect">
              <a:avLst/>
            </a:prstGeom>
            <a:noFill/>
          </p:spPr>
          <p:txBody>
            <a:bodyPr wrap="square" rtlCol="0">
              <a:spAutoFit/>
            </a:bodyPr>
            <a:lstStyle/>
            <a:p>
              <a:r>
                <a:rPr lang="en-US" sz="1600" dirty="0"/>
                <a:t>  $2,000                   $4,000                    $6,000</a:t>
              </a:r>
            </a:p>
          </p:txBody>
        </p:sp>
        <p:sp>
          <p:nvSpPr>
            <p:cNvPr id="13" name="TextBox 12">
              <a:extLst>
                <a:ext uri="{FF2B5EF4-FFF2-40B4-BE49-F238E27FC236}">
                  <a16:creationId xmlns:a16="http://schemas.microsoft.com/office/drawing/2014/main" id="{06CE552D-BCBD-47C5-B076-9DA4CF1C76D1}"/>
                </a:ext>
              </a:extLst>
            </p:cNvPr>
            <p:cNvSpPr txBox="1"/>
            <p:nvPr/>
          </p:nvSpPr>
          <p:spPr>
            <a:xfrm>
              <a:off x="7634247" y="2052039"/>
              <a:ext cx="4267200" cy="338554"/>
            </a:xfrm>
            <a:prstGeom prst="rect">
              <a:avLst/>
            </a:prstGeom>
            <a:noFill/>
          </p:spPr>
          <p:txBody>
            <a:bodyPr wrap="square" rtlCol="0">
              <a:spAutoFit/>
            </a:bodyPr>
            <a:lstStyle/>
            <a:p>
              <a:r>
                <a:rPr lang="en-US" sz="1600" dirty="0"/>
                <a:t>$60	                  $80                     $100</a:t>
              </a:r>
            </a:p>
          </p:txBody>
        </p:sp>
        <p:sp>
          <p:nvSpPr>
            <p:cNvPr id="32" name="Rectangle 31">
              <a:extLst>
                <a:ext uri="{FF2B5EF4-FFF2-40B4-BE49-F238E27FC236}">
                  <a16:creationId xmlns:a16="http://schemas.microsoft.com/office/drawing/2014/main" id="{1AF52E22-A8A6-4C56-B2D0-4661B59D7381}"/>
                </a:ext>
              </a:extLst>
            </p:cNvPr>
            <p:cNvSpPr/>
            <p:nvPr/>
          </p:nvSpPr>
          <p:spPr>
            <a:xfrm>
              <a:off x="316737" y="1766950"/>
              <a:ext cx="6096000" cy="1200329"/>
            </a:xfrm>
            <a:prstGeom prst="rect">
              <a:avLst/>
            </a:prstGeom>
          </p:spPr>
          <p:txBody>
            <a:bodyPr>
              <a:spAutoFit/>
            </a:bodyPr>
            <a:lstStyle/>
            <a:p>
              <a:r>
                <a:rPr lang="en-US" b="1" dirty="0">
                  <a:solidFill>
                    <a:srgbClr val="C00000"/>
                  </a:solidFill>
                </a:rPr>
                <a:t>Daily Outpatient Physicians Indemnity Benefit </a:t>
              </a:r>
              <a:r>
                <a:rPr lang="en-US" dirty="0"/>
                <a:t>for each day a covered person sees a physician in office or outpatient clinic. Limit of 20 benefit pays (6 chiropractic visits) per covered person per calendar year.</a:t>
              </a:r>
            </a:p>
          </p:txBody>
        </p:sp>
      </p:grpSp>
      <p:grpSp>
        <p:nvGrpSpPr>
          <p:cNvPr id="17" name="Group 16">
            <a:extLst>
              <a:ext uri="{FF2B5EF4-FFF2-40B4-BE49-F238E27FC236}">
                <a16:creationId xmlns:a16="http://schemas.microsoft.com/office/drawing/2014/main" id="{D625F430-6AA1-4D27-B724-FE022E452E9C}"/>
              </a:ext>
            </a:extLst>
          </p:cNvPr>
          <p:cNvGrpSpPr/>
          <p:nvPr/>
        </p:nvGrpSpPr>
        <p:grpSpPr>
          <a:xfrm>
            <a:off x="228600" y="3187122"/>
            <a:ext cx="11732402" cy="1696750"/>
            <a:chOff x="228600" y="3187122"/>
            <a:chExt cx="11732402" cy="1696750"/>
          </a:xfrm>
        </p:grpSpPr>
        <p:sp>
          <p:nvSpPr>
            <p:cNvPr id="27" name="Rectangle 26">
              <a:extLst>
                <a:ext uri="{FF2B5EF4-FFF2-40B4-BE49-F238E27FC236}">
                  <a16:creationId xmlns:a16="http://schemas.microsoft.com/office/drawing/2014/main" id="{38CFAAAC-303D-42C0-B6E4-D29D66A497BE}"/>
                </a:ext>
              </a:extLst>
            </p:cNvPr>
            <p:cNvSpPr/>
            <p:nvPr/>
          </p:nvSpPr>
          <p:spPr>
            <a:xfrm>
              <a:off x="9022031" y="3194772"/>
              <a:ext cx="1295400" cy="168145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B4D9475-BB6F-4E91-9A9E-5C93D1228FE6}"/>
                </a:ext>
              </a:extLst>
            </p:cNvPr>
            <p:cNvSpPr txBox="1"/>
            <p:nvPr/>
          </p:nvSpPr>
          <p:spPr>
            <a:xfrm>
              <a:off x="316737" y="3275280"/>
              <a:ext cx="6019800" cy="1477328"/>
            </a:xfrm>
            <a:prstGeom prst="rect">
              <a:avLst/>
            </a:prstGeom>
            <a:noFill/>
          </p:spPr>
          <p:txBody>
            <a:bodyPr wrap="square" rtlCol="0">
              <a:spAutoFit/>
            </a:bodyPr>
            <a:lstStyle/>
            <a:p>
              <a:r>
                <a:rPr lang="en-US" dirty="0">
                  <a:solidFill>
                    <a:srgbClr val="C00000"/>
                  </a:solidFill>
                </a:rPr>
                <a:t>Other Outpatient Daily Indemnity Benefits (per day)</a:t>
              </a:r>
            </a:p>
            <a:p>
              <a:pPr marL="285750" indent="-285750">
                <a:buFont typeface="Arial" panose="020B0604020202020204" pitchFamily="34" charset="0"/>
                <a:buChar char="•"/>
              </a:pPr>
              <a:r>
                <a:rPr lang="en-US" dirty="0"/>
                <a:t>MRI, CAT Scan or Nuclear Testing</a:t>
              </a:r>
            </a:p>
            <a:p>
              <a:pPr marL="285750" indent="-285750">
                <a:buFont typeface="Arial" panose="020B0604020202020204" pitchFamily="34" charset="0"/>
                <a:buChar char="•"/>
              </a:pPr>
              <a:r>
                <a:rPr lang="en-US" dirty="0"/>
                <a:t>Other Diagnostic Testing or X-rays</a:t>
              </a:r>
            </a:p>
            <a:p>
              <a:pPr marL="285750" indent="-285750">
                <a:buFont typeface="Arial" panose="020B0604020202020204" pitchFamily="34" charset="0"/>
                <a:buChar char="•"/>
              </a:pPr>
              <a:r>
                <a:rPr lang="en-US" dirty="0"/>
                <a:t>Laboratory Testing</a:t>
              </a:r>
            </a:p>
            <a:p>
              <a:pPr marL="285750" indent="-285750">
                <a:buFont typeface="Arial" panose="020B0604020202020204" pitchFamily="34" charset="0"/>
                <a:buChar char="•"/>
              </a:pPr>
              <a:r>
                <a:rPr lang="en-US" dirty="0"/>
                <a:t>Injections</a:t>
              </a:r>
              <a:endParaRPr lang="en-US" sz="1200" dirty="0"/>
            </a:p>
          </p:txBody>
        </p:sp>
        <p:sp>
          <p:nvSpPr>
            <p:cNvPr id="14" name="TextBox 13">
              <a:extLst>
                <a:ext uri="{FF2B5EF4-FFF2-40B4-BE49-F238E27FC236}">
                  <a16:creationId xmlns:a16="http://schemas.microsoft.com/office/drawing/2014/main" id="{56E60D50-428C-43AC-AE3B-B3D6EFFC20A3}"/>
                </a:ext>
              </a:extLst>
            </p:cNvPr>
            <p:cNvSpPr txBox="1"/>
            <p:nvPr/>
          </p:nvSpPr>
          <p:spPr>
            <a:xfrm>
              <a:off x="7574693" y="3625988"/>
              <a:ext cx="4386309" cy="1077218"/>
            </a:xfrm>
            <a:prstGeom prst="rect">
              <a:avLst/>
            </a:prstGeom>
            <a:noFill/>
          </p:spPr>
          <p:txBody>
            <a:bodyPr wrap="square" rtlCol="0">
              <a:spAutoFit/>
            </a:bodyPr>
            <a:lstStyle/>
            <a:p>
              <a:r>
                <a:rPr lang="en-US" sz="1600" dirty="0"/>
                <a:t> $175	               $350	          $525</a:t>
              </a:r>
            </a:p>
            <a:p>
              <a:r>
                <a:rPr lang="en-US" sz="1600" dirty="0"/>
                <a:t>     40		  80	            120</a:t>
              </a:r>
            </a:p>
            <a:p>
              <a:r>
                <a:rPr lang="en-US" sz="1600" dirty="0"/>
                <a:t>     20		  40	              60</a:t>
              </a:r>
            </a:p>
            <a:p>
              <a:r>
                <a:rPr lang="en-US" sz="1600" dirty="0"/>
                <a:t>     10		  20	              30</a:t>
              </a:r>
              <a:endParaRPr lang="en-US" sz="1400" dirty="0"/>
            </a:p>
          </p:txBody>
        </p:sp>
        <p:sp>
          <p:nvSpPr>
            <p:cNvPr id="34" name="Rectangle 33">
              <a:extLst>
                <a:ext uri="{FF2B5EF4-FFF2-40B4-BE49-F238E27FC236}">
                  <a16:creationId xmlns:a16="http://schemas.microsoft.com/office/drawing/2014/main" id="{5AB7C110-B74C-4F35-9420-249E3510AA1C}"/>
                </a:ext>
              </a:extLst>
            </p:cNvPr>
            <p:cNvSpPr/>
            <p:nvPr/>
          </p:nvSpPr>
          <p:spPr>
            <a:xfrm flipV="1">
              <a:off x="228600" y="3187122"/>
              <a:ext cx="11723525" cy="16890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C2A5548-A2F9-498E-862A-50E8BE9DD597}"/>
                </a:ext>
              </a:extLst>
            </p:cNvPr>
            <p:cNvSpPr/>
            <p:nvPr/>
          </p:nvSpPr>
          <p:spPr>
            <a:xfrm>
              <a:off x="7405278" y="3194772"/>
              <a:ext cx="4546847" cy="1689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874670F9-B48D-45A1-90A5-A0112067977E}"/>
              </a:ext>
            </a:extLst>
          </p:cNvPr>
          <p:cNvGrpSpPr/>
          <p:nvPr/>
        </p:nvGrpSpPr>
        <p:grpSpPr>
          <a:xfrm>
            <a:off x="237477" y="4985223"/>
            <a:ext cx="11723525" cy="613502"/>
            <a:chOff x="237477" y="4985223"/>
            <a:chExt cx="11723525" cy="613502"/>
          </a:xfrm>
        </p:grpSpPr>
        <p:grpSp>
          <p:nvGrpSpPr>
            <p:cNvPr id="18" name="Group 17">
              <a:extLst>
                <a:ext uri="{FF2B5EF4-FFF2-40B4-BE49-F238E27FC236}">
                  <a16:creationId xmlns:a16="http://schemas.microsoft.com/office/drawing/2014/main" id="{CAEF3BA0-97F5-44CC-B4CA-1F018554F676}"/>
                </a:ext>
              </a:extLst>
            </p:cNvPr>
            <p:cNvGrpSpPr/>
            <p:nvPr/>
          </p:nvGrpSpPr>
          <p:grpSpPr>
            <a:xfrm>
              <a:off x="237477" y="4985223"/>
              <a:ext cx="11723525" cy="613502"/>
              <a:chOff x="237477" y="4985223"/>
              <a:chExt cx="11723525" cy="613502"/>
            </a:xfrm>
          </p:grpSpPr>
          <p:sp>
            <p:nvSpPr>
              <p:cNvPr id="33" name="Rectangle 32">
                <a:extLst>
                  <a:ext uri="{FF2B5EF4-FFF2-40B4-BE49-F238E27FC236}">
                    <a16:creationId xmlns:a16="http://schemas.microsoft.com/office/drawing/2014/main" id="{4A88CB39-1214-4975-8344-7B28AE635D06}"/>
                  </a:ext>
                </a:extLst>
              </p:cNvPr>
              <p:cNvSpPr/>
              <p:nvPr/>
            </p:nvSpPr>
            <p:spPr>
              <a:xfrm>
                <a:off x="9022031" y="4995093"/>
                <a:ext cx="1295400" cy="603632"/>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F9AE202-8553-4ABF-AD9E-058CC30A4E0D}"/>
                  </a:ext>
                </a:extLst>
              </p:cNvPr>
              <p:cNvSpPr txBox="1"/>
              <p:nvPr/>
            </p:nvSpPr>
            <p:spPr>
              <a:xfrm>
                <a:off x="7830991" y="5079531"/>
                <a:ext cx="4121133" cy="338554"/>
              </a:xfrm>
              <a:prstGeom prst="rect">
                <a:avLst/>
              </a:prstGeom>
              <a:noFill/>
            </p:spPr>
            <p:txBody>
              <a:bodyPr wrap="square" rtlCol="0">
                <a:spAutoFit/>
              </a:bodyPr>
              <a:lstStyle/>
              <a:p>
                <a:r>
                  <a:rPr lang="en-US" sz="1600" dirty="0"/>
                  <a:t>$5	            $10	       $15</a:t>
                </a:r>
              </a:p>
            </p:txBody>
          </p:sp>
          <p:sp>
            <p:nvSpPr>
              <p:cNvPr id="31" name="Rectangle 30">
                <a:extLst>
                  <a:ext uri="{FF2B5EF4-FFF2-40B4-BE49-F238E27FC236}">
                    <a16:creationId xmlns:a16="http://schemas.microsoft.com/office/drawing/2014/main" id="{26941A6A-2526-4522-88CA-727645CB95C7}"/>
                  </a:ext>
                </a:extLst>
              </p:cNvPr>
              <p:cNvSpPr/>
              <p:nvPr/>
            </p:nvSpPr>
            <p:spPr>
              <a:xfrm>
                <a:off x="297865" y="5064142"/>
                <a:ext cx="6096000" cy="369332"/>
              </a:xfrm>
              <a:prstGeom prst="rect">
                <a:avLst/>
              </a:prstGeom>
            </p:spPr>
            <p:txBody>
              <a:bodyPr>
                <a:spAutoFit/>
              </a:bodyPr>
              <a:lstStyle/>
              <a:p>
                <a:r>
                  <a:rPr lang="en-US" dirty="0">
                    <a:solidFill>
                      <a:srgbClr val="C00000"/>
                    </a:solidFill>
                  </a:rPr>
                  <a:t>Daily Generic Prescription Indemnity Benefit</a:t>
                </a:r>
              </a:p>
            </p:txBody>
          </p:sp>
          <p:sp>
            <p:nvSpPr>
              <p:cNvPr id="28" name="Rectangle 27">
                <a:extLst>
                  <a:ext uri="{FF2B5EF4-FFF2-40B4-BE49-F238E27FC236}">
                    <a16:creationId xmlns:a16="http://schemas.microsoft.com/office/drawing/2014/main" id="{119DEF38-ADFA-4FD3-A658-82F97AF1F7E7}"/>
                  </a:ext>
                </a:extLst>
              </p:cNvPr>
              <p:cNvSpPr/>
              <p:nvPr/>
            </p:nvSpPr>
            <p:spPr>
              <a:xfrm>
                <a:off x="237477" y="4985223"/>
                <a:ext cx="11723525" cy="6135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Rectangle 19">
              <a:extLst>
                <a:ext uri="{FF2B5EF4-FFF2-40B4-BE49-F238E27FC236}">
                  <a16:creationId xmlns:a16="http://schemas.microsoft.com/office/drawing/2014/main" id="{1C7DE9EE-BDFA-4EFC-9879-7D1F60E38333}"/>
                </a:ext>
              </a:extLst>
            </p:cNvPr>
            <p:cNvSpPr/>
            <p:nvPr/>
          </p:nvSpPr>
          <p:spPr>
            <a:xfrm>
              <a:off x="7417940" y="4985223"/>
              <a:ext cx="4540281" cy="6135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D869E8F-36D5-4849-B2EB-F43733D32B60}"/>
              </a:ext>
            </a:extLst>
          </p:cNvPr>
          <p:cNvGrpSpPr/>
          <p:nvPr/>
        </p:nvGrpSpPr>
        <p:grpSpPr>
          <a:xfrm>
            <a:off x="224722" y="5721924"/>
            <a:ext cx="11723526" cy="549148"/>
            <a:chOff x="224722" y="5721924"/>
            <a:chExt cx="11723526" cy="549148"/>
          </a:xfrm>
        </p:grpSpPr>
        <p:grpSp>
          <p:nvGrpSpPr>
            <p:cNvPr id="19" name="Group 18">
              <a:extLst>
                <a:ext uri="{FF2B5EF4-FFF2-40B4-BE49-F238E27FC236}">
                  <a16:creationId xmlns:a16="http://schemas.microsoft.com/office/drawing/2014/main" id="{B6D804C2-4A9D-4624-BF41-0D8BC41B7D7B}"/>
                </a:ext>
              </a:extLst>
            </p:cNvPr>
            <p:cNvGrpSpPr/>
            <p:nvPr/>
          </p:nvGrpSpPr>
          <p:grpSpPr>
            <a:xfrm>
              <a:off x="224722" y="5729207"/>
              <a:ext cx="11723525" cy="541865"/>
              <a:chOff x="228600" y="5880742"/>
              <a:chExt cx="11723525" cy="541865"/>
            </a:xfrm>
          </p:grpSpPr>
          <p:sp>
            <p:nvSpPr>
              <p:cNvPr id="36" name="Rectangle 35">
                <a:extLst>
                  <a:ext uri="{FF2B5EF4-FFF2-40B4-BE49-F238E27FC236}">
                    <a16:creationId xmlns:a16="http://schemas.microsoft.com/office/drawing/2014/main" id="{887D7A96-4722-4C1D-84E2-E1D9867B5CF4}"/>
                  </a:ext>
                </a:extLst>
              </p:cNvPr>
              <p:cNvSpPr/>
              <p:nvPr/>
            </p:nvSpPr>
            <p:spPr>
              <a:xfrm>
                <a:off x="9041771" y="5880743"/>
                <a:ext cx="1295400" cy="541864"/>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C37BFA9-4E12-4CC9-9985-84CF1196DA72}"/>
                  </a:ext>
                </a:extLst>
              </p:cNvPr>
              <p:cNvSpPr txBox="1"/>
              <p:nvPr/>
            </p:nvSpPr>
            <p:spPr>
              <a:xfrm>
                <a:off x="7830992" y="6019801"/>
                <a:ext cx="4121133" cy="338554"/>
              </a:xfrm>
              <a:prstGeom prst="rect">
                <a:avLst/>
              </a:prstGeom>
              <a:noFill/>
            </p:spPr>
            <p:txBody>
              <a:bodyPr wrap="square" rtlCol="0">
                <a:spAutoFit/>
              </a:bodyPr>
              <a:lstStyle/>
              <a:p>
                <a:r>
                  <a:rPr lang="en-US" sz="1600" dirty="0"/>
                  <a:t>$10	            $20	       $30</a:t>
                </a:r>
              </a:p>
            </p:txBody>
          </p:sp>
          <p:sp>
            <p:nvSpPr>
              <p:cNvPr id="30" name="Rectangle 29">
                <a:extLst>
                  <a:ext uri="{FF2B5EF4-FFF2-40B4-BE49-F238E27FC236}">
                    <a16:creationId xmlns:a16="http://schemas.microsoft.com/office/drawing/2014/main" id="{9ED6EED8-42FB-4EBB-B766-E49574F4A286}"/>
                  </a:ext>
                </a:extLst>
              </p:cNvPr>
              <p:cNvSpPr/>
              <p:nvPr/>
            </p:nvSpPr>
            <p:spPr>
              <a:xfrm>
                <a:off x="297865" y="5980771"/>
                <a:ext cx="5035609" cy="369332"/>
              </a:xfrm>
              <a:prstGeom prst="rect">
                <a:avLst/>
              </a:prstGeom>
            </p:spPr>
            <p:txBody>
              <a:bodyPr wrap="none">
                <a:spAutoFit/>
              </a:bodyPr>
              <a:lstStyle/>
              <a:p>
                <a:r>
                  <a:rPr lang="en-US" dirty="0">
                    <a:solidFill>
                      <a:srgbClr val="C00000"/>
                    </a:solidFill>
                  </a:rPr>
                  <a:t>Daily Brand Name Prescription Indemnity Benefit</a:t>
                </a:r>
              </a:p>
            </p:txBody>
          </p:sp>
          <p:sp>
            <p:nvSpPr>
              <p:cNvPr id="37" name="Rectangle 36">
                <a:extLst>
                  <a:ext uri="{FF2B5EF4-FFF2-40B4-BE49-F238E27FC236}">
                    <a16:creationId xmlns:a16="http://schemas.microsoft.com/office/drawing/2014/main" id="{8AF61B1E-AB9C-46C5-983A-34BE9F117C74}"/>
                  </a:ext>
                </a:extLst>
              </p:cNvPr>
              <p:cNvSpPr/>
              <p:nvPr/>
            </p:nvSpPr>
            <p:spPr>
              <a:xfrm>
                <a:off x="228600" y="5880742"/>
                <a:ext cx="11723525" cy="5345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Rectangle 37">
              <a:extLst>
                <a:ext uri="{FF2B5EF4-FFF2-40B4-BE49-F238E27FC236}">
                  <a16:creationId xmlns:a16="http://schemas.microsoft.com/office/drawing/2014/main" id="{06B2F554-E512-4A97-8275-06283019C2FF}"/>
                </a:ext>
              </a:extLst>
            </p:cNvPr>
            <p:cNvSpPr/>
            <p:nvPr/>
          </p:nvSpPr>
          <p:spPr>
            <a:xfrm>
              <a:off x="7411640" y="5721924"/>
              <a:ext cx="4536608" cy="5491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189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753E86-E655-4D6B-AA59-061A05D841A7}"/>
              </a:ext>
            </a:extLst>
          </p:cNvPr>
          <p:cNvSpPr txBox="1"/>
          <p:nvPr/>
        </p:nvSpPr>
        <p:spPr>
          <a:xfrm>
            <a:off x="125767" y="133596"/>
            <a:ext cx="6248400" cy="523220"/>
          </a:xfrm>
          <a:prstGeom prst="rect">
            <a:avLst/>
          </a:prstGeom>
          <a:noFill/>
        </p:spPr>
        <p:txBody>
          <a:bodyPr wrap="square" rtlCol="0">
            <a:spAutoFit/>
          </a:bodyPr>
          <a:lstStyle/>
          <a:p>
            <a:r>
              <a:rPr lang="en-US" sz="2800" b="1" dirty="0">
                <a:solidFill>
                  <a:schemeClr val="accent1"/>
                </a:solidFill>
              </a:rPr>
              <a:t>Outpatient Benefits </a:t>
            </a:r>
            <a:r>
              <a:rPr lang="en-US" sz="2800" b="1" dirty="0">
                <a:solidFill>
                  <a:srgbClr val="0070C0"/>
                </a:solidFill>
              </a:rPr>
              <a:t>Continued…</a:t>
            </a:r>
          </a:p>
        </p:txBody>
      </p:sp>
      <p:grpSp>
        <p:nvGrpSpPr>
          <p:cNvPr id="29" name="Group 28">
            <a:extLst>
              <a:ext uri="{FF2B5EF4-FFF2-40B4-BE49-F238E27FC236}">
                <a16:creationId xmlns:a16="http://schemas.microsoft.com/office/drawing/2014/main" id="{824DC4EF-FA4A-4534-9F60-3D6E953BA774}"/>
              </a:ext>
            </a:extLst>
          </p:cNvPr>
          <p:cNvGrpSpPr/>
          <p:nvPr/>
        </p:nvGrpSpPr>
        <p:grpSpPr>
          <a:xfrm>
            <a:off x="219585" y="4204642"/>
            <a:ext cx="11743815" cy="2438399"/>
            <a:chOff x="203198" y="4343400"/>
            <a:chExt cx="11743815" cy="2438399"/>
          </a:xfrm>
        </p:grpSpPr>
        <p:sp>
          <p:nvSpPr>
            <p:cNvPr id="8" name="TextBox 7">
              <a:extLst>
                <a:ext uri="{FF2B5EF4-FFF2-40B4-BE49-F238E27FC236}">
                  <a16:creationId xmlns:a16="http://schemas.microsoft.com/office/drawing/2014/main" id="{9E9903F4-6B8A-4117-B646-9B53EE8E8CC4}"/>
                </a:ext>
              </a:extLst>
            </p:cNvPr>
            <p:cNvSpPr txBox="1"/>
            <p:nvPr/>
          </p:nvSpPr>
          <p:spPr>
            <a:xfrm>
              <a:off x="203198" y="4419600"/>
              <a:ext cx="7202009" cy="2206711"/>
            </a:xfrm>
            <a:prstGeom prst="rect">
              <a:avLst/>
            </a:prstGeom>
            <a:noFill/>
          </p:spPr>
          <p:txBody>
            <a:bodyPr wrap="square" rtlCol="0">
              <a:spAutoFit/>
            </a:bodyPr>
            <a:lstStyle/>
            <a:p>
              <a:r>
                <a:rPr lang="en-US" b="1" dirty="0">
                  <a:solidFill>
                    <a:srgbClr val="C00000"/>
                  </a:solidFill>
                </a:rPr>
                <a:t>Preventive Care Indemnity Benefits </a:t>
              </a:r>
              <a:r>
                <a:rPr lang="en-US" sz="1600" dirty="0"/>
                <a:t>start 60 days after the policy effective date. You are eligible to receive 1 of each of the benefits listed below per covered person per calendar year unless noted otherwise. Preventive Care Indemnity benefits are not subject to Pre-existing Conditions Exclusions.</a:t>
              </a:r>
              <a:endParaRPr lang="en-US" dirty="0"/>
            </a:p>
            <a:p>
              <a:r>
                <a:rPr lang="en-US" b="1" dirty="0"/>
                <a:t>Preventive Care Benefit of Mammograms</a:t>
              </a:r>
            </a:p>
            <a:p>
              <a:r>
                <a:rPr lang="en-US" b="1" dirty="0"/>
                <a:t>Preventive Care Benefit for Colonoscopy</a:t>
              </a:r>
            </a:p>
            <a:p>
              <a:r>
                <a:rPr lang="en-US" dirty="0"/>
                <a:t>   - Beginning the 4</a:t>
              </a:r>
              <a:r>
                <a:rPr lang="en-US" baseline="30000" dirty="0"/>
                <a:t>th</a:t>
              </a:r>
              <a:r>
                <a:rPr lang="en-US" dirty="0"/>
                <a:t> policy year</a:t>
              </a:r>
            </a:p>
            <a:p>
              <a:r>
                <a:rPr lang="en-US" b="1" dirty="0"/>
                <a:t>All Other Preventive Care Services</a:t>
              </a:r>
            </a:p>
          </p:txBody>
        </p:sp>
        <p:sp>
          <p:nvSpPr>
            <p:cNvPr id="18" name="Rectangle 17">
              <a:extLst>
                <a:ext uri="{FF2B5EF4-FFF2-40B4-BE49-F238E27FC236}">
                  <a16:creationId xmlns:a16="http://schemas.microsoft.com/office/drawing/2014/main" id="{AA2C0945-7E16-4892-A9CF-C8B1FD881558}"/>
                </a:ext>
              </a:extLst>
            </p:cNvPr>
            <p:cNvSpPr/>
            <p:nvPr/>
          </p:nvSpPr>
          <p:spPr>
            <a:xfrm>
              <a:off x="212213" y="4343400"/>
              <a:ext cx="11734800" cy="24383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FAD3907-5B2A-4044-857D-3D4EA2448E07}"/>
                </a:ext>
              </a:extLst>
            </p:cNvPr>
            <p:cNvSpPr txBox="1"/>
            <p:nvPr/>
          </p:nvSpPr>
          <p:spPr>
            <a:xfrm>
              <a:off x="8533825" y="5479312"/>
              <a:ext cx="2867857" cy="1195302"/>
            </a:xfrm>
            <a:prstGeom prst="rect">
              <a:avLst/>
            </a:prstGeom>
            <a:noFill/>
          </p:spPr>
          <p:txBody>
            <a:bodyPr wrap="square" rtlCol="0">
              <a:spAutoFit/>
            </a:bodyPr>
            <a:lstStyle/>
            <a:p>
              <a:r>
                <a:rPr lang="en-US" dirty="0"/>
                <a:t>$125 per calendar year</a:t>
              </a:r>
            </a:p>
            <a:p>
              <a:r>
                <a:rPr lang="en-US" dirty="0"/>
                <a:t>$300 every three years</a:t>
              </a:r>
            </a:p>
            <a:p>
              <a:r>
                <a:rPr lang="en-US" dirty="0"/>
                <a:t>$600 every three years</a:t>
              </a:r>
            </a:p>
            <a:p>
              <a:r>
                <a:rPr lang="en-US" dirty="0"/>
                <a:t>$125 per calendar year</a:t>
              </a:r>
            </a:p>
          </p:txBody>
        </p:sp>
      </p:grpSp>
      <p:grpSp>
        <p:nvGrpSpPr>
          <p:cNvPr id="4" name="Group 3">
            <a:extLst>
              <a:ext uri="{FF2B5EF4-FFF2-40B4-BE49-F238E27FC236}">
                <a16:creationId xmlns:a16="http://schemas.microsoft.com/office/drawing/2014/main" id="{E9E9D1FA-CE16-4D07-86A3-37E3DCCA85B6}"/>
              </a:ext>
            </a:extLst>
          </p:cNvPr>
          <p:cNvGrpSpPr/>
          <p:nvPr/>
        </p:nvGrpSpPr>
        <p:grpSpPr>
          <a:xfrm>
            <a:off x="228598" y="535900"/>
            <a:ext cx="11734802" cy="1968074"/>
            <a:chOff x="228598" y="535900"/>
            <a:chExt cx="11734802" cy="1968074"/>
          </a:xfrm>
        </p:grpSpPr>
        <p:grpSp>
          <p:nvGrpSpPr>
            <p:cNvPr id="11" name="Group 10">
              <a:extLst>
                <a:ext uri="{FF2B5EF4-FFF2-40B4-BE49-F238E27FC236}">
                  <a16:creationId xmlns:a16="http://schemas.microsoft.com/office/drawing/2014/main" id="{4EE9951A-7C79-4C3A-BFE3-7E4FAE4C6511}"/>
                </a:ext>
              </a:extLst>
            </p:cNvPr>
            <p:cNvGrpSpPr/>
            <p:nvPr/>
          </p:nvGrpSpPr>
          <p:grpSpPr>
            <a:xfrm>
              <a:off x="228600" y="535900"/>
              <a:ext cx="11734800" cy="1968074"/>
              <a:chOff x="228600" y="535900"/>
              <a:chExt cx="11734800" cy="1968074"/>
            </a:xfrm>
          </p:grpSpPr>
          <p:sp>
            <p:nvSpPr>
              <p:cNvPr id="21" name="Rectangle 20">
                <a:extLst>
                  <a:ext uri="{FF2B5EF4-FFF2-40B4-BE49-F238E27FC236}">
                    <a16:creationId xmlns:a16="http://schemas.microsoft.com/office/drawing/2014/main" id="{FFE0E894-FA12-4BC1-9195-7F9B42AF017F}"/>
                  </a:ext>
                </a:extLst>
              </p:cNvPr>
              <p:cNvSpPr/>
              <p:nvPr/>
            </p:nvSpPr>
            <p:spPr>
              <a:xfrm>
                <a:off x="8948319" y="871866"/>
                <a:ext cx="1295400" cy="1514502"/>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0CE5EAA-D283-4F2D-B730-F93E6668D2ED}"/>
                  </a:ext>
                </a:extLst>
              </p:cNvPr>
              <p:cNvSpPr/>
              <p:nvPr/>
            </p:nvSpPr>
            <p:spPr>
              <a:xfrm>
                <a:off x="7467600" y="566677"/>
                <a:ext cx="4495800" cy="2715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FE1B6D2-0C8C-43A0-B84D-4677F6154938}"/>
                  </a:ext>
                </a:extLst>
              </p:cNvPr>
              <p:cNvSpPr/>
              <p:nvPr/>
            </p:nvSpPr>
            <p:spPr>
              <a:xfrm>
                <a:off x="228600" y="867892"/>
                <a:ext cx="7239000"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A1863CB-E214-4A79-BC98-1B2103080CC8}"/>
                  </a:ext>
                </a:extLst>
              </p:cNvPr>
              <p:cNvSpPr txBox="1"/>
              <p:nvPr/>
            </p:nvSpPr>
            <p:spPr>
              <a:xfrm>
                <a:off x="228600" y="838200"/>
                <a:ext cx="5181600" cy="338554"/>
              </a:xfrm>
              <a:prstGeom prst="rect">
                <a:avLst/>
              </a:prstGeom>
              <a:noFill/>
            </p:spPr>
            <p:txBody>
              <a:bodyPr wrap="square" rtlCol="0">
                <a:spAutoFit/>
              </a:bodyPr>
              <a:lstStyle/>
              <a:p>
                <a:r>
                  <a:rPr lang="en-US" sz="1600" dirty="0">
                    <a:solidFill>
                      <a:schemeClr val="bg1"/>
                    </a:solidFill>
                  </a:rPr>
                  <a:t>Aggregate Calendar Year Maximum (per covered person)</a:t>
                </a:r>
              </a:p>
            </p:txBody>
          </p:sp>
          <p:sp>
            <p:nvSpPr>
              <p:cNvPr id="7" name="TextBox 6">
                <a:extLst>
                  <a:ext uri="{FF2B5EF4-FFF2-40B4-BE49-F238E27FC236}">
                    <a16:creationId xmlns:a16="http://schemas.microsoft.com/office/drawing/2014/main" id="{7E586B49-F0A0-4064-8E42-D8BCB22AF374}"/>
                  </a:ext>
                </a:extLst>
              </p:cNvPr>
              <p:cNvSpPr txBox="1"/>
              <p:nvPr/>
            </p:nvSpPr>
            <p:spPr>
              <a:xfrm>
                <a:off x="7597066" y="535900"/>
                <a:ext cx="4267200" cy="338554"/>
              </a:xfrm>
              <a:prstGeom prst="rect">
                <a:avLst/>
              </a:prstGeom>
              <a:noFill/>
            </p:spPr>
            <p:txBody>
              <a:bodyPr wrap="square" rtlCol="0">
                <a:spAutoFit/>
              </a:bodyPr>
              <a:lstStyle/>
              <a:p>
                <a:r>
                  <a:rPr lang="en-US" sz="1600" dirty="0">
                    <a:solidFill>
                      <a:schemeClr val="bg1"/>
                    </a:solidFill>
                  </a:rPr>
                  <a:t>1 Unit                    2 Units                      3 Units</a:t>
                </a:r>
              </a:p>
            </p:txBody>
          </p:sp>
          <p:sp>
            <p:nvSpPr>
              <p:cNvPr id="9" name="TextBox 8">
                <a:extLst>
                  <a:ext uri="{FF2B5EF4-FFF2-40B4-BE49-F238E27FC236}">
                    <a16:creationId xmlns:a16="http://schemas.microsoft.com/office/drawing/2014/main" id="{578821D7-2AE8-4FBB-8C99-FCF637F43BDF}"/>
                  </a:ext>
                </a:extLst>
              </p:cNvPr>
              <p:cNvSpPr txBox="1"/>
              <p:nvPr/>
            </p:nvSpPr>
            <p:spPr>
              <a:xfrm>
                <a:off x="7467600" y="893317"/>
                <a:ext cx="4330823" cy="338554"/>
              </a:xfrm>
              <a:prstGeom prst="rect">
                <a:avLst/>
              </a:prstGeom>
              <a:noFill/>
            </p:spPr>
            <p:txBody>
              <a:bodyPr wrap="square" rtlCol="0">
                <a:spAutoFit/>
              </a:bodyPr>
              <a:lstStyle/>
              <a:p>
                <a:r>
                  <a:rPr lang="en-US" sz="1600" dirty="0"/>
                  <a:t>  $2,000                  $4,000                     $6,000</a:t>
                </a:r>
              </a:p>
            </p:txBody>
          </p:sp>
          <p:sp>
            <p:nvSpPr>
              <p:cNvPr id="10" name="Rectangle 9">
                <a:extLst>
                  <a:ext uri="{FF2B5EF4-FFF2-40B4-BE49-F238E27FC236}">
                    <a16:creationId xmlns:a16="http://schemas.microsoft.com/office/drawing/2014/main" id="{D3656E2D-BF27-4422-865D-3403F9FA111D}"/>
                  </a:ext>
                </a:extLst>
              </p:cNvPr>
              <p:cNvSpPr/>
              <p:nvPr/>
            </p:nvSpPr>
            <p:spPr>
              <a:xfrm>
                <a:off x="228600" y="874454"/>
                <a:ext cx="11734800" cy="15145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6CE4A14-F119-4D5F-BF67-1E8E5566F163}"/>
                  </a:ext>
                </a:extLst>
              </p:cNvPr>
              <p:cNvSpPr txBox="1"/>
              <p:nvPr/>
            </p:nvSpPr>
            <p:spPr>
              <a:xfrm>
                <a:off x="7734300" y="1672977"/>
                <a:ext cx="3962400" cy="830997"/>
              </a:xfrm>
              <a:prstGeom prst="rect">
                <a:avLst/>
              </a:prstGeom>
              <a:noFill/>
            </p:spPr>
            <p:txBody>
              <a:bodyPr wrap="square" rtlCol="0">
                <a:spAutoFit/>
              </a:bodyPr>
              <a:lstStyle/>
              <a:p>
                <a:r>
                  <a:rPr lang="en-US" sz="1600" dirty="0"/>
                  <a:t>$100	             $150	          $250</a:t>
                </a:r>
              </a:p>
              <a:p>
                <a:r>
                  <a:rPr lang="en-US" sz="1600" dirty="0"/>
                  <a:t>$100	             $150	          $250</a:t>
                </a:r>
              </a:p>
              <a:p>
                <a:r>
                  <a:rPr lang="en-US" sz="1600" dirty="0"/>
                  <a:t>			</a:t>
                </a:r>
              </a:p>
            </p:txBody>
          </p:sp>
        </p:grpSp>
        <p:sp>
          <p:nvSpPr>
            <p:cNvPr id="13" name="Rectangle 12">
              <a:extLst>
                <a:ext uri="{FF2B5EF4-FFF2-40B4-BE49-F238E27FC236}">
                  <a16:creationId xmlns:a16="http://schemas.microsoft.com/office/drawing/2014/main" id="{5D59E773-22D8-428F-87DC-A49D9D3F1E44}"/>
                </a:ext>
              </a:extLst>
            </p:cNvPr>
            <p:cNvSpPr/>
            <p:nvPr/>
          </p:nvSpPr>
          <p:spPr>
            <a:xfrm>
              <a:off x="7467600" y="874454"/>
              <a:ext cx="4495800" cy="15088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0B60CD-551B-4614-9EEA-5FDB8CF5147E}"/>
                </a:ext>
              </a:extLst>
            </p:cNvPr>
            <p:cNvSpPr/>
            <p:nvPr/>
          </p:nvSpPr>
          <p:spPr>
            <a:xfrm>
              <a:off x="228598" y="1195188"/>
              <a:ext cx="6096000" cy="1200329"/>
            </a:xfrm>
            <a:prstGeom prst="rect">
              <a:avLst/>
            </a:prstGeom>
          </p:spPr>
          <p:txBody>
            <a:bodyPr>
              <a:spAutoFit/>
            </a:bodyPr>
            <a:lstStyle/>
            <a:p>
              <a:r>
                <a:rPr lang="en-US" dirty="0">
                  <a:solidFill>
                    <a:srgbClr val="C00000"/>
                  </a:solidFill>
                </a:rPr>
                <a:t>Emergency Room Benefit </a:t>
              </a:r>
              <a:r>
                <a:rPr lang="en-US" dirty="0"/>
                <a:t>(limit 1 for each benefit per covered person per Calendar year)</a:t>
              </a:r>
            </a:p>
            <a:p>
              <a:pPr marL="285750" indent="-285750">
                <a:buFont typeface="Arial" panose="020B0604020202020204" pitchFamily="34" charset="0"/>
                <a:buChar char="•"/>
              </a:pPr>
              <a:r>
                <a:rPr lang="en-US" dirty="0"/>
                <a:t>Facility Fee / Charges</a:t>
              </a:r>
            </a:p>
            <a:p>
              <a:pPr marL="285750" indent="-285750">
                <a:buFont typeface="Arial" panose="020B0604020202020204" pitchFamily="34" charset="0"/>
                <a:buChar char="•"/>
              </a:pPr>
              <a:r>
                <a:rPr lang="en-US" dirty="0"/>
                <a:t>Professional Services</a:t>
              </a:r>
            </a:p>
          </p:txBody>
        </p:sp>
      </p:grpSp>
      <p:grpSp>
        <p:nvGrpSpPr>
          <p:cNvPr id="27" name="Group 26">
            <a:extLst>
              <a:ext uri="{FF2B5EF4-FFF2-40B4-BE49-F238E27FC236}">
                <a16:creationId xmlns:a16="http://schemas.microsoft.com/office/drawing/2014/main" id="{7D2C73B3-4F30-4E50-8807-469F12974BDC}"/>
              </a:ext>
            </a:extLst>
          </p:cNvPr>
          <p:cNvGrpSpPr/>
          <p:nvPr/>
        </p:nvGrpSpPr>
        <p:grpSpPr>
          <a:xfrm>
            <a:off x="228600" y="2555381"/>
            <a:ext cx="11734800" cy="514866"/>
            <a:chOff x="228600" y="2555381"/>
            <a:chExt cx="11734800" cy="514866"/>
          </a:xfrm>
        </p:grpSpPr>
        <p:sp>
          <p:nvSpPr>
            <p:cNvPr id="20" name="Rectangle 19">
              <a:extLst>
                <a:ext uri="{FF2B5EF4-FFF2-40B4-BE49-F238E27FC236}">
                  <a16:creationId xmlns:a16="http://schemas.microsoft.com/office/drawing/2014/main" id="{B601CE90-6BAE-41FC-95D0-1EF4874EA760}"/>
                </a:ext>
              </a:extLst>
            </p:cNvPr>
            <p:cNvSpPr/>
            <p:nvPr/>
          </p:nvSpPr>
          <p:spPr>
            <a:xfrm>
              <a:off x="8948320" y="2555381"/>
              <a:ext cx="1295400" cy="512279"/>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C907FED-968C-4537-B7B5-E2BF5F3D0F47}"/>
                </a:ext>
              </a:extLst>
            </p:cNvPr>
            <p:cNvSpPr txBox="1"/>
            <p:nvPr/>
          </p:nvSpPr>
          <p:spPr>
            <a:xfrm>
              <a:off x="7734301" y="2667353"/>
              <a:ext cx="4201357" cy="338554"/>
            </a:xfrm>
            <a:prstGeom prst="rect">
              <a:avLst/>
            </a:prstGeom>
            <a:noFill/>
          </p:spPr>
          <p:txBody>
            <a:bodyPr wrap="square" rtlCol="0">
              <a:spAutoFit/>
            </a:bodyPr>
            <a:lstStyle/>
            <a:p>
              <a:r>
                <a:rPr lang="en-US" sz="1600" dirty="0"/>
                <a:t>$100	             $125	          $150</a:t>
              </a:r>
            </a:p>
          </p:txBody>
        </p:sp>
        <p:sp>
          <p:nvSpPr>
            <p:cNvPr id="16" name="Rectangle 15">
              <a:extLst>
                <a:ext uri="{FF2B5EF4-FFF2-40B4-BE49-F238E27FC236}">
                  <a16:creationId xmlns:a16="http://schemas.microsoft.com/office/drawing/2014/main" id="{E58629E9-D8A5-4296-A9B2-8B042916C16B}"/>
                </a:ext>
              </a:extLst>
            </p:cNvPr>
            <p:cNvSpPr/>
            <p:nvPr/>
          </p:nvSpPr>
          <p:spPr>
            <a:xfrm>
              <a:off x="228600" y="2557968"/>
              <a:ext cx="11734800" cy="5122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9451D67-83E6-43E2-A23A-7E8BB28E7121}"/>
                </a:ext>
              </a:extLst>
            </p:cNvPr>
            <p:cNvSpPr/>
            <p:nvPr/>
          </p:nvSpPr>
          <p:spPr>
            <a:xfrm>
              <a:off x="264811" y="2629441"/>
              <a:ext cx="7000038" cy="369332"/>
            </a:xfrm>
            <a:prstGeom prst="rect">
              <a:avLst/>
            </a:prstGeom>
          </p:spPr>
          <p:txBody>
            <a:bodyPr wrap="square">
              <a:spAutoFit/>
            </a:bodyPr>
            <a:lstStyle/>
            <a:p>
              <a:r>
                <a:rPr lang="en-US" dirty="0">
                  <a:solidFill>
                    <a:srgbClr val="C00000"/>
                  </a:solidFill>
                </a:rPr>
                <a:t>Urgent Care Center Benefit </a:t>
              </a:r>
              <a:r>
                <a:rPr lang="en-US" sz="1400" dirty="0"/>
                <a:t>(limit 1 benefit per covered person per Calendar Year)</a:t>
              </a:r>
              <a:endParaRPr lang="en-US" dirty="0"/>
            </a:p>
          </p:txBody>
        </p:sp>
      </p:grpSp>
      <p:grpSp>
        <p:nvGrpSpPr>
          <p:cNvPr id="30" name="Group 29">
            <a:extLst>
              <a:ext uri="{FF2B5EF4-FFF2-40B4-BE49-F238E27FC236}">
                <a16:creationId xmlns:a16="http://schemas.microsoft.com/office/drawing/2014/main" id="{B4E40DBB-A542-4829-9819-38742819953A}"/>
              </a:ext>
            </a:extLst>
          </p:cNvPr>
          <p:cNvGrpSpPr/>
          <p:nvPr/>
        </p:nvGrpSpPr>
        <p:grpSpPr>
          <a:xfrm>
            <a:off x="228598" y="3236245"/>
            <a:ext cx="11734800" cy="757321"/>
            <a:chOff x="228598" y="3236245"/>
            <a:chExt cx="11734800" cy="757321"/>
          </a:xfrm>
        </p:grpSpPr>
        <p:sp>
          <p:nvSpPr>
            <p:cNvPr id="17" name="TextBox 16">
              <a:extLst>
                <a:ext uri="{FF2B5EF4-FFF2-40B4-BE49-F238E27FC236}">
                  <a16:creationId xmlns:a16="http://schemas.microsoft.com/office/drawing/2014/main" id="{AB061A0D-A422-43A6-BA49-76C6F59716FC}"/>
                </a:ext>
              </a:extLst>
            </p:cNvPr>
            <p:cNvSpPr txBox="1"/>
            <p:nvPr/>
          </p:nvSpPr>
          <p:spPr>
            <a:xfrm>
              <a:off x="8367533" y="3419971"/>
              <a:ext cx="2743200" cy="338554"/>
            </a:xfrm>
            <a:prstGeom prst="rect">
              <a:avLst/>
            </a:prstGeom>
            <a:noFill/>
          </p:spPr>
          <p:txBody>
            <a:bodyPr wrap="square" rtlCol="0">
              <a:spAutoFit/>
            </a:bodyPr>
            <a:lstStyle/>
            <a:p>
              <a:r>
                <a:rPr lang="en-US" sz="1600" dirty="0"/>
                <a:t>$500 ground / $1,500 air</a:t>
              </a:r>
            </a:p>
          </p:txBody>
        </p:sp>
        <p:sp>
          <p:nvSpPr>
            <p:cNvPr id="24" name="Rectangle 23">
              <a:extLst>
                <a:ext uri="{FF2B5EF4-FFF2-40B4-BE49-F238E27FC236}">
                  <a16:creationId xmlns:a16="http://schemas.microsoft.com/office/drawing/2014/main" id="{30B0A2D1-17ED-48E2-BE24-EB85898F000D}"/>
                </a:ext>
              </a:extLst>
            </p:cNvPr>
            <p:cNvSpPr/>
            <p:nvPr/>
          </p:nvSpPr>
          <p:spPr>
            <a:xfrm>
              <a:off x="237064" y="3307130"/>
              <a:ext cx="7238999" cy="615553"/>
            </a:xfrm>
            <a:prstGeom prst="rect">
              <a:avLst/>
            </a:prstGeom>
          </p:spPr>
          <p:txBody>
            <a:bodyPr wrap="square">
              <a:spAutoFit/>
            </a:bodyPr>
            <a:lstStyle/>
            <a:p>
              <a:r>
                <a:rPr lang="en-US" dirty="0">
                  <a:solidFill>
                    <a:srgbClr val="C00000"/>
                  </a:solidFill>
                </a:rPr>
                <a:t>Daily Emergency Ambulance Indemnity Benefit </a:t>
              </a:r>
              <a:r>
                <a:rPr lang="en-US" sz="1600" dirty="0"/>
                <a:t>(limit 3 benefit payments (ground) and 1 benefit payment (air) per covered person per Calendar Year)</a:t>
              </a:r>
              <a:endParaRPr lang="en-US" dirty="0"/>
            </a:p>
          </p:txBody>
        </p:sp>
        <p:sp>
          <p:nvSpPr>
            <p:cNvPr id="26" name="Rectangle 25">
              <a:extLst>
                <a:ext uri="{FF2B5EF4-FFF2-40B4-BE49-F238E27FC236}">
                  <a16:creationId xmlns:a16="http://schemas.microsoft.com/office/drawing/2014/main" id="{C9BD2333-B11D-4088-8BAA-8A65D2E90281}"/>
                </a:ext>
              </a:extLst>
            </p:cNvPr>
            <p:cNvSpPr/>
            <p:nvPr/>
          </p:nvSpPr>
          <p:spPr>
            <a:xfrm>
              <a:off x="228598" y="3236245"/>
              <a:ext cx="11734800" cy="7573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9024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9D865-CD0A-4F8A-AE7F-6F2C8D1CAB08}"/>
              </a:ext>
            </a:extLst>
          </p:cNvPr>
          <p:cNvSpPr>
            <a:spLocks noGrp="1"/>
          </p:cNvSpPr>
          <p:nvPr>
            <p:ph type="title"/>
          </p:nvPr>
        </p:nvSpPr>
        <p:spPr>
          <a:xfrm>
            <a:off x="685800" y="152400"/>
            <a:ext cx="10058400" cy="1325563"/>
          </a:xfrm>
        </p:spPr>
        <p:txBody>
          <a:bodyPr/>
          <a:lstStyle/>
          <a:p>
            <a:r>
              <a:rPr lang="en-US" dirty="0"/>
              <a:t>Average Daily Hospital Costs</a:t>
            </a:r>
          </a:p>
        </p:txBody>
      </p:sp>
      <p:sp>
        <p:nvSpPr>
          <p:cNvPr id="3" name="TextBox 2">
            <a:extLst>
              <a:ext uri="{FF2B5EF4-FFF2-40B4-BE49-F238E27FC236}">
                <a16:creationId xmlns:a16="http://schemas.microsoft.com/office/drawing/2014/main" id="{161CFB3B-606C-4F04-84FA-ADA390BFBBEB}"/>
              </a:ext>
            </a:extLst>
          </p:cNvPr>
          <p:cNvSpPr txBox="1"/>
          <p:nvPr/>
        </p:nvSpPr>
        <p:spPr>
          <a:xfrm>
            <a:off x="609600" y="2313476"/>
            <a:ext cx="6172200" cy="3416320"/>
          </a:xfrm>
          <a:prstGeom prst="rect">
            <a:avLst/>
          </a:prstGeom>
          <a:noFill/>
        </p:spPr>
        <p:txBody>
          <a:bodyPr wrap="square" rtlCol="0">
            <a:spAutoFit/>
          </a:bodyPr>
          <a:lstStyle/>
          <a:p>
            <a:r>
              <a:rPr lang="en-US" b="1" dirty="0"/>
              <a:t>Oklahoma</a:t>
            </a:r>
            <a:r>
              <a:rPr lang="en-US" dirty="0"/>
              <a:t>     (Health Care Enrollment Center Survey 2017)</a:t>
            </a:r>
          </a:p>
          <a:p>
            <a:r>
              <a:rPr lang="en-US" dirty="0"/>
              <a:t>State/local government hospitals — $1,300 </a:t>
            </a:r>
          </a:p>
          <a:p>
            <a:r>
              <a:rPr lang="en-US" dirty="0"/>
              <a:t>Nonprofit hospitals — $2,100</a:t>
            </a:r>
          </a:p>
          <a:p>
            <a:r>
              <a:rPr lang="en-US" dirty="0"/>
              <a:t>For-profit hospitals — $2,100</a:t>
            </a:r>
          </a:p>
          <a:p>
            <a:endParaRPr lang="en-US" dirty="0"/>
          </a:p>
          <a:p>
            <a:endParaRPr lang="en-US" dirty="0"/>
          </a:p>
          <a:p>
            <a:r>
              <a:rPr lang="en-US" b="1" dirty="0"/>
              <a:t>Texas</a:t>
            </a:r>
            <a:r>
              <a:rPr lang="en-US" dirty="0"/>
              <a:t>     (Health Care Enrollment Center Survey 2017)</a:t>
            </a:r>
          </a:p>
          <a:p>
            <a:r>
              <a:rPr lang="en-US" dirty="0"/>
              <a:t>State/local government hospitals — $2,800 </a:t>
            </a:r>
          </a:p>
          <a:p>
            <a:r>
              <a:rPr lang="en-US" dirty="0"/>
              <a:t>Nonprofit hospitals — $2,600</a:t>
            </a:r>
          </a:p>
          <a:p>
            <a:r>
              <a:rPr lang="en-US" dirty="0"/>
              <a:t>For-profit hospitals — $2,200</a:t>
            </a:r>
          </a:p>
          <a:p>
            <a:endParaRPr lang="en-US" dirty="0"/>
          </a:p>
          <a:p>
            <a:endParaRPr lang="en-US" dirty="0"/>
          </a:p>
        </p:txBody>
      </p:sp>
      <p:pic>
        <p:nvPicPr>
          <p:cNvPr id="5" name="Picture 4">
            <a:extLst>
              <a:ext uri="{FF2B5EF4-FFF2-40B4-BE49-F238E27FC236}">
                <a16:creationId xmlns:a16="http://schemas.microsoft.com/office/drawing/2014/main" id="{934DD0F6-5965-4612-8EFD-3A52467D8C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2438400"/>
            <a:ext cx="4368800" cy="32766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425222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EE7E5D-AF15-4B6D-B77E-785F0FCBFEA4}"/>
              </a:ext>
            </a:extLst>
          </p:cNvPr>
          <p:cNvSpPr txBox="1"/>
          <p:nvPr/>
        </p:nvSpPr>
        <p:spPr>
          <a:xfrm>
            <a:off x="304800" y="1030873"/>
            <a:ext cx="11582400" cy="923330"/>
          </a:xfrm>
          <a:prstGeom prst="rect">
            <a:avLst/>
          </a:prstGeom>
          <a:noFill/>
        </p:spPr>
        <p:txBody>
          <a:bodyPr wrap="square" rtlCol="0">
            <a:spAutoFit/>
          </a:bodyPr>
          <a:lstStyle/>
          <a:p>
            <a:r>
              <a:rPr lang="en-US" dirty="0"/>
              <a:t>Value-added Benefits listed below are not part of this policy. </a:t>
            </a:r>
            <a:r>
              <a:rPr lang="en-US" dirty="0" err="1"/>
              <a:t>TeleDoc</a:t>
            </a:r>
            <a:r>
              <a:rPr lang="en-US" dirty="0"/>
              <a:t>, The Karis Group, access to </a:t>
            </a:r>
            <a:r>
              <a:rPr lang="en-US" dirty="0" err="1"/>
              <a:t>ScriptSave</a:t>
            </a:r>
            <a:r>
              <a:rPr lang="en-US" dirty="0"/>
              <a:t> and the PHCS Network are all value-added healthcare programs from other providers designed to save you money and enhance your healthcare experience without adding additional cost to you.</a:t>
            </a:r>
          </a:p>
        </p:txBody>
      </p:sp>
      <p:grpSp>
        <p:nvGrpSpPr>
          <p:cNvPr id="14" name="Group 13">
            <a:extLst>
              <a:ext uri="{FF2B5EF4-FFF2-40B4-BE49-F238E27FC236}">
                <a16:creationId xmlns:a16="http://schemas.microsoft.com/office/drawing/2014/main" id="{210B71A8-47C8-448A-8FFB-46B2FBBE3946}"/>
              </a:ext>
            </a:extLst>
          </p:cNvPr>
          <p:cNvGrpSpPr/>
          <p:nvPr/>
        </p:nvGrpSpPr>
        <p:grpSpPr>
          <a:xfrm>
            <a:off x="1752600" y="240815"/>
            <a:ext cx="8610600" cy="618194"/>
            <a:chOff x="1752600" y="240815"/>
            <a:chExt cx="8610600" cy="618194"/>
          </a:xfrm>
        </p:grpSpPr>
        <p:sp>
          <p:nvSpPr>
            <p:cNvPr id="2" name="Rectangle: Rounded Corners 1">
              <a:extLst>
                <a:ext uri="{FF2B5EF4-FFF2-40B4-BE49-F238E27FC236}">
                  <a16:creationId xmlns:a16="http://schemas.microsoft.com/office/drawing/2014/main" id="{2278AEC1-49C7-4957-BAC8-442B96599C9C}"/>
                </a:ext>
              </a:extLst>
            </p:cNvPr>
            <p:cNvSpPr/>
            <p:nvPr/>
          </p:nvSpPr>
          <p:spPr>
            <a:xfrm>
              <a:off x="1752600" y="240815"/>
              <a:ext cx="8610600" cy="618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7B5ADE2-5423-4681-95EA-DBBCE3BBB4C7}"/>
                </a:ext>
              </a:extLst>
            </p:cNvPr>
            <p:cNvSpPr txBox="1"/>
            <p:nvPr/>
          </p:nvSpPr>
          <p:spPr>
            <a:xfrm>
              <a:off x="2051309" y="240815"/>
              <a:ext cx="8162278" cy="584775"/>
            </a:xfrm>
            <a:prstGeom prst="rect">
              <a:avLst/>
            </a:prstGeom>
            <a:noFill/>
          </p:spPr>
          <p:txBody>
            <a:bodyPr wrap="square" rtlCol="0">
              <a:spAutoFit/>
            </a:bodyPr>
            <a:lstStyle/>
            <a:p>
              <a:pPr algn="ctr"/>
              <a:r>
                <a:rPr lang="en-US" sz="3200" dirty="0">
                  <a:solidFill>
                    <a:schemeClr val="bg1"/>
                  </a:solidFill>
                </a:rPr>
                <a:t>Value-added Benefits at No Additional Cost</a:t>
              </a:r>
            </a:p>
          </p:txBody>
        </p:sp>
      </p:grpSp>
      <p:grpSp>
        <p:nvGrpSpPr>
          <p:cNvPr id="16" name="Group 15">
            <a:extLst>
              <a:ext uri="{FF2B5EF4-FFF2-40B4-BE49-F238E27FC236}">
                <a16:creationId xmlns:a16="http://schemas.microsoft.com/office/drawing/2014/main" id="{0D612C02-D63F-4570-B759-A3C50C4FE138}"/>
              </a:ext>
            </a:extLst>
          </p:cNvPr>
          <p:cNvGrpSpPr/>
          <p:nvPr/>
        </p:nvGrpSpPr>
        <p:grpSpPr>
          <a:xfrm>
            <a:off x="594254" y="4995446"/>
            <a:ext cx="11109158" cy="1588619"/>
            <a:chOff x="594254" y="4995446"/>
            <a:chExt cx="11109158" cy="1588619"/>
          </a:xfrm>
        </p:grpSpPr>
        <p:sp>
          <p:nvSpPr>
            <p:cNvPr id="7" name="TextBox 6">
              <a:extLst>
                <a:ext uri="{FF2B5EF4-FFF2-40B4-BE49-F238E27FC236}">
                  <a16:creationId xmlns:a16="http://schemas.microsoft.com/office/drawing/2014/main" id="{0EFEABF8-C033-437C-A9D9-A90E2FD2DEC2}"/>
                </a:ext>
              </a:extLst>
            </p:cNvPr>
            <p:cNvSpPr txBox="1"/>
            <p:nvPr/>
          </p:nvSpPr>
          <p:spPr>
            <a:xfrm>
              <a:off x="594254" y="4995446"/>
              <a:ext cx="3605874" cy="338554"/>
            </a:xfrm>
            <a:prstGeom prst="rect">
              <a:avLst/>
            </a:prstGeom>
            <a:noFill/>
          </p:spPr>
          <p:txBody>
            <a:bodyPr wrap="square" rtlCol="0">
              <a:spAutoFit/>
            </a:bodyPr>
            <a:lstStyle/>
            <a:p>
              <a:r>
                <a:rPr lang="en-US" sz="1600" b="1" dirty="0">
                  <a:solidFill>
                    <a:schemeClr val="accent3">
                      <a:lumMod val="60000"/>
                      <a:lumOff val="40000"/>
                    </a:schemeClr>
                  </a:solidFill>
                </a:rPr>
                <a:t>Step 1:  Contact </a:t>
              </a:r>
              <a:r>
                <a:rPr lang="en-US" sz="1600" b="1" dirty="0" err="1">
                  <a:solidFill>
                    <a:schemeClr val="accent3">
                      <a:lumMod val="60000"/>
                      <a:lumOff val="40000"/>
                    </a:schemeClr>
                  </a:solidFill>
                </a:rPr>
                <a:t>TeleDoc</a:t>
              </a:r>
              <a:r>
                <a:rPr lang="en-US" sz="1600" b="1" dirty="0">
                  <a:solidFill>
                    <a:schemeClr val="accent3">
                      <a:lumMod val="60000"/>
                      <a:lumOff val="40000"/>
                    </a:schemeClr>
                  </a:solidFill>
                </a:rPr>
                <a:t> 24/7/365</a:t>
              </a:r>
            </a:p>
          </p:txBody>
        </p:sp>
        <p:sp>
          <p:nvSpPr>
            <p:cNvPr id="8" name="TextBox 7">
              <a:extLst>
                <a:ext uri="{FF2B5EF4-FFF2-40B4-BE49-F238E27FC236}">
                  <a16:creationId xmlns:a16="http://schemas.microsoft.com/office/drawing/2014/main" id="{17BBA1B2-8DB1-4F85-A23B-692ACF0B4547}"/>
                </a:ext>
              </a:extLst>
            </p:cNvPr>
            <p:cNvSpPr txBox="1"/>
            <p:nvPr/>
          </p:nvSpPr>
          <p:spPr>
            <a:xfrm>
              <a:off x="4832168" y="4995446"/>
              <a:ext cx="2998248" cy="338554"/>
            </a:xfrm>
            <a:prstGeom prst="rect">
              <a:avLst/>
            </a:prstGeom>
            <a:noFill/>
          </p:spPr>
          <p:txBody>
            <a:bodyPr wrap="square" rtlCol="0">
              <a:spAutoFit/>
            </a:bodyPr>
            <a:lstStyle/>
            <a:p>
              <a:r>
                <a:rPr lang="en-US" sz="1600" b="1" dirty="0">
                  <a:solidFill>
                    <a:schemeClr val="accent3">
                      <a:lumMod val="60000"/>
                      <a:lumOff val="40000"/>
                    </a:schemeClr>
                  </a:solidFill>
                </a:rPr>
                <a:t>Step 2: Talk with a Physician</a:t>
              </a:r>
            </a:p>
          </p:txBody>
        </p:sp>
        <p:sp>
          <p:nvSpPr>
            <p:cNvPr id="9" name="TextBox 8">
              <a:extLst>
                <a:ext uri="{FF2B5EF4-FFF2-40B4-BE49-F238E27FC236}">
                  <a16:creationId xmlns:a16="http://schemas.microsoft.com/office/drawing/2014/main" id="{2D092D36-C9AC-4E52-A86A-B2CB3494C3FD}"/>
                </a:ext>
              </a:extLst>
            </p:cNvPr>
            <p:cNvSpPr txBox="1"/>
            <p:nvPr/>
          </p:nvSpPr>
          <p:spPr>
            <a:xfrm>
              <a:off x="8690183" y="4995446"/>
              <a:ext cx="2383986" cy="338554"/>
            </a:xfrm>
            <a:prstGeom prst="rect">
              <a:avLst/>
            </a:prstGeom>
            <a:noFill/>
          </p:spPr>
          <p:txBody>
            <a:bodyPr wrap="none" rtlCol="0">
              <a:spAutoFit/>
            </a:bodyPr>
            <a:lstStyle/>
            <a:p>
              <a:r>
                <a:rPr lang="en-US" sz="1600" b="1" dirty="0">
                  <a:solidFill>
                    <a:schemeClr val="accent3">
                      <a:lumMod val="60000"/>
                      <a:lumOff val="40000"/>
                    </a:schemeClr>
                  </a:solidFill>
                </a:rPr>
                <a:t>Step 3: Resolve the Issue</a:t>
              </a:r>
            </a:p>
          </p:txBody>
        </p:sp>
        <p:sp>
          <p:nvSpPr>
            <p:cNvPr id="10" name="TextBox 9">
              <a:extLst>
                <a:ext uri="{FF2B5EF4-FFF2-40B4-BE49-F238E27FC236}">
                  <a16:creationId xmlns:a16="http://schemas.microsoft.com/office/drawing/2014/main" id="{FDBF0FF7-9C90-497E-AD86-D21ECD016040}"/>
                </a:ext>
              </a:extLst>
            </p:cNvPr>
            <p:cNvSpPr txBox="1"/>
            <p:nvPr/>
          </p:nvSpPr>
          <p:spPr>
            <a:xfrm>
              <a:off x="820022" y="5506847"/>
              <a:ext cx="2743200" cy="830997"/>
            </a:xfrm>
            <a:prstGeom prst="rect">
              <a:avLst/>
            </a:prstGeom>
            <a:noFill/>
          </p:spPr>
          <p:txBody>
            <a:bodyPr wrap="square" rtlCol="0">
              <a:spAutoFit/>
            </a:bodyPr>
            <a:lstStyle/>
            <a:p>
              <a:r>
                <a:rPr lang="en-US" sz="1600" dirty="0"/>
                <a:t>Access </a:t>
              </a:r>
              <a:r>
                <a:rPr lang="en-US" sz="1600" dirty="0" err="1"/>
                <a:t>TeleDoc’s</a:t>
              </a:r>
              <a:r>
                <a:rPr lang="en-US" sz="1600" dirty="0"/>
                <a:t> network via phone, video or mobile app by going to www.teledoc.com</a:t>
              </a:r>
            </a:p>
          </p:txBody>
        </p:sp>
        <p:sp>
          <p:nvSpPr>
            <p:cNvPr id="11" name="TextBox 10">
              <a:extLst>
                <a:ext uri="{FF2B5EF4-FFF2-40B4-BE49-F238E27FC236}">
                  <a16:creationId xmlns:a16="http://schemas.microsoft.com/office/drawing/2014/main" id="{C1724D77-43EF-40BF-92DF-F5B1C94A593C}"/>
                </a:ext>
              </a:extLst>
            </p:cNvPr>
            <p:cNvSpPr txBox="1"/>
            <p:nvPr/>
          </p:nvSpPr>
          <p:spPr>
            <a:xfrm>
              <a:off x="4959692" y="5565390"/>
              <a:ext cx="2743200" cy="830997"/>
            </a:xfrm>
            <a:prstGeom prst="rect">
              <a:avLst/>
            </a:prstGeom>
            <a:noFill/>
          </p:spPr>
          <p:txBody>
            <a:bodyPr wrap="square" rtlCol="0">
              <a:spAutoFit/>
            </a:bodyPr>
            <a:lstStyle/>
            <a:p>
              <a:r>
                <a:rPr lang="en-US" sz="1600" dirty="0"/>
                <a:t>A Physician will review your medical history and contact you within minutes</a:t>
              </a:r>
            </a:p>
          </p:txBody>
        </p:sp>
        <p:sp>
          <p:nvSpPr>
            <p:cNvPr id="12" name="TextBox 11">
              <a:extLst>
                <a:ext uri="{FF2B5EF4-FFF2-40B4-BE49-F238E27FC236}">
                  <a16:creationId xmlns:a16="http://schemas.microsoft.com/office/drawing/2014/main" id="{59B42424-F128-4EEB-9CD6-DC7B629E12E7}"/>
                </a:ext>
              </a:extLst>
            </p:cNvPr>
            <p:cNvSpPr txBox="1"/>
            <p:nvPr/>
          </p:nvSpPr>
          <p:spPr>
            <a:xfrm>
              <a:off x="8601472" y="5506847"/>
              <a:ext cx="3101940" cy="1077218"/>
            </a:xfrm>
            <a:prstGeom prst="rect">
              <a:avLst/>
            </a:prstGeom>
            <a:noFill/>
          </p:spPr>
          <p:txBody>
            <a:bodyPr wrap="square" rtlCol="0">
              <a:spAutoFit/>
            </a:bodyPr>
            <a:lstStyle/>
            <a:p>
              <a:r>
                <a:rPr lang="en-US" sz="1600" dirty="0"/>
                <a:t>A Physician will diagnose and can prescribe medication, and if medically necessary, will send prescriptions to your pharmacy</a:t>
              </a:r>
            </a:p>
          </p:txBody>
        </p:sp>
      </p:grpSp>
      <p:grpSp>
        <p:nvGrpSpPr>
          <p:cNvPr id="15" name="Group 14">
            <a:extLst>
              <a:ext uri="{FF2B5EF4-FFF2-40B4-BE49-F238E27FC236}">
                <a16:creationId xmlns:a16="http://schemas.microsoft.com/office/drawing/2014/main" id="{54D19A94-5156-43B1-8289-3FC2BB692419}"/>
              </a:ext>
            </a:extLst>
          </p:cNvPr>
          <p:cNvGrpSpPr/>
          <p:nvPr/>
        </p:nvGrpSpPr>
        <p:grpSpPr>
          <a:xfrm>
            <a:off x="453336" y="2169307"/>
            <a:ext cx="11293466" cy="2451019"/>
            <a:chOff x="453336" y="2169307"/>
            <a:chExt cx="11293466" cy="2451019"/>
          </a:xfrm>
        </p:grpSpPr>
        <p:sp>
          <p:nvSpPr>
            <p:cNvPr id="5" name="TextBox 4">
              <a:extLst>
                <a:ext uri="{FF2B5EF4-FFF2-40B4-BE49-F238E27FC236}">
                  <a16:creationId xmlns:a16="http://schemas.microsoft.com/office/drawing/2014/main" id="{115F2B57-A41B-48E6-AF55-E05EBDBD2A0E}"/>
                </a:ext>
              </a:extLst>
            </p:cNvPr>
            <p:cNvSpPr txBox="1"/>
            <p:nvPr/>
          </p:nvSpPr>
          <p:spPr>
            <a:xfrm>
              <a:off x="6400800" y="2169307"/>
              <a:ext cx="1819922" cy="584775"/>
            </a:xfrm>
            <a:prstGeom prst="rect">
              <a:avLst/>
            </a:prstGeom>
            <a:noFill/>
          </p:spPr>
          <p:txBody>
            <a:bodyPr wrap="square" rtlCol="0">
              <a:spAutoFit/>
            </a:bodyPr>
            <a:lstStyle/>
            <a:p>
              <a:pPr algn="ctr"/>
              <a:r>
                <a:rPr lang="en-US" sz="3200" dirty="0" err="1">
                  <a:solidFill>
                    <a:srgbClr val="00B050"/>
                  </a:solidFill>
                  <a:effectLst>
                    <a:outerShdw blurRad="38100" dist="38100" dir="2700000" algn="tl">
                      <a:srgbClr val="000000">
                        <a:alpha val="43137"/>
                      </a:srgbClr>
                    </a:outerShdw>
                  </a:effectLst>
                </a:rPr>
                <a:t>TeleDoc</a:t>
              </a:r>
              <a:endParaRPr lang="en-US" sz="3200" dirty="0">
                <a:solidFill>
                  <a:srgbClr val="00B050"/>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5FD768EF-C8CE-46DF-9B70-5C11854A6F94}"/>
                </a:ext>
              </a:extLst>
            </p:cNvPr>
            <p:cNvSpPr txBox="1"/>
            <p:nvPr/>
          </p:nvSpPr>
          <p:spPr>
            <a:xfrm>
              <a:off x="3272368" y="2864523"/>
              <a:ext cx="8474434" cy="1200329"/>
            </a:xfrm>
            <a:prstGeom prst="rect">
              <a:avLst/>
            </a:prstGeom>
            <a:noFill/>
          </p:spPr>
          <p:txBody>
            <a:bodyPr wrap="square" rtlCol="0">
              <a:spAutoFit/>
            </a:bodyPr>
            <a:lstStyle/>
            <a:p>
              <a:r>
                <a:rPr lang="en-US" dirty="0" err="1"/>
                <a:t>Teledoc</a:t>
              </a:r>
              <a:r>
                <a:rPr lang="en-US" dirty="0"/>
                <a:t> is a convenient alternative to urgent care or ER visits. U.S. board-certified physicians are available anytime, anywhere, and can resolve many non-emergency medical issues. They can resolve most non-emergency medical issues via phone or online video. Saving you time and money by getting no cost care in three easy steps:</a:t>
              </a:r>
            </a:p>
          </p:txBody>
        </p:sp>
        <p:pic>
          <p:nvPicPr>
            <p:cNvPr id="13" name="Picture 12">
              <a:extLst>
                <a:ext uri="{FF2B5EF4-FFF2-40B4-BE49-F238E27FC236}">
                  <a16:creationId xmlns:a16="http://schemas.microsoft.com/office/drawing/2014/main" id="{DD023E99-7DE7-4368-BAE8-04F6CB267283}"/>
                </a:ext>
              </a:extLst>
            </p:cNvPr>
            <p:cNvPicPr>
              <a:picLocks noChangeAspect="1"/>
            </p:cNvPicPr>
            <p:nvPr/>
          </p:nvPicPr>
          <p:blipFill>
            <a:blip r:embed="rId2"/>
            <a:stretch>
              <a:fillRect/>
            </a:stretch>
          </p:blipFill>
          <p:spPr>
            <a:xfrm>
              <a:off x="453336" y="2424316"/>
              <a:ext cx="2810894" cy="2196010"/>
            </a:xfrm>
            <a:prstGeom prst="rect">
              <a:avLst/>
            </a:prstGeom>
          </p:spPr>
        </p:pic>
      </p:grpSp>
    </p:spTree>
    <p:extLst>
      <p:ext uri="{BB962C8B-B14F-4D97-AF65-F5344CB8AC3E}">
        <p14:creationId xmlns:p14="http://schemas.microsoft.com/office/powerpoint/2010/main" val="3147103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FB277D-9954-4074-871D-D5014E4E1434}"/>
              </a:ext>
            </a:extLst>
          </p:cNvPr>
          <p:cNvSpPr txBox="1"/>
          <p:nvPr/>
        </p:nvSpPr>
        <p:spPr>
          <a:xfrm>
            <a:off x="381000" y="381000"/>
            <a:ext cx="11429999" cy="3724096"/>
          </a:xfrm>
          <a:prstGeom prst="rect">
            <a:avLst/>
          </a:prstGeom>
          <a:noFill/>
        </p:spPr>
        <p:txBody>
          <a:bodyPr wrap="square" rtlCol="0">
            <a:spAutoFit/>
          </a:bodyPr>
          <a:lstStyle/>
          <a:p>
            <a:r>
              <a:rPr lang="en-US" sz="2000" dirty="0"/>
              <a:t>The </a:t>
            </a:r>
            <a:r>
              <a:rPr lang="en-US" sz="2000" dirty="0">
                <a:solidFill>
                  <a:srgbClr val="C00000"/>
                </a:solidFill>
              </a:rPr>
              <a:t>Health Insurance Enrollment Center </a:t>
            </a:r>
            <a:r>
              <a:rPr lang="en-US" sz="2000" dirty="0"/>
              <a:t>is a group of over 160 Independent Insurance Agents who represent a variety of Health Insurance Carriers with Health, Life and Medicare Plans.</a:t>
            </a:r>
          </a:p>
          <a:p>
            <a:endParaRPr lang="en-US" sz="2000" dirty="0"/>
          </a:p>
          <a:p>
            <a:r>
              <a:rPr lang="en-US" sz="2000" dirty="0"/>
              <a:t>We serve the entire state of Oklahoma, Texas and New Mexico.</a:t>
            </a:r>
          </a:p>
          <a:p>
            <a:endParaRPr lang="en-US" sz="2000" dirty="0"/>
          </a:p>
          <a:p>
            <a:r>
              <a:rPr lang="en-US" sz="2000" dirty="0"/>
              <a:t>Our corporate office is located in the </a:t>
            </a:r>
            <a:r>
              <a:rPr lang="en-US" sz="2000" dirty="0">
                <a:solidFill>
                  <a:srgbClr val="C00000"/>
                </a:solidFill>
              </a:rPr>
              <a:t>Tulsa Promenade Mall at 4107 South Yale Suite 151, Tulsa, OK 74135</a:t>
            </a:r>
          </a:p>
          <a:p>
            <a:endParaRPr lang="en-US" sz="2000" dirty="0"/>
          </a:p>
          <a:p>
            <a:r>
              <a:rPr lang="en-US" sz="2000" dirty="0"/>
              <a:t>In addition to helping our customers with Health Insurance plans, we also offer a full package of Life Insurance Plans and Medicare plans.</a:t>
            </a:r>
          </a:p>
          <a:p>
            <a:endParaRPr lang="en-US" dirty="0"/>
          </a:p>
          <a:p>
            <a:endParaRPr lang="en-US" dirty="0"/>
          </a:p>
        </p:txBody>
      </p:sp>
      <p:pic>
        <p:nvPicPr>
          <p:cNvPr id="8" name="Picture 7">
            <a:extLst>
              <a:ext uri="{FF2B5EF4-FFF2-40B4-BE49-F238E27FC236}">
                <a16:creationId xmlns:a16="http://schemas.microsoft.com/office/drawing/2014/main" id="{076EC841-EAAC-45EA-BE1C-5A9C044729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1604" y="3316370"/>
            <a:ext cx="5943600" cy="334240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Picture 9">
            <a:extLst>
              <a:ext uri="{FF2B5EF4-FFF2-40B4-BE49-F238E27FC236}">
                <a16:creationId xmlns:a16="http://schemas.microsoft.com/office/drawing/2014/main" id="{9D9740D4-42E6-490C-B61B-449717A44A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96" y="3962400"/>
            <a:ext cx="5527208" cy="1691432"/>
          </a:xfrm>
          <a:prstGeom prst="rect">
            <a:avLst/>
          </a:prstGeom>
        </p:spPr>
      </p:pic>
    </p:spTree>
    <p:extLst>
      <p:ext uri="{BB962C8B-B14F-4D97-AF65-F5344CB8AC3E}">
        <p14:creationId xmlns:p14="http://schemas.microsoft.com/office/powerpoint/2010/main" val="1688524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barn(inVertical)">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barn(inVertical)">
                                      <p:cBhvr>
                                        <p:cTn id="24" dur="5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barn(inVertical)">
                                      <p:cBhvr>
                                        <p:cTn id="2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0023B77-1412-429E-BB8D-9814D6A4F1AF}"/>
              </a:ext>
            </a:extLst>
          </p:cNvPr>
          <p:cNvGrpSpPr/>
          <p:nvPr/>
        </p:nvGrpSpPr>
        <p:grpSpPr>
          <a:xfrm>
            <a:off x="478654" y="914400"/>
            <a:ext cx="11234692" cy="2197841"/>
            <a:chOff x="478654" y="914400"/>
            <a:chExt cx="11234692" cy="2197841"/>
          </a:xfrm>
        </p:grpSpPr>
        <p:sp>
          <p:nvSpPr>
            <p:cNvPr id="5" name="TextBox 4">
              <a:extLst>
                <a:ext uri="{FF2B5EF4-FFF2-40B4-BE49-F238E27FC236}">
                  <a16:creationId xmlns:a16="http://schemas.microsoft.com/office/drawing/2014/main" id="{6A92CC11-434E-480A-9887-83F14D2CAF13}"/>
                </a:ext>
              </a:extLst>
            </p:cNvPr>
            <p:cNvSpPr txBox="1"/>
            <p:nvPr/>
          </p:nvSpPr>
          <p:spPr>
            <a:xfrm>
              <a:off x="3026546" y="1173249"/>
              <a:ext cx="8686800" cy="1938992"/>
            </a:xfrm>
            <a:prstGeom prst="rect">
              <a:avLst/>
            </a:prstGeom>
            <a:noFill/>
          </p:spPr>
          <p:txBody>
            <a:bodyPr wrap="square" rtlCol="0">
              <a:spAutoFit/>
            </a:bodyPr>
            <a:lstStyle/>
            <a:p>
              <a:r>
                <a:rPr lang="en-US" sz="2400" dirty="0"/>
                <a:t>Making healthcare work all begins with the Karis360 platform of services that are designed to assist at each stage of your healthcare experience. With Karis360, you have unlimited access to a dedicated team of professional Advisors available by phone to assist with healthcare-related questions and concerns.</a:t>
              </a:r>
            </a:p>
          </p:txBody>
        </p:sp>
        <p:pic>
          <p:nvPicPr>
            <p:cNvPr id="7" name="Picture 6">
              <a:extLst>
                <a:ext uri="{FF2B5EF4-FFF2-40B4-BE49-F238E27FC236}">
                  <a16:creationId xmlns:a16="http://schemas.microsoft.com/office/drawing/2014/main" id="{0EB9927C-C65F-44F2-BADF-EA66AB837B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54" y="914400"/>
              <a:ext cx="2308895" cy="1075945"/>
            </a:xfrm>
            <a:prstGeom prst="rect">
              <a:avLst/>
            </a:prstGeom>
          </p:spPr>
        </p:pic>
        <p:pic>
          <p:nvPicPr>
            <p:cNvPr id="9" name="Picture 8">
              <a:extLst>
                <a:ext uri="{FF2B5EF4-FFF2-40B4-BE49-F238E27FC236}">
                  <a16:creationId xmlns:a16="http://schemas.microsoft.com/office/drawing/2014/main" id="{C6CD65D3-E69F-4D75-93BD-6B17896968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2142745"/>
              <a:ext cx="1316116" cy="721741"/>
            </a:xfrm>
            <a:prstGeom prst="rect">
              <a:avLst/>
            </a:prstGeom>
          </p:spPr>
        </p:pic>
      </p:grpSp>
      <p:grpSp>
        <p:nvGrpSpPr>
          <p:cNvPr id="4" name="Group 3">
            <a:extLst>
              <a:ext uri="{FF2B5EF4-FFF2-40B4-BE49-F238E27FC236}">
                <a16:creationId xmlns:a16="http://schemas.microsoft.com/office/drawing/2014/main" id="{97350564-EEB3-4BA3-9987-0E7684206D65}"/>
              </a:ext>
            </a:extLst>
          </p:cNvPr>
          <p:cNvGrpSpPr/>
          <p:nvPr/>
        </p:nvGrpSpPr>
        <p:grpSpPr>
          <a:xfrm>
            <a:off x="381000" y="3287151"/>
            <a:ext cx="10972801" cy="1731475"/>
            <a:chOff x="381000" y="3287151"/>
            <a:chExt cx="10972801" cy="1731475"/>
          </a:xfrm>
        </p:grpSpPr>
        <p:sp>
          <p:nvSpPr>
            <p:cNvPr id="10" name="TextBox 9">
              <a:extLst>
                <a:ext uri="{FF2B5EF4-FFF2-40B4-BE49-F238E27FC236}">
                  <a16:creationId xmlns:a16="http://schemas.microsoft.com/office/drawing/2014/main" id="{B46C37D4-AF31-41FC-A0E2-B09F26A4212B}"/>
                </a:ext>
              </a:extLst>
            </p:cNvPr>
            <p:cNvSpPr txBox="1"/>
            <p:nvPr/>
          </p:nvSpPr>
          <p:spPr>
            <a:xfrm>
              <a:off x="381000" y="3287151"/>
              <a:ext cx="8839200" cy="1631216"/>
            </a:xfrm>
            <a:prstGeom prst="rect">
              <a:avLst/>
            </a:prstGeom>
            <a:noFill/>
          </p:spPr>
          <p:txBody>
            <a:bodyPr wrap="square" rtlCol="0">
              <a:spAutoFit/>
            </a:bodyPr>
            <a:lstStyle/>
            <a:p>
              <a:pPr algn="ctr"/>
              <a:r>
                <a:rPr lang="en-US" sz="2000" dirty="0">
                  <a:solidFill>
                    <a:srgbClr val="C00000"/>
                  </a:solidFill>
                </a:rPr>
                <a:t>Healthcare Navigator </a:t>
              </a:r>
            </a:p>
            <a:p>
              <a:r>
                <a:rPr lang="en-US" sz="1600" dirty="0"/>
                <a:t>Policyholders gain a resource and concierge-style service to help them through the chaos and confusion often associated with the healthcare marketplace. Our expert advisors will find everything needed to quickly and thoroughly solve your needs, including finding doctors and healthcare facilities, obtaining best available pricing for procedures or help shop for better pricing on prescription drugs, imaging services or lab tests. </a:t>
              </a:r>
            </a:p>
          </p:txBody>
        </p:sp>
        <p:pic>
          <p:nvPicPr>
            <p:cNvPr id="14" name="Picture 13">
              <a:extLst>
                <a:ext uri="{FF2B5EF4-FFF2-40B4-BE49-F238E27FC236}">
                  <a16:creationId xmlns:a16="http://schemas.microsoft.com/office/drawing/2014/main" id="{39CB9ECC-CAE2-4D7A-A8C6-DC1DBA09A2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9801" y="3494626"/>
              <a:ext cx="1524000" cy="1524000"/>
            </a:xfrm>
            <a:prstGeom prst="rect">
              <a:avLst/>
            </a:prstGeom>
          </p:spPr>
        </p:pic>
      </p:grpSp>
      <p:grpSp>
        <p:nvGrpSpPr>
          <p:cNvPr id="6" name="Group 5">
            <a:extLst>
              <a:ext uri="{FF2B5EF4-FFF2-40B4-BE49-F238E27FC236}">
                <a16:creationId xmlns:a16="http://schemas.microsoft.com/office/drawing/2014/main" id="{DC5CC620-1FBB-4499-BB5E-2A4B34EF8200}"/>
              </a:ext>
            </a:extLst>
          </p:cNvPr>
          <p:cNvGrpSpPr/>
          <p:nvPr/>
        </p:nvGrpSpPr>
        <p:grpSpPr>
          <a:xfrm>
            <a:off x="362505" y="5257800"/>
            <a:ext cx="11323467" cy="1519238"/>
            <a:chOff x="362505" y="5257800"/>
            <a:chExt cx="11323467" cy="1519238"/>
          </a:xfrm>
        </p:grpSpPr>
        <p:sp>
          <p:nvSpPr>
            <p:cNvPr id="11" name="TextBox 10">
              <a:extLst>
                <a:ext uri="{FF2B5EF4-FFF2-40B4-BE49-F238E27FC236}">
                  <a16:creationId xmlns:a16="http://schemas.microsoft.com/office/drawing/2014/main" id="{21CDB2B0-B54F-46AA-9E0A-98B313896E4E}"/>
                </a:ext>
              </a:extLst>
            </p:cNvPr>
            <p:cNvSpPr txBox="1"/>
            <p:nvPr/>
          </p:nvSpPr>
          <p:spPr>
            <a:xfrm>
              <a:off x="2133600" y="5257800"/>
              <a:ext cx="9552372" cy="1231106"/>
            </a:xfrm>
            <a:prstGeom prst="rect">
              <a:avLst/>
            </a:prstGeom>
            <a:noFill/>
          </p:spPr>
          <p:txBody>
            <a:bodyPr wrap="square" rtlCol="0">
              <a:spAutoFit/>
            </a:bodyPr>
            <a:lstStyle/>
            <a:p>
              <a:pPr algn="ctr"/>
              <a:r>
                <a:rPr lang="en-US" sz="2000" dirty="0">
                  <a:solidFill>
                    <a:srgbClr val="C00000"/>
                  </a:solidFill>
                </a:rPr>
                <a:t>Karis Surgery Saver</a:t>
              </a:r>
            </a:p>
            <a:p>
              <a:r>
                <a:rPr lang="en-US" dirty="0"/>
                <a:t>For those planning non-emergency surgical procedures, our team works to save money by “shopping” the local and regional market for healthcare facility options that combine affordability and quality services for a given non-emergency surgery.</a:t>
              </a:r>
            </a:p>
          </p:txBody>
        </p:sp>
        <p:pic>
          <p:nvPicPr>
            <p:cNvPr id="16" name="Picture 15">
              <a:extLst>
                <a:ext uri="{FF2B5EF4-FFF2-40B4-BE49-F238E27FC236}">
                  <a16:creationId xmlns:a16="http://schemas.microsoft.com/office/drawing/2014/main" id="{D8B73F59-0E36-4F24-B5E5-6FAEBAA8BA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505" y="5257800"/>
              <a:ext cx="1519238" cy="1519238"/>
            </a:xfrm>
            <a:prstGeom prst="rect">
              <a:avLst/>
            </a:prstGeom>
          </p:spPr>
        </p:pic>
      </p:grpSp>
      <p:grpSp>
        <p:nvGrpSpPr>
          <p:cNvPr id="12" name="Group 11">
            <a:extLst>
              <a:ext uri="{FF2B5EF4-FFF2-40B4-BE49-F238E27FC236}">
                <a16:creationId xmlns:a16="http://schemas.microsoft.com/office/drawing/2014/main" id="{5C1445E4-E78B-4620-A973-AB3A602A9166}"/>
              </a:ext>
            </a:extLst>
          </p:cNvPr>
          <p:cNvGrpSpPr/>
          <p:nvPr/>
        </p:nvGrpSpPr>
        <p:grpSpPr>
          <a:xfrm>
            <a:off x="0" y="0"/>
            <a:ext cx="12192000" cy="675226"/>
            <a:chOff x="0" y="0"/>
            <a:chExt cx="12192000" cy="675226"/>
          </a:xfrm>
        </p:grpSpPr>
        <p:sp>
          <p:nvSpPr>
            <p:cNvPr id="8" name="Rectangle 7">
              <a:extLst>
                <a:ext uri="{FF2B5EF4-FFF2-40B4-BE49-F238E27FC236}">
                  <a16:creationId xmlns:a16="http://schemas.microsoft.com/office/drawing/2014/main" id="{D356247A-8E16-4F5F-A3BC-6787B273B960}"/>
                </a:ext>
              </a:extLst>
            </p:cNvPr>
            <p:cNvSpPr/>
            <p:nvPr/>
          </p:nvSpPr>
          <p:spPr>
            <a:xfrm>
              <a:off x="0" y="0"/>
              <a:ext cx="12192000" cy="675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E026CBF-0FA4-4572-B0B8-D61AF7524385}"/>
                </a:ext>
              </a:extLst>
            </p:cNvPr>
            <p:cNvSpPr txBox="1"/>
            <p:nvPr/>
          </p:nvSpPr>
          <p:spPr>
            <a:xfrm>
              <a:off x="3926149" y="73657"/>
              <a:ext cx="4339701" cy="584775"/>
            </a:xfrm>
            <a:prstGeom prst="rect">
              <a:avLst/>
            </a:prstGeom>
            <a:noFill/>
          </p:spPr>
          <p:txBody>
            <a:bodyPr wrap="square" rtlCol="0">
              <a:spAutoFit/>
            </a:bodyPr>
            <a:lstStyle/>
            <a:p>
              <a:r>
                <a:rPr lang="en-US" sz="3200" b="1" dirty="0">
                  <a:solidFill>
                    <a:schemeClr val="bg1"/>
                  </a:solidFill>
                </a:rPr>
                <a:t>Advocating for Patients</a:t>
              </a:r>
            </a:p>
          </p:txBody>
        </p:sp>
      </p:grpSp>
    </p:spTree>
    <p:extLst>
      <p:ext uri="{BB962C8B-B14F-4D97-AF65-F5344CB8AC3E}">
        <p14:creationId xmlns:p14="http://schemas.microsoft.com/office/powerpoint/2010/main" val="347166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06A1F0-DC61-4A0B-996E-66B6AE79BCDD}"/>
              </a:ext>
            </a:extLst>
          </p:cNvPr>
          <p:cNvSpPr txBox="1"/>
          <p:nvPr/>
        </p:nvSpPr>
        <p:spPr>
          <a:xfrm>
            <a:off x="2895600" y="609600"/>
            <a:ext cx="7924800" cy="1661993"/>
          </a:xfrm>
          <a:prstGeom prst="rect">
            <a:avLst/>
          </a:prstGeom>
          <a:noFill/>
        </p:spPr>
        <p:txBody>
          <a:bodyPr wrap="square" rtlCol="0">
            <a:spAutoFit/>
          </a:bodyPr>
          <a:lstStyle/>
          <a:p>
            <a:pPr algn="ctr"/>
            <a:r>
              <a:rPr lang="en-US" sz="2800" dirty="0">
                <a:solidFill>
                  <a:srgbClr val="C00000"/>
                </a:solidFill>
              </a:rPr>
              <a:t>Karis Bill Negotiator</a:t>
            </a:r>
          </a:p>
          <a:p>
            <a:pPr algn="ctr"/>
            <a:endParaRPr lang="en-US" sz="2000" dirty="0">
              <a:solidFill>
                <a:srgbClr val="C00000"/>
              </a:solidFill>
            </a:endParaRPr>
          </a:p>
          <a:p>
            <a:r>
              <a:rPr lang="en-US" dirty="0"/>
              <a:t>Is available to address your out-of-pocket portion of medical bills incurred after healthcare services are performed – this element of our service is quite valuable and often reduces the amount owed by our customers.</a:t>
            </a:r>
          </a:p>
        </p:txBody>
      </p:sp>
      <p:sp>
        <p:nvSpPr>
          <p:cNvPr id="4" name="TextBox 3">
            <a:extLst>
              <a:ext uri="{FF2B5EF4-FFF2-40B4-BE49-F238E27FC236}">
                <a16:creationId xmlns:a16="http://schemas.microsoft.com/office/drawing/2014/main" id="{DD79DFFA-FF59-4B0F-B744-F24D4970C890}"/>
              </a:ext>
            </a:extLst>
          </p:cNvPr>
          <p:cNvSpPr txBox="1"/>
          <p:nvPr/>
        </p:nvSpPr>
        <p:spPr>
          <a:xfrm>
            <a:off x="2438400" y="5925234"/>
            <a:ext cx="8305800" cy="646331"/>
          </a:xfrm>
          <a:prstGeom prst="rect">
            <a:avLst/>
          </a:prstGeom>
          <a:noFill/>
        </p:spPr>
        <p:txBody>
          <a:bodyPr wrap="square" rtlCol="0">
            <a:spAutoFit/>
          </a:bodyPr>
          <a:lstStyle/>
          <a:p>
            <a:r>
              <a:rPr lang="en-US" dirty="0">
                <a:solidFill>
                  <a:srgbClr val="099361"/>
                </a:solidFill>
              </a:rPr>
              <a:t>Note: Karis360 is not insurance and does not provide funds to pay for bills. 	</a:t>
            </a:r>
          </a:p>
          <a:p>
            <a:r>
              <a:rPr lang="en-US" dirty="0">
                <a:solidFill>
                  <a:srgbClr val="099361"/>
                </a:solidFill>
              </a:rPr>
              <a:t>This is a best-efforts service and results can not be guaranteed.</a:t>
            </a:r>
          </a:p>
        </p:txBody>
      </p:sp>
      <p:grpSp>
        <p:nvGrpSpPr>
          <p:cNvPr id="2" name="Group 1">
            <a:extLst>
              <a:ext uri="{FF2B5EF4-FFF2-40B4-BE49-F238E27FC236}">
                <a16:creationId xmlns:a16="http://schemas.microsoft.com/office/drawing/2014/main" id="{68DF6CB1-6D41-4876-B239-1E99D449A958}"/>
              </a:ext>
            </a:extLst>
          </p:cNvPr>
          <p:cNvGrpSpPr/>
          <p:nvPr/>
        </p:nvGrpSpPr>
        <p:grpSpPr>
          <a:xfrm>
            <a:off x="275948" y="1712468"/>
            <a:ext cx="10239652" cy="3465024"/>
            <a:chOff x="275948" y="1712468"/>
            <a:chExt cx="10239652" cy="3465024"/>
          </a:xfrm>
        </p:grpSpPr>
        <p:pic>
          <p:nvPicPr>
            <p:cNvPr id="6" name="Picture 5">
              <a:extLst>
                <a:ext uri="{FF2B5EF4-FFF2-40B4-BE49-F238E27FC236}">
                  <a16:creationId xmlns:a16="http://schemas.microsoft.com/office/drawing/2014/main" id="{FB263D24-3249-4597-8B7F-1E6087119A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948" y="1712468"/>
              <a:ext cx="2613734" cy="2613734"/>
            </a:xfrm>
            <a:prstGeom prst="rect">
              <a:avLst/>
            </a:prstGeom>
          </p:spPr>
        </p:pic>
        <p:sp>
          <p:nvSpPr>
            <p:cNvPr id="7" name="TextBox 6">
              <a:extLst>
                <a:ext uri="{FF2B5EF4-FFF2-40B4-BE49-F238E27FC236}">
                  <a16:creationId xmlns:a16="http://schemas.microsoft.com/office/drawing/2014/main" id="{A2757936-F2C9-490E-92C5-CD909DBF7D3B}"/>
                </a:ext>
              </a:extLst>
            </p:cNvPr>
            <p:cNvSpPr txBox="1"/>
            <p:nvPr/>
          </p:nvSpPr>
          <p:spPr>
            <a:xfrm>
              <a:off x="3429000" y="2961501"/>
              <a:ext cx="7086600" cy="2215991"/>
            </a:xfrm>
            <a:prstGeom prst="rect">
              <a:avLst/>
            </a:prstGeom>
            <a:noFill/>
          </p:spPr>
          <p:txBody>
            <a:bodyPr wrap="square" rtlCol="0">
              <a:spAutoFit/>
            </a:bodyPr>
            <a:lstStyle/>
            <a:p>
              <a:pPr algn="ctr"/>
              <a:r>
                <a:rPr lang="en-US" sz="2800" dirty="0">
                  <a:solidFill>
                    <a:srgbClr val="C00000"/>
                  </a:solidFill>
                </a:rPr>
                <a:t>Concierge Phone Service</a:t>
              </a:r>
            </a:p>
            <a:p>
              <a:pPr algn="ctr"/>
              <a:endParaRPr lang="en-US" sz="2000" dirty="0">
                <a:solidFill>
                  <a:srgbClr val="C00000"/>
                </a:solidFill>
              </a:endParaRPr>
            </a:p>
            <a:p>
              <a:r>
                <a:rPr lang="en-US" dirty="0"/>
                <a:t>Our focus is on providing a concierge-type patient advocacy service by a toll-free phone number for the use of each of our policyholders. Upon receiving an inquiry via phone, our team will define the issue, establish mutual expectations and proceed in fulfilling the request.</a:t>
              </a:r>
            </a:p>
            <a:p>
              <a:endParaRPr lang="en-US" dirty="0"/>
            </a:p>
          </p:txBody>
        </p:sp>
      </p:grpSp>
    </p:spTree>
    <p:extLst>
      <p:ext uri="{BB962C8B-B14F-4D97-AF65-F5344CB8AC3E}">
        <p14:creationId xmlns:p14="http://schemas.microsoft.com/office/powerpoint/2010/main" val="681606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3C7B70-0E6A-4964-89A2-F00C3828B702}"/>
              </a:ext>
            </a:extLst>
          </p:cNvPr>
          <p:cNvSpPr txBox="1"/>
          <p:nvPr/>
        </p:nvSpPr>
        <p:spPr>
          <a:xfrm>
            <a:off x="2286000" y="381000"/>
            <a:ext cx="9144000" cy="523220"/>
          </a:xfrm>
          <a:prstGeom prst="rect">
            <a:avLst/>
          </a:prstGeom>
          <a:noFill/>
        </p:spPr>
        <p:txBody>
          <a:bodyPr wrap="square" rtlCol="0">
            <a:spAutoFit/>
          </a:bodyPr>
          <a:lstStyle/>
          <a:p>
            <a:r>
              <a:rPr lang="en-US" sz="2800" dirty="0">
                <a:solidFill>
                  <a:srgbClr val="C00000"/>
                </a:solidFill>
              </a:rPr>
              <a:t>Save on Brand-Name and Generic Prescriptions</a:t>
            </a:r>
          </a:p>
        </p:txBody>
      </p:sp>
      <p:sp>
        <p:nvSpPr>
          <p:cNvPr id="4" name="TextBox 3">
            <a:extLst>
              <a:ext uri="{FF2B5EF4-FFF2-40B4-BE49-F238E27FC236}">
                <a16:creationId xmlns:a16="http://schemas.microsoft.com/office/drawing/2014/main" id="{DF80DCB7-B594-499D-8C3B-7E9D877E015E}"/>
              </a:ext>
            </a:extLst>
          </p:cNvPr>
          <p:cNvSpPr txBox="1"/>
          <p:nvPr/>
        </p:nvSpPr>
        <p:spPr>
          <a:xfrm>
            <a:off x="533400" y="1157694"/>
            <a:ext cx="11201400" cy="2554545"/>
          </a:xfrm>
          <a:prstGeom prst="rect">
            <a:avLst/>
          </a:prstGeom>
          <a:noFill/>
        </p:spPr>
        <p:txBody>
          <a:bodyPr wrap="square" rtlCol="0">
            <a:spAutoFit/>
          </a:bodyPr>
          <a:lstStyle/>
          <a:p>
            <a:r>
              <a:rPr lang="en-US" sz="2000" b="1" dirty="0" err="1">
                <a:solidFill>
                  <a:srgbClr val="7030A0"/>
                </a:solidFill>
              </a:rPr>
              <a:t>ScriptSave</a:t>
            </a:r>
            <a:r>
              <a:rPr lang="en-US" sz="2000" dirty="0"/>
              <a:t> card is provided at NO Cost to help you save money on your prescriptions! It’s easy-to-use; just present this savings card at any participating pharmacy when filling or refilling a prescription. Your card is ready to be used right away. This card is accepted at over 62,000 participating pharmacies nationwide. This does include most chain and independent retail pharmacies. To find a participating pharmacy near you, visit </a:t>
            </a:r>
            <a:r>
              <a:rPr lang="en-US" sz="2000" dirty="0">
                <a:hlinkClick r:id="rId2"/>
              </a:rPr>
              <a:t>www.ScriptSave.com</a:t>
            </a:r>
            <a:r>
              <a:rPr lang="en-US" sz="2000" dirty="0"/>
              <a:t> and include your group number 2242. Get started today and compare before you buy!</a:t>
            </a:r>
          </a:p>
          <a:p>
            <a:endParaRPr lang="en-US" sz="2000" dirty="0"/>
          </a:p>
          <a:p>
            <a:pPr algn="ctr"/>
            <a:r>
              <a:rPr lang="en-US" sz="2000" dirty="0" err="1">
                <a:solidFill>
                  <a:srgbClr val="0070C0"/>
                </a:solidFill>
              </a:rPr>
              <a:t>ScriptSave</a:t>
            </a:r>
            <a:r>
              <a:rPr lang="en-US" sz="2000" dirty="0">
                <a:solidFill>
                  <a:srgbClr val="0070C0"/>
                </a:solidFill>
              </a:rPr>
              <a:t> Prescription Card is discount only – not insurance.</a:t>
            </a:r>
          </a:p>
        </p:txBody>
      </p:sp>
      <p:pic>
        <p:nvPicPr>
          <p:cNvPr id="8" name="Picture 7">
            <a:extLst>
              <a:ext uri="{FF2B5EF4-FFF2-40B4-BE49-F238E27FC236}">
                <a16:creationId xmlns:a16="http://schemas.microsoft.com/office/drawing/2014/main" id="{9993FDBE-6D5E-4A82-8273-F5813ADDF1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3965713"/>
            <a:ext cx="3886200" cy="2816087"/>
          </a:xfrm>
          <a:prstGeom prst="rect">
            <a:avLst/>
          </a:prstGeom>
        </p:spPr>
      </p:pic>
    </p:spTree>
    <p:extLst>
      <p:ext uri="{BB962C8B-B14F-4D97-AF65-F5344CB8AC3E}">
        <p14:creationId xmlns:p14="http://schemas.microsoft.com/office/powerpoint/2010/main" val="1752542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3EC9C5-887D-44BF-937E-91005B912851}"/>
              </a:ext>
            </a:extLst>
          </p:cNvPr>
          <p:cNvSpPr txBox="1"/>
          <p:nvPr/>
        </p:nvSpPr>
        <p:spPr>
          <a:xfrm>
            <a:off x="914400" y="682022"/>
            <a:ext cx="10058400" cy="584775"/>
          </a:xfrm>
          <a:prstGeom prst="rect">
            <a:avLst/>
          </a:prstGeom>
          <a:noFill/>
        </p:spPr>
        <p:txBody>
          <a:bodyPr wrap="square" rtlCol="0">
            <a:spAutoFit/>
          </a:bodyPr>
          <a:lstStyle/>
          <a:p>
            <a:r>
              <a:rPr lang="en-US" sz="3200" dirty="0">
                <a:solidFill>
                  <a:srgbClr val="C00000"/>
                </a:solidFill>
              </a:rPr>
              <a:t>Save by taking advantage of the PPO Network Discounts</a:t>
            </a:r>
          </a:p>
        </p:txBody>
      </p:sp>
      <p:sp>
        <p:nvSpPr>
          <p:cNvPr id="4" name="TextBox 3">
            <a:extLst>
              <a:ext uri="{FF2B5EF4-FFF2-40B4-BE49-F238E27FC236}">
                <a16:creationId xmlns:a16="http://schemas.microsoft.com/office/drawing/2014/main" id="{F4AD2DFD-F013-4C4E-9895-39C810D13654}"/>
              </a:ext>
            </a:extLst>
          </p:cNvPr>
          <p:cNvSpPr txBox="1"/>
          <p:nvPr/>
        </p:nvSpPr>
        <p:spPr>
          <a:xfrm>
            <a:off x="3222779" y="1877129"/>
            <a:ext cx="8001000" cy="2031325"/>
          </a:xfrm>
          <a:prstGeom prst="rect">
            <a:avLst/>
          </a:prstGeom>
          <a:noFill/>
        </p:spPr>
        <p:txBody>
          <a:bodyPr wrap="square" rtlCol="0">
            <a:spAutoFit/>
          </a:bodyPr>
          <a:lstStyle/>
          <a:p>
            <a:r>
              <a:rPr lang="en-US" dirty="0"/>
              <a:t>While you are free to use any Doctor or Hospital you choose without penalty, you have the option of accessing the </a:t>
            </a:r>
            <a:r>
              <a:rPr lang="en-US" dirty="0" err="1">
                <a:solidFill>
                  <a:srgbClr val="C00000"/>
                </a:solidFill>
              </a:rPr>
              <a:t>MultiPlan</a:t>
            </a:r>
            <a:r>
              <a:rPr lang="en-US" dirty="0">
                <a:solidFill>
                  <a:srgbClr val="C00000"/>
                </a:solidFill>
              </a:rPr>
              <a:t> / PHCS Limited Benefit Network </a:t>
            </a:r>
            <a:r>
              <a:rPr lang="en-US" dirty="0"/>
              <a:t>to take advantage of great savings at no additional costs. You will have access to Doctors, Hospitals, Labs, Imaging Centers and Home Healthcare Centers</a:t>
            </a:r>
          </a:p>
          <a:p>
            <a:endParaRPr lang="en-US" dirty="0"/>
          </a:p>
          <a:p>
            <a:r>
              <a:rPr lang="en-US" dirty="0"/>
              <a:t>To find providers in your area go to </a:t>
            </a:r>
            <a:r>
              <a:rPr lang="en-US" dirty="0">
                <a:hlinkClick r:id="rId2"/>
              </a:rPr>
              <a:t>www.neweralife.com</a:t>
            </a:r>
            <a:r>
              <a:rPr lang="en-US" dirty="0"/>
              <a:t> and select Provider Search</a:t>
            </a:r>
          </a:p>
        </p:txBody>
      </p:sp>
      <p:pic>
        <p:nvPicPr>
          <p:cNvPr id="12" name="Picture 11">
            <a:extLst>
              <a:ext uri="{FF2B5EF4-FFF2-40B4-BE49-F238E27FC236}">
                <a16:creationId xmlns:a16="http://schemas.microsoft.com/office/drawing/2014/main" id="{D7BE5238-E4A4-4554-AC9B-B571BD0CA0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3908454"/>
            <a:ext cx="3822192" cy="2548128"/>
          </a:xfrm>
          <a:prstGeom prst="rect">
            <a:avLst/>
          </a:prstGeom>
        </p:spPr>
      </p:pic>
      <p:sp>
        <p:nvSpPr>
          <p:cNvPr id="6" name="TextBox 5">
            <a:extLst>
              <a:ext uri="{FF2B5EF4-FFF2-40B4-BE49-F238E27FC236}">
                <a16:creationId xmlns:a16="http://schemas.microsoft.com/office/drawing/2014/main" id="{9AB19968-F5CD-4233-86A7-552FAF95C494}"/>
              </a:ext>
            </a:extLst>
          </p:cNvPr>
          <p:cNvSpPr txBox="1"/>
          <p:nvPr/>
        </p:nvSpPr>
        <p:spPr>
          <a:xfrm>
            <a:off x="447675" y="3303849"/>
            <a:ext cx="2514600" cy="400110"/>
          </a:xfrm>
          <a:prstGeom prst="rect">
            <a:avLst/>
          </a:prstGeom>
          <a:noFill/>
        </p:spPr>
        <p:txBody>
          <a:bodyPr wrap="square" rtlCol="0">
            <a:spAutoFit/>
          </a:bodyPr>
          <a:lstStyle/>
          <a:p>
            <a:pPr algn="ctr"/>
            <a:r>
              <a:rPr lang="en-US" sz="2000" dirty="0">
                <a:highlight>
                  <a:srgbClr val="00FFFF"/>
                </a:highlight>
                <a:hlinkClick r:id="rId4"/>
              </a:rPr>
              <a:t>Provider lookup Link</a:t>
            </a:r>
            <a:endParaRPr lang="en-US" sz="2000" dirty="0">
              <a:highlight>
                <a:srgbClr val="00FFFF"/>
              </a:highlight>
            </a:endParaRPr>
          </a:p>
        </p:txBody>
      </p:sp>
      <p:pic>
        <p:nvPicPr>
          <p:cNvPr id="7" name="Picture 6">
            <a:extLst>
              <a:ext uri="{FF2B5EF4-FFF2-40B4-BE49-F238E27FC236}">
                <a16:creationId xmlns:a16="http://schemas.microsoft.com/office/drawing/2014/main" id="{7F508467-E28A-43D1-9B60-EDAE99F534F9}"/>
              </a:ext>
            </a:extLst>
          </p:cNvPr>
          <p:cNvPicPr>
            <a:picLocks noChangeAspect="1"/>
          </p:cNvPicPr>
          <p:nvPr/>
        </p:nvPicPr>
        <p:blipFill>
          <a:blip r:embed="rId5"/>
          <a:stretch>
            <a:fillRect/>
          </a:stretch>
        </p:blipFill>
        <p:spPr>
          <a:xfrm>
            <a:off x="561975" y="1921741"/>
            <a:ext cx="2286000" cy="1051840"/>
          </a:xfrm>
          <a:prstGeom prst="rect">
            <a:avLst/>
          </a:prstGeom>
        </p:spPr>
      </p:pic>
    </p:spTree>
    <p:extLst>
      <p:ext uri="{BB962C8B-B14F-4D97-AF65-F5344CB8AC3E}">
        <p14:creationId xmlns:p14="http://schemas.microsoft.com/office/powerpoint/2010/main" val="3405301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99C9BA-8E17-450C-9EC8-DC8017C0F375}"/>
              </a:ext>
            </a:extLst>
          </p:cNvPr>
          <p:cNvSpPr txBox="1"/>
          <p:nvPr/>
        </p:nvSpPr>
        <p:spPr>
          <a:xfrm>
            <a:off x="304800" y="228600"/>
            <a:ext cx="11582400" cy="6201698"/>
          </a:xfrm>
          <a:prstGeom prst="rect">
            <a:avLst/>
          </a:prstGeom>
          <a:noFill/>
        </p:spPr>
        <p:txBody>
          <a:bodyPr wrap="square" rtlCol="0">
            <a:spAutoFit/>
          </a:bodyPr>
          <a:lstStyle/>
          <a:p>
            <a:r>
              <a:rPr lang="en-US" sz="1200" b="1" dirty="0"/>
              <a:t>NOTICE TO APPLICANTS</a:t>
            </a:r>
          </a:p>
          <a:p>
            <a:r>
              <a:rPr lang="en-US" sz="1100" dirty="0"/>
              <a:t>Your Effective Date will be assigned by the Home Office. Insurance Coverage is Not Effective until the Coverage Applied for has been Accepted and Approved and Issued in Writing by Philadelphia American Life Insurance Company. Completing the Application does not mean that coverage is in force. Please allow two to three weeks following approval for delivery of your policy.</a:t>
            </a:r>
          </a:p>
          <a:p>
            <a:endParaRPr lang="en-US" sz="1100" dirty="0"/>
          </a:p>
          <a:p>
            <a:r>
              <a:rPr lang="en-US" sz="1200" b="1" dirty="0"/>
              <a:t>GUARANTEED RENEWABLE TO AGE 65. THE COMPANY RESERVES THE RIGHT TO CHANGE PREMIUM RATES ON A CLASS BASIS.</a:t>
            </a:r>
          </a:p>
          <a:p>
            <a:r>
              <a:rPr lang="en-US" sz="1050" dirty="0"/>
              <a:t>You have the right to renew this policy until the first premium due date on or after your 65</a:t>
            </a:r>
            <a:r>
              <a:rPr lang="en-US" sz="1050" baseline="30000" dirty="0"/>
              <a:t>th</a:t>
            </a:r>
            <a:r>
              <a:rPr lang="en-US" sz="1050" dirty="0"/>
              <a:t> birthday. We reserve the right, subject to written notice within the time period your state allows, to establish a new schedule of premium rates; such schedule of rates will be effective on the following premium due date for all or any class of Insured’s covered by the policy. Premiums may also change due to attained age. Please read the Premium Rate Change provisions carefully that is contained in the policy.</a:t>
            </a:r>
          </a:p>
          <a:p>
            <a:endParaRPr lang="en-US" sz="1050" dirty="0"/>
          </a:p>
          <a:p>
            <a:r>
              <a:rPr lang="en-US" sz="1200" b="1" dirty="0"/>
              <a:t>PRE-EXISTING CONDITION </a:t>
            </a:r>
            <a:r>
              <a:rPr lang="en-US" sz="1100" dirty="0"/>
              <a:t>means a condition for which medical treatment was rendered or recommended by a Physician or for which drugs or medicine was prescribed within 12 months prior to a Covered Person’s Effective Date. A condition shall no longer be considered a Pre-Existing Condition after the date a person has been covered under this policy for 12 consecutive months.</a:t>
            </a:r>
          </a:p>
          <a:p>
            <a:endParaRPr lang="en-US" sz="1100" b="1" dirty="0"/>
          </a:p>
          <a:p>
            <a:r>
              <a:rPr lang="en-US" sz="1100" b="1" dirty="0"/>
              <a:t>EXCLUSIONS AND LIMITATIONS</a:t>
            </a:r>
          </a:p>
          <a:p>
            <a:r>
              <a:rPr lang="en-US" sz="1100" dirty="0"/>
              <a:t>With respect to all of the benefits provided under the policy, no benefits will be payable as the result of: any service, supplies or treatment that is not a specified benefit described in the policy; suicide or any attempt thereat, while sane or insane; any intentionally self-inflicted injury or sickness; rest care; cosmetic surgery or care or treatment solely for cosmetic purposes, or complications therefrom. This exclusion does not apply to cosmetic surgery resulting from an injury if initial treatment of the covered person is begun within 12 months of the date of the injury; immunization shots and routine examinations such as: health exams, periodic check-ups, pre-marital exams, and routine physicals, except as otherwise covered under the policy; routine newborn care, including routine nursery charges; voluntary abortion, except with respect to the insured or the insured’s covered dependent spouse where such person’s life would be endangered if the fetus were carried to term or where medical complications have arisen from an abortion; pregnancy of a dependent child, unless required by law; a covered person’s participation in a riot, civil commotion, civil disobedience, or unlawful assembly. This does not include a loss which occurs while acting in a lawful manner within the scope of authority; a covered person committing, attempting to commit or taking part in a felony, or engaging in an illegal occupation; a covered person’s participation in a contest of speed in power driven vehicles, parachuting, parasailing, bungee-jumping, or hang gliding; air travel, except: (1) as a fare-paying passenger on a commercial airline on a regularly scheduled route; or (2) as a passenger for transportation only and not as a pilot or crew member; any injury occurring directly or indirectly as a result of the voluntary use of intoxicants, narcotics or hallucinogens unless taken on the written advice of a physician except for treatment of Alcohol and / or Substance Abuse Dependency as provided in the policy; sex changes; any dental care, treatment or service to the teeth, gums or mouth; experimental treatments or surgery; the reversal of tubal ligation or vasectomies; artificial insemination, invitro fertilization, and test tube fertilization, including any related testing, medications, or physician’s services, unless required by law; treatment of exogenous obesity or weight control; an act of war, whether declared or undeclared, or while performing police duty as a member of any military or naval organization. This exclusion includes injury sustained or sickness contracted while in the service of any military, naval or air force of any country engaged in war. We will refund the pro rata unearned premium for any such period the covered person is not covered; Injury or sickness arising out of or as the result of any work for wage or profit when coverage is in force for the</a:t>
            </a:r>
          </a:p>
          <a:p>
            <a:r>
              <a:rPr lang="en-US" sz="1100" dirty="0"/>
              <a:t>injury or sickness under Workers’ Compensation, employer’s liability or similar laws or coverage; any service, supplies or treatment that is not medically necessary; any facility charges for treatment at a hospital in excess of the indemnity amount specified in the policy; pregnancy, childbirth or voluntary abortion, except for complications of pregnancy as defined; Pre-Existing Conditions; any service or treatment rendered outside the territorial limits of the United States of America; treatment of jaw joint problems including temporomandibular joint syndrome and craniomandibular disorder, or other conditions of the joint linking the jaw bone and skull and the complex of muscles, nerves and other tissues related to that joint; voluntary sterilization. </a:t>
            </a:r>
          </a:p>
        </p:txBody>
      </p:sp>
    </p:spTree>
    <p:extLst>
      <p:ext uri="{BB962C8B-B14F-4D97-AF65-F5344CB8AC3E}">
        <p14:creationId xmlns:p14="http://schemas.microsoft.com/office/powerpoint/2010/main" val="3417025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18D40B8-F72B-40D4-B4EE-BB691D84A1DF}"/>
              </a:ext>
            </a:extLst>
          </p:cNvPr>
          <p:cNvGrpSpPr/>
          <p:nvPr/>
        </p:nvGrpSpPr>
        <p:grpSpPr>
          <a:xfrm>
            <a:off x="685800" y="1219200"/>
            <a:ext cx="10707867" cy="4620286"/>
            <a:chOff x="722133" y="1585668"/>
            <a:chExt cx="10707867" cy="4620286"/>
          </a:xfrm>
        </p:grpSpPr>
        <p:sp>
          <p:nvSpPr>
            <p:cNvPr id="3" name="TextBox 2">
              <a:extLst>
                <a:ext uri="{FF2B5EF4-FFF2-40B4-BE49-F238E27FC236}">
                  <a16:creationId xmlns:a16="http://schemas.microsoft.com/office/drawing/2014/main" id="{23877101-4801-4402-9E2B-30C15E1C8906}"/>
                </a:ext>
              </a:extLst>
            </p:cNvPr>
            <p:cNvSpPr txBox="1"/>
            <p:nvPr/>
          </p:nvSpPr>
          <p:spPr>
            <a:xfrm>
              <a:off x="745067" y="1585668"/>
              <a:ext cx="5334000" cy="1200329"/>
            </a:xfrm>
            <a:prstGeom prst="rect">
              <a:avLst/>
            </a:prstGeom>
            <a:noFill/>
          </p:spPr>
          <p:txBody>
            <a:bodyPr wrap="square" rtlCol="0">
              <a:spAutoFit/>
            </a:bodyPr>
            <a:lstStyle/>
            <a:p>
              <a:r>
                <a:rPr lang="en-US" dirty="0"/>
                <a:t>Benefits and availability may vary by state, for more information about policy/plan benefits and limitations, please refer to the outline of coverage or policy as approved in your state.</a:t>
              </a:r>
            </a:p>
          </p:txBody>
        </p:sp>
        <p:sp>
          <p:nvSpPr>
            <p:cNvPr id="4" name="TextBox 3">
              <a:extLst>
                <a:ext uri="{FF2B5EF4-FFF2-40B4-BE49-F238E27FC236}">
                  <a16:creationId xmlns:a16="http://schemas.microsoft.com/office/drawing/2014/main" id="{39EB390D-33A5-4515-9526-89BAEFD4E1E6}"/>
                </a:ext>
              </a:extLst>
            </p:cNvPr>
            <p:cNvSpPr txBox="1"/>
            <p:nvPr/>
          </p:nvSpPr>
          <p:spPr>
            <a:xfrm>
              <a:off x="8315325" y="1585668"/>
              <a:ext cx="3048000" cy="1477328"/>
            </a:xfrm>
            <a:prstGeom prst="rect">
              <a:avLst/>
            </a:prstGeom>
            <a:noFill/>
          </p:spPr>
          <p:txBody>
            <a:bodyPr wrap="square" rtlCol="0">
              <a:spAutoFit/>
            </a:bodyPr>
            <a:lstStyle/>
            <a:p>
              <a:r>
                <a:rPr lang="en-US" dirty="0"/>
                <a:t>Underwritten by:</a:t>
              </a:r>
            </a:p>
            <a:p>
              <a:r>
                <a:rPr lang="en-US" dirty="0"/>
                <a:t>Philadelphia American Life Insurance Company</a:t>
              </a:r>
            </a:p>
            <a:p>
              <a:r>
                <a:rPr lang="en-US" dirty="0"/>
                <a:t>Houston, Texas</a:t>
              </a:r>
            </a:p>
            <a:p>
              <a:r>
                <a:rPr lang="en-US" dirty="0"/>
                <a:t>Policy form H-0214</a:t>
              </a:r>
            </a:p>
          </p:txBody>
        </p:sp>
        <p:pic>
          <p:nvPicPr>
            <p:cNvPr id="6" name="Picture 5">
              <a:extLst>
                <a:ext uri="{FF2B5EF4-FFF2-40B4-BE49-F238E27FC236}">
                  <a16:creationId xmlns:a16="http://schemas.microsoft.com/office/drawing/2014/main" id="{BD3BFFCC-A50C-43D0-8281-C42DD1EFF82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077200" y="3276600"/>
              <a:ext cx="3352800" cy="1263374"/>
            </a:xfrm>
            <a:prstGeom prst="rect">
              <a:avLst/>
            </a:prstGeom>
          </p:spPr>
        </p:pic>
        <p:sp>
          <p:nvSpPr>
            <p:cNvPr id="7" name="TextBox 6">
              <a:extLst>
                <a:ext uri="{FF2B5EF4-FFF2-40B4-BE49-F238E27FC236}">
                  <a16:creationId xmlns:a16="http://schemas.microsoft.com/office/drawing/2014/main" id="{4FD337E8-6B1A-48BF-BEB3-6020FD118A6D}"/>
                </a:ext>
              </a:extLst>
            </p:cNvPr>
            <p:cNvSpPr txBox="1"/>
            <p:nvPr/>
          </p:nvSpPr>
          <p:spPr>
            <a:xfrm>
              <a:off x="8391525" y="4944070"/>
              <a:ext cx="2895600" cy="923330"/>
            </a:xfrm>
            <a:prstGeom prst="rect">
              <a:avLst/>
            </a:prstGeom>
            <a:noFill/>
          </p:spPr>
          <p:txBody>
            <a:bodyPr wrap="square" rtlCol="0">
              <a:spAutoFit/>
            </a:bodyPr>
            <a:lstStyle/>
            <a:p>
              <a:r>
                <a:rPr lang="en-US" dirty="0"/>
                <a:t>P.O. Box 4884</a:t>
              </a:r>
            </a:p>
            <a:p>
              <a:r>
                <a:rPr lang="en-US" dirty="0"/>
                <a:t>Houston, TX 77210-4884</a:t>
              </a:r>
            </a:p>
            <a:p>
              <a:r>
                <a:rPr lang="en-US" dirty="0"/>
                <a:t>1-800-552-7879</a:t>
              </a:r>
            </a:p>
          </p:txBody>
        </p:sp>
        <p:sp>
          <p:nvSpPr>
            <p:cNvPr id="8" name="TextBox 7">
              <a:extLst>
                <a:ext uri="{FF2B5EF4-FFF2-40B4-BE49-F238E27FC236}">
                  <a16:creationId xmlns:a16="http://schemas.microsoft.com/office/drawing/2014/main" id="{926FE2FD-8D7C-406B-A021-264F3CC9458D}"/>
                </a:ext>
              </a:extLst>
            </p:cNvPr>
            <p:cNvSpPr txBox="1"/>
            <p:nvPr/>
          </p:nvSpPr>
          <p:spPr>
            <a:xfrm>
              <a:off x="722133" y="4944070"/>
              <a:ext cx="4962525" cy="1261884"/>
            </a:xfrm>
            <a:prstGeom prst="rect">
              <a:avLst/>
            </a:prstGeom>
            <a:noFill/>
          </p:spPr>
          <p:txBody>
            <a:bodyPr wrap="square" rtlCol="0">
              <a:spAutoFit/>
            </a:bodyPr>
            <a:lstStyle/>
            <a:p>
              <a:pPr algn="ctr"/>
              <a:r>
                <a:rPr lang="en-US" dirty="0"/>
                <a:t>This package is presented by the</a:t>
              </a:r>
            </a:p>
            <a:p>
              <a:pPr algn="ctr"/>
              <a:r>
                <a:rPr lang="en-US" sz="2400" dirty="0">
                  <a:solidFill>
                    <a:srgbClr val="0070C0"/>
                  </a:solidFill>
                </a:rPr>
                <a:t>Health Insurance Enrollment Center</a:t>
              </a:r>
            </a:p>
            <a:p>
              <a:pPr algn="ctr"/>
              <a:r>
                <a:rPr lang="en-US" sz="1600" dirty="0"/>
                <a:t>Independent Agents for this plan</a:t>
              </a:r>
            </a:p>
            <a:p>
              <a:pPr algn="ctr"/>
              <a:r>
                <a:rPr lang="en-US" b="1" dirty="0"/>
                <a:t>(800) 420-9767</a:t>
              </a:r>
            </a:p>
          </p:txBody>
        </p:sp>
      </p:grpSp>
    </p:spTree>
    <p:extLst>
      <p:ext uri="{BB962C8B-B14F-4D97-AF65-F5344CB8AC3E}">
        <p14:creationId xmlns:p14="http://schemas.microsoft.com/office/powerpoint/2010/main" val="51860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42EC3-19D3-4363-8869-7E489EBBC801}"/>
              </a:ext>
            </a:extLst>
          </p:cNvPr>
          <p:cNvSpPr>
            <a:spLocks noGrp="1"/>
          </p:cNvSpPr>
          <p:nvPr>
            <p:ph type="title"/>
          </p:nvPr>
        </p:nvSpPr>
        <p:spPr>
          <a:xfrm>
            <a:off x="762000" y="76200"/>
            <a:ext cx="10058400" cy="1325563"/>
          </a:xfrm>
        </p:spPr>
        <p:txBody>
          <a:bodyPr/>
          <a:lstStyle/>
          <a:p>
            <a:r>
              <a:rPr lang="en-US" dirty="0"/>
              <a:t>Resource Links</a:t>
            </a:r>
          </a:p>
        </p:txBody>
      </p:sp>
      <p:sp>
        <p:nvSpPr>
          <p:cNvPr id="3" name="TextBox 2">
            <a:extLst>
              <a:ext uri="{FF2B5EF4-FFF2-40B4-BE49-F238E27FC236}">
                <a16:creationId xmlns:a16="http://schemas.microsoft.com/office/drawing/2014/main" id="{FDBE4921-B652-4725-B793-553B86E98E62}"/>
              </a:ext>
            </a:extLst>
          </p:cNvPr>
          <p:cNvSpPr txBox="1"/>
          <p:nvPr/>
        </p:nvSpPr>
        <p:spPr>
          <a:xfrm>
            <a:off x="762000" y="2286000"/>
            <a:ext cx="7696200" cy="3139321"/>
          </a:xfrm>
          <a:prstGeom prst="rect">
            <a:avLst/>
          </a:prstGeom>
          <a:noFill/>
        </p:spPr>
        <p:txBody>
          <a:bodyPr wrap="square" rtlCol="0">
            <a:spAutoFit/>
          </a:bodyPr>
          <a:lstStyle/>
          <a:p>
            <a:r>
              <a:rPr lang="en-US" dirty="0">
                <a:hlinkClick r:id="rId2"/>
              </a:rPr>
              <a:t>PHCS PPO Network</a:t>
            </a:r>
            <a:endParaRPr lang="en-US" dirty="0"/>
          </a:p>
          <a:p>
            <a:endParaRPr lang="en-US" dirty="0"/>
          </a:p>
          <a:p>
            <a:r>
              <a:rPr lang="en-US" dirty="0">
                <a:hlinkClick r:id="rId3"/>
              </a:rPr>
              <a:t>Dental Plan Provider Network</a:t>
            </a:r>
            <a:r>
              <a:rPr lang="en-US" dirty="0"/>
              <a:t>  (dental, vision, hearing)</a:t>
            </a:r>
          </a:p>
          <a:p>
            <a:endParaRPr lang="en-US" dirty="0"/>
          </a:p>
          <a:p>
            <a:r>
              <a:rPr lang="en-US" dirty="0">
                <a:hlinkClick r:id="rId4"/>
              </a:rPr>
              <a:t>Karis Group</a:t>
            </a:r>
            <a:endParaRPr lang="en-US" dirty="0"/>
          </a:p>
          <a:p>
            <a:endParaRPr lang="en-US" dirty="0"/>
          </a:p>
          <a:p>
            <a:r>
              <a:rPr lang="en-US" dirty="0">
                <a:hlinkClick r:id="rId5"/>
              </a:rPr>
              <a:t>Federal Health Insurance Marketplace (quick quote)</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1629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132" y="152400"/>
            <a:ext cx="10058400" cy="1325563"/>
          </a:xfrm>
        </p:spPr>
        <p:txBody>
          <a:bodyPr/>
          <a:lstStyle/>
          <a:p>
            <a:r>
              <a:rPr lang="en-US" dirty="0"/>
              <a:t>2018 Health Insurance Landscape</a:t>
            </a:r>
          </a:p>
        </p:txBody>
      </p:sp>
      <p:sp>
        <p:nvSpPr>
          <p:cNvPr id="3" name="Content Placeholder 2"/>
          <p:cNvSpPr>
            <a:spLocks noGrp="1"/>
          </p:cNvSpPr>
          <p:nvPr>
            <p:ph idx="1"/>
          </p:nvPr>
        </p:nvSpPr>
        <p:spPr>
          <a:xfrm>
            <a:off x="685800" y="1981200"/>
            <a:ext cx="5257800" cy="4572001"/>
          </a:xfrm>
        </p:spPr>
        <p:txBody>
          <a:bodyPr/>
          <a:lstStyle/>
          <a:p>
            <a:pPr marL="0" indent="0">
              <a:buNone/>
            </a:pPr>
            <a:r>
              <a:rPr lang="en-US" b="1" dirty="0" err="1">
                <a:solidFill>
                  <a:srgbClr val="C00000"/>
                </a:solidFill>
              </a:rPr>
              <a:t>ObamaCare</a:t>
            </a:r>
            <a:r>
              <a:rPr lang="en-US" b="1" dirty="0">
                <a:solidFill>
                  <a:srgbClr val="C00000"/>
                </a:solidFill>
              </a:rPr>
              <a:t> (ACA)</a:t>
            </a:r>
          </a:p>
          <a:p>
            <a:r>
              <a:rPr lang="en-US" sz="1600" dirty="0"/>
              <a:t>Pre-existing conditions covered</a:t>
            </a:r>
          </a:p>
          <a:p>
            <a:r>
              <a:rPr lang="en-US" sz="1600" dirty="0"/>
              <a:t>Minimal Essential Benefits Requirement</a:t>
            </a:r>
          </a:p>
          <a:p>
            <a:r>
              <a:rPr lang="en-US" sz="1600" dirty="0"/>
              <a:t>All plans must cover Maternity</a:t>
            </a:r>
          </a:p>
          <a:p>
            <a:r>
              <a:rPr lang="en-US" sz="1600" dirty="0"/>
              <a:t>Open Enrollment Periods</a:t>
            </a:r>
          </a:p>
          <a:p>
            <a:r>
              <a:rPr lang="en-US" sz="1600" dirty="0"/>
              <a:t>Uses PPO &amp; HMO Provider Networks</a:t>
            </a:r>
          </a:p>
          <a:p>
            <a:r>
              <a:rPr lang="en-US" sz="1600" dirty="0"/>
              <a:t>High Deductibles</a:t>
            </a:r>
          </a:p>
          <a:p>
            <a:r>
              <a:rPr lang="en-US" sz="1600" dirty="0"/>
              <a:t>Per admission ‘facility’ co-pays</a:t>
            </a:r>
          </a:p>
          <a:p>
            <a:r>
              <a:rPr lang="en-US" sz="1600" dirty="0">
                <a:solidFill>
                  <a:srgbClr val="0070C0"/>
                </a:solidFill>
              </a:rPr>
              <a:t>Very expensive unless you get a big Premium Tax Credit</a:t>
            </a:r>
          </a:p>
          <a:p>
            <a:endParaRPr lang="en-US" sz="1600" dirty="0"/>
          </a:p>
        </p:txBody>
      </p:sp>
      <p:sp>
        <p:nvSpPr>
          <p:cNvPr id="4" name="Content Placeholder 2">
            <a:extLst>
              <a:ext uri="{FF2B5EF4-FFF2-40B4-BE49-F238E27FC236}">
                <a16:creationId xmlns:a16="http://schemas.microsoft.com/office/drawing/2014/main" id="{72C17558-2CE2-4F62-9695-4F214FD03C08}"/>
              </a:ext>
            </a:extLst>
          </p:cNvPr>
          <p:cNvSpPr txBox="1">
            <a:spLocks/>
          </p:cNvSpPr>
          <p:nvPr/>
        </p:nvSpPr>
        <p:spPr>
          <a:xfrm>
            <a:off x="6461379" y="2133600"/>
            <a:ext cx="4953000" cy="17457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buFont typeface="Arial" pitchFamily="34" charset="0"/>
              <a:buNone/>
            </a:pPr>
            <a:r>
              <a:rPr lang="en-US" b="1" dirty="0">
                <a:solidFill>
                  <a:srgbClr val="C00000"/>
                </a:solidFill>
              </a:rPr>
              <a:t>Reasons to purchase an ACA Plan:</a:t>
            </a:r>
            <a:endParaRPr lang="en-US" sz="1800" b="1" dirty="0">
              <a:solidFill>
                <a:srgbClr val="C00000"/>
              </a:solidFill>
            </a:endParaRPr>
          </a:p>
          <a:p>
            <a:r>
              <a:rPr lang="en-US" sz="1600" dirty="0"/>
              <a:t>Chronic medical conditions are covered</a:t>
            </a:r>
          </a:p>
          <a:p>
            <a:r>
              <a:rPr lang="en-US" sz="1600" dirty="0"/>
              <a:t>If you qualify for a Premium Tax Credit to help pay some or all of your monthly premium</a:t>
            </a:r>
          </a:p>
          <a:p>
            <a:pPr marL="0" indent="0">
              <a:buFont typeface="Arial" pitchFamily="34" charset="0"/>
              <a:buNone/>
            </a:pPr>
            <a:endParaRPr lang="en-US" sz="1600" dirty="0"/>
          </a:p>
        </p:txBody>
      </p:sp>
      <p:pic>
        <p:nvPicPr>
          <p:cNvPr id="6" name="Picture 5">
            <a:extLst>
              <a:ext uri="{FF2B5EF4-FFF2-40B4-BE49-F238E27FC236}">
                <a16:creationId xmlns:a16="http://schemas.microsoft.com/office/drawing/2014/main" id="{992FD079-DBF6-47DB-8EFB-D5907EF111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4084829"/>
            <a:ext cx="3702558" cy="2468372"/>
          </a:xfrm>
          <a:prstGeom prst="rect">
            <a:avLst/>
          </a:prstGeom>
        </p:spPr>
      </p:pic>
    </p:spTree>
    <p:extLst>
      <p:ext uri="{BB962C8B-B14F-4D97-AF65-F5344CB8AC3E}">
        <p14:creationId xmlns:p14="http://schemas.microsoft.com/office/powerpoint/2010/main" val="1772969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barn(inVertical)">
                                      <p:cBhvr>
                                        <p:cTn id="52" dur="500"/>
                                        <p:tgtEl>
                                          <p:spTgt spid="4"/>
                                        </p:tgtEl>
                                      </p:cBhvr>
                                    </p:animEffect>
                                  </p:childTnLst>
                                </p:cTn>
                              </p:par>
                              <p:par>
                                <p:cTn id="53" presetID="14" presetClass="entr" presetSubtype="10"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randombar(horizontal)">
                                      <p:cBhvr>
                                        <p:cTn id="5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220"/>
            <a:ext cx="11277600" cy="1325563"/>
          </a:xfrm>
        </p:spPr>
        <p:txBody>
          <a:bodyPr/>
          <a:lstStyle/>
          <a:p>
            <a:r>
              <a:rPr lang="en-US" dirty="0"/>
              <a:t>What if you don’t qualify for a Premium Tax Credit?</a:t>
            </a:r>
          </a:p>
        </p:txBody>
      </p:sp>
      <p:sp>
        <p:nvSpPr>
          <p:cNvPr id="4" name="Content Placeholder 2">
            <a:extLst>
              <a:ext uri="{FF2B5EF4-FFF2-40B4-BE49-F238E27FC236}">
                <a16:creationId xmlns:a16="http://schemas.microsoft.com/office/drawing/2014/main" id="{72C17558-2CE2-4F62-9695-4F214FD03C08}"/>
              </a:ext>
            </a:extLst>
          </p:cNvPr>
          <p:cNvSpPr txBox="1">
            <a:spLocks/>
          </p:cNvSpPr>
          <p:nvPr/>
        </p:nvSpPr>
        <p:spPr>
          <a:xfrm>
            <a:off x="3657600" y="1828800"/>
            <a:ext cx="8077200" cy="46955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buFont typeface="Arial" pitchFamily="34" charset="0"/>
              <a:buNone/>
            </a:pPr>
            <a:r>
              <a:rPr lang="en-US" sz="1600" dirty="0"/>
              <a:t>If you don’t qualify for a Premium Tax Credit and are forced to pay your own insurance, </a:t>
            </a:r>
            <a:r>
              <a:rPr lang="en-US" dirty="0">
                <a:solidFill>
                  <a:srgbClr val="C00000"/>
                </a:solidFill>
              </a:rPr>
              <a:t>the rates can be very high. Take a look: </a:t>
            </a:r>
          </a:p>
          <a:p>
            <a:pPr marL="0" indent="0">
              <a:buNone/>
            </a:pPr>
            <a:r>
              <a:rPr lang="en-US" sz="1600" b="1" u="sng" dirty="0" err="1"/>
              <a:t>ObamaCare</a:t>
            </a:r>
            <a:r>
              <a:rPr lang="en-US" sz="1600" b="1" u="sng" dirty="0"/>
              <a:t> Rates (Oklahoma Zip code 74136) for 2018</a:t>
            </a:r>
          </a:p>
          <a:p>
            <a:pPr marL="0" indent="0">
              <a:buFont typeface="Arial" pitchFamily="34" charset="0"/>
              <a:buNone/>
            </a:pPr>
            <a:r>
              <a:rPr lang="en-US" sz="1600" dirty="0"/>
              <a:t>Male Age 56 N/T</a:t>
            </a:r>
          </a:p>
          <a:p>
            <a:pPr marL="0" indent="0">
              <a:buFont typeface="Arial" pitchFamily="34" charset="0"/>
              <a:buNone/>
            </a:pPr>
            <a:r>
              <a:rPr lang="en-US" sz="1600" dirty="0"/>
              <a:t>Female Age 55 N/T</a:t>
            </a:r>
          </a:p>
          <a:p>
            <a:pPr marL="0" indent="0">
              <a:buFont typeface="Arial" pitchFamily="34" charset="0"/>
              <a:buNone/>
            </a:pPr>
            <a:r>
              <a:rPr lang="en-US" sz="1600" dirty="0">
                <a:highlight>
                  <a:srgbClr val="FFFF00"/>
                </a:highlight>
              </a:rPr>
              <a:t>This is the </a:t>
            </a:r>
            <a:r>
              <a:rPr lang="en-US" sz="1600" b="1" i="1" dirty="0">
                <a:highlight>
                  <a:srgbClr val="FFFF00"/>
                </a:highlight>
              </a:rPr>
              <a:t>least</a:t>
            </a:r>
            <a:r>
              <a:rPr lang="en-US" sz="1600" dirty="0">
                <a:highlight>
                  <a:srgbClr val="FFFF00"/>
                </a:highlight>
              </a:rPr>
              <a:t> expensive </a:t>
            </a:r>
            <a:r>
              <a:rPr lang="en-US" sz="1600" b="1" dirty="0">
                <a:highlight>
                  <a:srgbClr val="FFFF00"/>
                </a:highlight>
              </a:rPr>
              <a:t>Bronze Plan </a:t>
            </a:r>
            <a:r>
              <a:rPr lang="en-US" sz="1600" dirty="0">
                <a:highlight>
                  <a:srgbClr val="FFFF00"/>
                </a:highlight>
              </a:rPr>
              <a:t>on the Federal Marketplace:</a:t>
            </a:r>
          </a:p>
          <a:p>
            <a:pPr marL="0" indent="0">
              <a:buFont typeface="Arial" pitchFamily="34" charset="0"/>
              <a:buNone/>
            </a:pPr>
            <a:r>
              <a:rPr lang="en-US" sz="1600" b="1" dirty="0"/>
              <a:t>Premium: </a:t>
            </a:r>
            <a:r>
              <a:rPr lang="en-US" sz="1600" b="1" dirty="0">
                <a:solidFill>
                  <a:srgbClr val="C00000"/>
                </a:solidFill>
              </a:rPr>
              <a:t>$1,411.22 </a:t>
            </a:r>
            <a:r>
              <a:rPr lang="en-US" sz="1600" dirty="0"/>
              <a:t>Per Month       </a:t>
            </a:r>
            <a:r>
              <a:rPr lang="en-US" sz="1600" b="1" dirty="0"/>
              <a:t>Deductible  </a:t>
            </a:r>
            <a:r>
              <a:rPr lang="en-US" sz="1600" dirty="0">
                <a:solidFill>
                  <a:srgbClr val="C00000"/>
                </a:solidFill>
              </a:rPr>
              <a:t>$4,700 </a:t>
            </a:r>
            <a:r>
              <a:rPr lang="en-US" sz="1600" dirty="0"/>
              <a:t>EACH</a:t>
            </a:r>
          </a:p>
          <a:p>
            <a:pPr marL="0" indent="0">
              <a:buFont typeface="Arial" pitchFamily="34" charset="0"/>
              <a:buNone/>
            </a:pPr>
            <a:r>
              <a:rPr lang="en-US" sz="1600" dirty="0"/>
              <a:t>A Bronze plan only covers about 60% of the average families bills!</a:t>
            </a:r>
          </a:p>
          <a:p>
            <a:pPr marL="0" indent="0">
              <a:buFont typeface="Arial" pitchFamily="34" charset="0"/>
              <a:buNone/>
            </a:pPr>
            <a:r>
              <a:rPr lang="en-US" sz="1600" dirty="0">
                <a:highlight>
                  <a:srgbClr val="FFFF00"/>
                </a:highlight>
              </a:rPr>
              <a:t>Here is the least expensive </a:t>
            </a:r>
            <a:r>
              <a:rPr lang="en-US" sz="1600" b="1" dirty="0">
                <a:highlight>
                  <a:srgbClr val="FFFF00"/>
                </a:highlight>
              </a:rPr>
              <a:t>Silver Plan </a:t>
            </a:r>
            <a:r>
              <a:rPr lang="en-US" sz="1600" dirty="0">
                <a:highlight>
                  <a:srgbClr val="FFFF00"/>
                </a:highlight>
              </a:rPr>
              <a:t>(covers about 70%)</a:t>
            </a:r>
          </a:p>
          <a:p>
            <a:pPr marL="0" indent="0">
              <a:buNone/>
            </a:pPr>
            <a:r>
              <a:rPr lang="en-US" sz="1600" b="1" dirty="0"/>
              <a:t>Premium: </a:t>
            </a:r>
            <a:r>
              <a:rPr lang="en-US" sz="1600" b="1" dirty="0">
                <a:solidFill>
                  <a:srgbClr val="C00000"/>
                </a:solidFill>
              </a:rPr>
              <a:t>$1,898.10 </a:t>
            </a:r>
            <a:r>
              <a:rPr lang="en-US" sz="1600" dirty="0"/>
              <a:t>Per Month       </a:t>
            </a:r>
            <a:r>
              <a:rPr lang="en-US" sz="1600" b="1" dirty="0"/>
              <a:t>Deductible  </a:t>
            </a:r>
            <a:r>
              <a:rPr lang="en-US" sz="1600" dirty="0">
                <a:solidFill>
                  <a:srgbClr val="C00000"/>
                </a:solidFill>
              </a:rPr>
              <a:t>$1,400 </a:t>
            </a:r>
            <a:r>
              <a:rPr lang="en-US" sz="1600" dirty="0"/>
              <a:t>EACH</a:t>
            </a:r>
          </a:p>
          <a:p>
            <a:pPr marL="0" indent="0">
              <a:buFont typeface="Arial" pitchFamily="34" charset="0"/>
              <a:buNone/>
            </a:pPr>
            <a:endParaRPr lang="en-US" sz="1600" dirty="0"/>
          </a:p>
          <a:p>
            <a:pPr marL="0" indent="0">
              <a:buFont typeface="Arial" pitchFamily="34" charset="0"/>
              <a:buNone/>
            </a:pPr>
            <a:endParaRPr lang="en-US" sz="1600" dirty="0"/>
          </a:p>
          <a:p>
            <a:pPr marL="0" indent="0">
              <a:buFont typeface="Arial" pitchFamily="34" charset="0"/>
              <a:buNone/>
            </a:pPr>
            <a:endParaRPr lang="en-US" sz="1600" dirty="0"/>
          </a:p>
          <a:p>
            <a:pPr marL="0" indent="0">
              <a:buFont typeface="Arial" pitchFamily="34" charset="0"/>
              <a:buNone/>
            </a:pPr>
            <a:endParaRPr lang="en-US" sz="1600" dirty="0"/>
          </a:p>
        </p:txBody>
      </p:sp>
      <p:pic>
        <p:nvPicPr>
          <p:cNvPr id="8" name="Picture 7">
            <a:extLst>
              <a:ext uri="{FF2B5EF4-FFF2-40B4-BE49-F238E27FC236}">
                <a16:creationId xmlns:a16="http://schemas.microsoft.com/office/drawing/2014/main" id="{A967B688-4983-4BFA-A996-FC5538DA8A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619" y="1828800"/>
            <a:ext cx="2953618" cy="4428848"/>
          </a:xfrm>
          <a:prstGeom prst="rect">
            <a:avLst/>
          </a:prstGeom>
        </p:spPr>
      </p:pic>
    </p:spTree>
    <p:extLst>
      <p:ext uri="{BB962C8B-B14F-4D97-AF65-F5344CB8AC3E}">
        <p14:creationId xmlns:p14="http://schemas.microsoft.com/office/powerpoint/2010/main" val="743863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arn(inVertic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barn(inVertical)">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barn(inVertical)">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barn(inVertical)">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barn(inVertical)">
                                      <p:cBhvr>
                                        <p:cTn id="42" dur="5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barn(inVertical)">
                                      <p:cBhvr>
                                        <p:cTn id="47" dur="500"/>
                                        <p:tgtEl>
                                          <p:spTgt spid="4">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4">
                                            <p:txEl>
                                              <p:pRg st="7" end="7"/>
                                            </p:txEl>
                                          </p:spTgt>
                                        </p:tgtEl>
                                        <p:attrNameLst>
                                          <p:attrName>style.visibility</p:attrName>
                                        </p:attrNameLst>
                                      </p:cBhvr>
                                      <p:to>
                                        <p:strVal val="visible"/>
                                      </p:to>
                                    </p:set>
                                    <p:animEffect transition="in" filter="barn(inVertical)">
                                      <p:cBhvr>
                                        <p:cTn id="52" dur="500"/>
                                        <p:tgtEl>
                                          <p:spTgt spid="4">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4">
                                            <p:txEl>
                                              <p:pRg st="8" end="8"/>
                                            </p:txEl>
                                          </p:spTgt>
                                        </p:tgtEl>
                                        <p:attrNameLst>
                                          <p:attrName>style.visibility</p:attrName>
                                        </p:attrNameLst>
                                      </p:cBhvr>
                                      <p:to>
                                        <p:strVal val="visible"/>
                                      </p:to>
                                    </p:set>
                                    <p:animEffect transition="in" filter="barn(inVertical)">
                                      <p:cBhvr>
                                        <p:cTn id="5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C1AB1-2185-4A09-94B0-247FF28989FE}"/>
              </a:ext>
            </a:extLst>
          </p:cNvPr>
          <p:cNvSpPr>
            <a:spLocks noGrp="1"/>
          </p:cNvSpPr>
          <p:nvPr>
            <p:ph type="title"/>
          </p:nvPr>
        </p:nvSpPr>
        <p:spPr>
          <a:xfrm>
            <a:off x="483093" y="95555"/>
            <a:ext cx="10058400" cy="1325563"/>
          </a:xfrm>
        </p:spPr>
        <p:txBody>
          <a:bodyPr/>
          <a:lstStyle/>
          <a:p>
            <a:r>
              <a:rPr lang="en-US" dirty="0"/>
              <a:t>What that means to you…</a:t>
            </a:r>
          </a:p>
        </p:txBody>
      </p:sp>
      <p:sp>
        <p:nvSpPr>
          <p:cNvPr id="3" name="TextBox 2">
            <a:extLst>
              <a:ext uri="{FF2B5EF4-FFF2-40B4-BE49-F238E27FC236}">
                <a16:creationId xmlns:a16="http://schemas.microsoft.com/office/drawing/2014/main" id="{8F56B219-5704-4BCB-B194-387C9EEED510}"/>
              </a:ext>
            </a:extLst>
          </p:cNvPr>
          <p:cNvSpPr txBox="1"/>
          <p:nvPr/>
        </p:nvSpPr>
        <p:spPr>
          <a:xfrm>
            <a:off x="457200" y="1946948"/>
            <a:ext cx="6248400" cy="369332"/>
          </a:xfrm>
          <a:prstGeom prst="rect">
            <a:avLst/>
          </a:prstGeom>
          <a:noFill/>
        </p:spPr>
        <p:txBody>
          <a:bodyPr wrap="square" rtlCol="0">
            <a:spAutoFit/>
          </a:bodyPr>
          <a:lstStyle/>
          <a:p>
            <a:r>
              <a:rPr lang="en-US" b="1" dirty="0"/>
              <a:t>Premium: </a:t>
            </a:r>
            <a:r>
              <a:rPr lang="en-US" b="1" dirty="0">
                <a:solidFill>
                  <a:srgbClr val="C00000"/>
                </a:solidFill>
              </a:rPr>
              <a:t>$1,411.22 </a:t>
            </a:r>
            <a:r>
              <a:rPr lang="en-US" dirty="0"/>
              <a:t>Per Month      </a:t>
            </a:r>
            <a:r>
              <a:rPr lang="en-US" b="1" dirty="0"/>
              <a:t>Deductible  </a:t>
            </a:r>
            <a:r>
              <a:rPr lang="en-US" dirty="0">
                <a:solidFill>
                  <a:srgbClr val="C00000"/>
                </a:solidFill>
              </a:rPr>
              <a:t>$4,700 </a:t>
            </a:r>
            <a:r>
              <a:rPr lang="en-US" dirty="0"/>
              <a:t>EACH</a:t>
            </a:r>
          </a:p>
        </p:txBody>
      </p:sp>
      <p:pic>
        <p:nvPicPr>
          <p:cNvPr id="5" name="Picture 4">
            <a:extLst>
              <a:ext uri="{FF2B5EF4-FFF2-40B4-BE49-F238E27FC236}">
                <a16:creationId xmlns:a16="http://schemas.microsoft.com/office/drawing/2014/main" id="{1DCE0D5C-467C-4F3D-BCA8-317A088C10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606244"/>
            <a:ext cx="2181225" cy="3265812"/>
          </a:xfrm>
          <a:prstGeom prst="rect">
            <a:avLst/>
          </a:prstGeom>
        </p:spPr>
      </p:pic>
      <p:sp>
        <p:nvSpPr>
          <p:cNvPr id="6" name="TextBox 5">
            <a:extLst>
              <a:ext uri="{FF2B5EF4-FFF2-40B4-BE49-F238E27FC236}">
                <a16:creationId xmlns:a16="http://schemas.microsoft.com/office/drawing/2014/main" id="{E5DFA1DE-5280-40C8-BE61-89918270E9FC}"/>
              </a:ext>
            </a:extLst>
          </p:cNvPr>
          <p:cNvSpPr txBox="1"/>
          <p:nvPr/>
        </p:nvSpPr>
        <p:spPr>
          <a:xfrm>
            <a:off x="3048000" y="4419600"/>
            <a:ext cx="3505200" cy="1200329"/>
          </a:xfrm>
          <a:prstGeom prst="rect">
            <a:avLst/>
          </a:prstGeom>
          <a:noFill/>
        </p:spPr>
        <p:txBody>
          <a:bodyPr wrap="square" rtlCol="0">
            <a:spAutoFit/>
          </a:bodyPr>
          <a:lstStyle/>
          <a:p>
            <a:pPr algn="ctr"/>
            <a:r>
              <a:rPr lang="en-US" sz="3600" dirty="0">
                <a:solidFill>
                  <a:srgbClr val="0070C0"/>
                </a:solidFill>
              </a:rPr>
              <a:t>We don’t like it either!</a:t>
            </a:r>
          </a:p>
        </p:txBody>
      </p:sp>
      <p:sp>
        <p:nvSpPr>
          <p:cNvPr id="7" name="Rectangle 6">
            <a:extLst>
              <a:ext uri="{FF2B5EF4-FFF2-40B4-BE49-F238E27FC236}">
                <a16:creationId xmlns:a16="http://schemas.microsoft.com/office/drawing/2014/main" id="{13A9E6A5-E540-4A14-93D6-AB1C064C993D}"/>
              </a:ext>
            </a:extLst>
          </p:cNvPr>
          <p:cNvSpPr/>
          <p:nvPr/>
        </p:nvSpPr>
        <p:spPr>
          <a:xfrm>
            <a:off x="7239000" y="3886200"/>
            <a:ext cx="4648200" cy="25146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E9DC26D-3A63-4D17-9BF9-0EFD063934A4}"/>
              </a:ext>
            </a:extLst>
          </p:cNvPr>
          <p:cNvSpPr txBox="1"/>
          <p:nvPr/>
        </p:nvSpPr>
        <p:spPr>
          <a:xfrm>
            <a:off x="7510509" y="4071491"/>
            <a:ext cx="4038600" cy="2062103"/>
          </a:xfrm>
          <a:prstGeom prst="rect">
            <a:avLst/>
          </a:prstGeom>
          <a:noFill/>
        </p:spPr>
        <p:txBody>
          <a:bodyPr wrap="square" rtlCol="0">
            <a:spAutoFit/>
          </a:bodyPr>
          <a:lstStyle/>
          <a:p>
            <a:pPr algn="ctr"/>
            <a:r>
              <a:rPr lang="en-US" sz="3200" dirty="0"/>
              <a:t>The good news is: there ARE options!</a:t>
            </a:r>
          </a:p>
          <a:p>
            <a:pPr algn="ctr"/>
            <a:endParaRPr lang="en-US" sz="3200" dirty="0"/>
          </a:p>
          <a:p>
            <a:pPr algn="ctr"/>
            <a:r>
              <a:rPr lang="en-US" sz="3200" dirty="0"/>
              <a:t>Let’s take a look…</a:t>
            </a:r>
          </a:p>
        </p:txBody>
      </p:sp>
      <p:sp>
        <p:nvSpPr>
          <p:cNvPr id="9" name="TextBox 8">
            <a:extLst>
              <a:ext uri="{FF2B5EF4-FFF2-40B4-BE49-F238E27FC236}">
                <a16:creationId xmlns:a16="http://schemas.microsoft.com/office/drawing/2014/main" id="{1E55B9CA-3742-4538-970F-BAF5E2026AFD}"/>
              </a:ext>
            </a:extLst>
          </p:cNvPr>
          <p:cNvSpPr txBox="1"/>
          <p:nvPr/>
        </p:nvSpPr>
        <p:spPr>
          <a:xfrm>
            <a:off x="419100" y="2444610"/>
            <a:ext cx="6324600" cy="923330"/>
          </a:xfrm>
          <a:prstGeom prst="rect">
            <a:avLst/>
          </a:prstGeom>
          <a:noFill/>
        </p:spPr>
        <p:txBody>
          <a:bodyPr wrap="square" rtlCol="0">
            <a:spAutoFit/>
          </a:bodyPr>
          <a:lstStyle/>
          <a:p>
            <a:r>
              <a:rPr lang="en-US" dirty="0"/>
              <a:t>That means that you will pay </a:t>
            </a:r>
            <a:r>
              <a:rPr lang="en-US" u="sng" dirty="0">
                <a:solidFill>
                  <a:schemeClr val="accent1"/>
                </a:solidFill>
                <a:effectLst>
                  <a:outerShdw blurRad="38100" dist="38100" dir="2700000" algn="tl">
                    <a:srgbClr val="000000">
                      <a:alpha val="43137"/>
                    </a:srgbClr>
                  </a:outerShdw>
                </a:effectLst>
              </a:rPr>
              <a:t>$16,934.64 </a:t>
            </a:r>
            <a:r>
              <a:rPr lang="en-US" dirty="0"/>
              <a:t>in premiums before you get to use your plan (other than preventive services) </a:t>
            </a:r>
            <a:r>
              <a:rPr lang="en-US" dirty="0">
                <a:highlight>
                  <a:srgbClr val="FFFF00"/>
                </a:highlight>
              </a:rPr>
              <a:t>PLUS</a:t>
            </a:r>
            <a:r>
              <a:rPr lang="en-US" dirty="0"/>
              <a:t> the </a:t>
            </a:r>
            <a:r>
              <a:rPr lang="en-US" dirty="0">
                <a:solidFill>
                  <a:schemeClr val="accent1"/>
                </a:solidFill>
              </a:rPr>
              <a:t>$4,700 Deductible </a:t>
            </a:r>
            <a:r>
              <a:rPr lang="en-US" dirty="0">
                <a:solidFill>
                  <a:schemeClr val="accent1"/>
                </a:solidFill>
                <a:highlight>
                  <a:srgbClr val="FFFF00"/>
                </a:highlight>
              </a:rPr>
              <a:t>EACH.</a:t>
            </a:r>
            <a:endParaRPr lang="en-US" dirty="0">
              <a:highlight>
                <a:srgbClr val="FFFF00"/>
              </a:highlight>
            </a:endParaRPr>
          </a:p>
        </p:txBody>
      </p:sp>
      <p:sp>
        <p:nvSpPr>
          <p:cNvPr id="4" name="TextBox 3">
            <a:extLst>
              <a:ext uri="{FF2B5EF4-FFF2-40B4-BE49-F238E27FC236}">
                <a16:creationId xmlns:a16="http://schemas.microsoft.com/office/drawing/2014/main" id="{875318E7-E4A6-40F6-ADF2-FA5F667091B5}"/>
              </a:ext>
            </a:extLst>
          </p:cNvPr>
          <p:cNvSpPr txBox="1"/>
          <p:nvPr/>
        </p:nvSpPr>
        <p:spPr>
          <a:xfrm rot="272087">
            <a:off x="8077200" y="1981200"/>
            <a:ext cx="3276600" cy="923330"/>
          </a:xfrm>
          <a:prstGeom prst="rect">
            <a:avLst/>
          </a:prstGeom>
          <a:noFill/>
        </p:spPr>
        <p:txBody>
          <a:bodyPr wrap="square" rtlCol="0">
            <a:spAutoFit/>
          </a:bodyPr>
          <a:lstStyle/>
          <a:p>
            <a:r>
              <a:rPr lang="en-US" dirty="0">
                <a:solidFill>
                  <a:srgbClr val="002060"/>
                </a:solidFill>
              </a:rPr>
              <a:t>Reminder: This plan pays 60% of the average persons annual medical costs</a:t>
            </a:r>
          </a:p>
        </p:txBody>
      </p:sp>
    </p:spTree>
    <p:extLst>
      <p:ext uri="{BB962C8B-B14F-4D97-AF65-F5344CB8AC3E}">
        <p14:creationId xmlns:p14="http://schemas.microsoft.com/office/powerpoint/2010/main" val="826122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220"/>
            <a:ext cx="11277600" cy="1325563"/>
          </a:xfrm>
        </p:spPr>
        <p:txBody>
          <a:bodyPr/>
          <a:lstStyle/>
          <a:p>
            <a:r>
              <a:rPr lang="en-US" dirty="0"/>
              <a:t>Here are some sensible options to consider:</a:t>
            </a:r>
          </a:p>
        </p:txBody>
      </p:sp>
      <p:sp>
        <p:nvSpPr>
          <p:cNvPr id="4" name="Content Placeholder 2">
            <a:extLst>
              <a:ext uri="{FF2B5EF4-FFF2-40B4-BE49-F238E27FC236}">
                <a16:creationId xmlns:a16="http://schemas.microsoft.com/office/drawing/2014/main" id="{72C17558-2CE2-4F62-9695-4F214FD03C08}"/>
              </a:ext>
            </a:extLst>
          </p:cNvPr>
          <p:cNvSpPr txBox="1">
            <a:spLocks/>
          </p:cNvSpPr>
          <p:nvPr/>
        </p:nvSpPr>
        <p:spPr>
          <a:xfrm>
            <a:off x="258097" y="1828800"/>
            <a:ext cx="8077200" cy="492998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buFont typeface="Arial" pitchFamily="34" charset="0"/>
              <a:buNone/>
            </a:pPr>
            <a:r>
              <a:rPr lang="en-US" sz="1800" dirty="0"/>
              <a:t>We offer a sensible package of health benefits that can reduce your cost and provide coverage you need at rates that can be much more affordable:</a:t>
            </a:r>
          </a:p>
          <a:p>
            <a:pPr marL="0" indent="0">
              <a:buFont typeface="Arial" pitchFamily="34" charset="0"/>
              <a:buNone/>
            </a:pPr>
            <a:r>
              <a:rPr lang="en-US" sz="2000" dirty="0">
                <a:solidFill>
                  <a:srgbClr val="C00000"/>
                </a:solidFill>
              </a:rPr>
              <a:t>The carrier is Philadelphia American</a:t>
            </a:r>
          </a:p>
          <a:p>
            <a:r>
              <a:rPr lang="en-US" sz="1600" dirty="0"/>
              <a:t>The coverage starts with a </a:t>
            </a:r>
            <a:r>
              <a:rPr lang="en-US" sz="1600" dirty="0">
                <a:solidFill>
                  <a:srgbClr val="0070C0"/>
                </a:solidFill>
              </a:rPr>
              <a:t>Hospital / Surgical Plan of up to $1 Million Annually</a:t>
            </a:r>
          </a:p>
          <a:p>
            <a:r>
              <a:rPr lang="en-US" sz="1600" dirty="0"/>
              <a:t>Gives you </a:t>
            </a:r>
            <a:r>
              <a:rPr lang="en-US" sz="1600" dirty="0">
                <a:solidFill>
                  <a:srgbClr val="0070C0"/>
                </a:solidFill>
              </a:rPr>
              <a:t>Access to a Large PPO Network </a:t>
            </a:r>
            <a:r>
              <a:rPr lang="en-US" sz="1600" dirty="0"/>
              <a:t>that provides reduced pre-negotiated rates for doctors and hospitals</a:t>
            </a:r>
          </a:p>
          <a:p>
            <a:r>
              <a:rPr lang="en-US" sz="1600" dirty="0"/>
              <a:t>A </a:t>
            </a:r>
            <a:r>
              <a:rPr lang="en-US" sz="1600" dirty="0">
                <a:solidFill>
                  <a:srgbClr val="0070C0"/>
                </a:solidFill>
              </a:rPr>
              <a:t>24-Hour Accident plan </a:t>
            </a:r>
            <a:r>
              <a:rPr lang="en-US" sz="1600" dirty="0"/>
              <a:t>that provides actual cost reimbursement for covered accidents </a:t>
            </a:r>
          </a:p>
          <a:p>
            <a:r>
              <a:rPr lang="en-US" sz="1600" dirty="0"/>
              <a:t>Accident Disability pays up to $2,000 per month for 12 or 24 months</a:t>
            </a:r>
          </a:p>
          <a:p>
            <a:r>
              <a:rPr lang="en-US" sz="1600" dirty="0">
                <a:solidFill>
                  <a:srgbClr val="0070C0"/>
                </a:solidFill>
              </a:rPr>
              <a:t>Critical Illness Protection</a:t>
            </a:r>
            <a:r>
              <a:rPr lang="en-US" sz="1600" dirty="0"/>
              <a:t>: Provides a lump sum payment to you for a variety of illnesses like Cancer, Stroke, Heart Attack.</a:t>
            </a:r>
          </a:p>
          <a:p>
            <a:r>
              <a:rPr lang="en-US" sz="1600" dirty="0">
                <a:solidFill>
                  <a:srgbClr val="0070C0"/>
                </a:solidFill>
              </a:rPr>
              <a:t>Free Access to </a:t>
            </a:r>
            <a:r>
              <a:rPr lang="en-US" sz="1600" dirty="0" err="1">
                <a:solidFill>
                  <a:srgbClr val="0070C0"/>
                </a:solidFill>
              </a:rPr>
              <a:t>TeleDoc</a:t>
            </a:r>
            <a:r>
              <a:rPr lang="en-US" sz="1600" dirty="0"/>
              <a:t>. Speak to a Doctor by phone or video for a host of medical issues. Saves you time and expense.</a:t>
            </a:r>
          </a:p>
          <a:p>
            <a:r>
              <a:rPr lang="en-US" sz="1600" dirty="0">
                <a:solidFill>
                  <a:srgbClr val="0070C0"/>
                </a:solidFill>
              </a:rPr>
              <a:t>Dental Plan: </a:t>
            </a:r>
            <a:r>
              <a:rPr lang="en-US" sz="1600" dirty="0"/>
              <a:t>Good oral health is a major factor in overall good health. This package includes a Dental plan you can use for cleanings, extractions, crowns etc.</a:t>
            </a:r>
          </a:p>
          <a:p>
            <a:pPr marL="0" indent="0">
              <a:buFont typeface="Arial" pitchFamily="34" charset="0"/>
              <a:buNone/>
            </a:pPr>
            <a:endParaRPr lang="en-US" sz="1600" dirty="0"/>
          </a:p>
          <a:p>
            <a:pPr marL="0" indent="0">
              <a:buFont typeface="Arial" pitchFamily="34" charset="0"/>
              <a:buNone/>
            </a:pPr>
            <a:endParaRPr lang="en-US" sz="1600" dirty="0"/>
          </a:p>
          <a:p>
            <a:pPr marL="0" indent="0">
              <a:buFont typeface="Arial" pitchFamily="34" charset="0"/>
              <a:buNone/>
            </a:pPr>
            <a:endParaRPr lang="en-US" sz="1600" dirty="0"/>
          </a:p>
          <a:p>
            <a:pPr marL="0" indent="0">
              <a:buFont typeface="Arial" pitchFamily="34" charset="0"/>
              <a:buNone/>
            </a:pPr>
            <a:endParaRPr lang="en-US" sz="1600" dirty="0"/>
          </a:p>
        </p:txBody>
      </p:sp>
      <p:pic>
        <p:nvPicPr>
          <p:cNvPr id="7" name="Picture 6">
            <a:extLst>
              <a:ext uri="{FF2B5EF4-FFF2-40B4-BE49-F238E27FC236}">
                <a16:creationId xmlns:a16="http://schemas.microsoft.com/office/drawing/2014/main" id="{CCF1F5B0-0809-4E8B-8673-209F863191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9200" y="1973819"/>
            <a:ext cx="3094703" cy="4642055"/>
          </a:xfrm>
          <a:prstGeom prst="rect">
            <a:avLst/>
          </a:prstGeom>
        </p:spPr>
      </p:pic>
    </p:spTree>
    <p:extLst>
      <p:ext uri="{BB962C8B-B14F-4D97-AF65-F5344CB8AC3E}">
        <p14:creationId xmlns:p14="http://schemas.microsoft.com/office/powerpoint/2010/main" val="13476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barn(inVertical)">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barn(inVertical)">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barn(inVertical)">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barn(inVertical)">
                                      <p:cBhvr>
                                        <p:cTn id="35" dur="500"/>
                                        <p:tgtEl>
                                          <p:spTgt spid="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barn(inVertical)">
                                      <p:cBhvr>
                                        <p:cTn id="40" dur="500"/>
                                        <p:tgtEl>
                                          <p:spTgt spid="4">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Effect transition="in" filter="barn(inVertical)">
                                      <p:cBhvr>
                                        <p:cTn id="45" dur="500"/>
                                        <p:tgtEl>
                                          <p:spTgt spid="4">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4">
                                            <p:txEl>
                                              <p:pRg st="8" end="8"/>
                                            </p:txEl>
                                          </p:spTgt>
                                        </p:tgtEl>
                                        <p:attrNameLst>
                                          <p:attrName>style.visibility</p:attrName>
                                        </p:attrNameLst>
                                      </p:cBhvr>
                                      <p:to>
                                        <p:strVal val="visible"/>
                                      </p:to>
                                    </p:set>
                                    <p:animEffect transition="in" filter="barn(inVertical)">
                                      <p:cBhvr>
                                        <p:cTn id="50"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220"/>
            <a:ext cx="11277600" cy="1325563"/>
          </a:xfrm>
        </p:spPr>
        <p:txBody>
          <a:bodyPr/>
          <a:lstStyle/>
          <a:p>
            <a:r>
              <a:rPr lang="en-US" dirty="0"/>
              <a:t>What about the Tax Penalty?</a:t>
            </a:r>
          </a:p>
        </p:txBody>
      </p:sp>
      <p:sp>
        <p:nvSpPr>
          <p:cNvPr id="4" name="Content Placeholder 2">
            <a:extLst>
              <a:ext uri="{FF2B5EF4-FFF2-40B4-BE49-F238E27FC236}">
                <a16:creationId xmlns:a16="http://schemas.microsoft.com/office/drawing/2014/main" id="{72C17558-2CE2-4F62-9695-4F214FD03C08}"/>
              </a:ext>
            </a:extLst>
          </p:cNvPr>
          <p:cNvSpPr txBox="1">
            <a:spLocks/>
          </p:cNvSpPr>
          <p:nvPr/>
        </p:nvSpPr>
        <p:spPr>
          <a:xfrm>
            <a:off x="4419600" y="1828800"/>
            <a:ext cx="7315200" cy="4800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buFont typeface="Arial" pitchFamily="34" charset="0"/>
              <a:buNone/>
            </a:pPr>
            <a:r>
              <a:rPr lang="en-US" sz="2000" dirty="0" err="1"/>
              <a:t>ObamaCare</a:t>
            </a:r>
            <a:r>
              <a:rPr lang="en-US" sz="2000" dirty="0"/>
              <a:t> rules impose a </a:t>
            </a:r>
            <a:r>
              <a:rPr lang="en-US" sz="2800" dirty="0"/>
              <a:t>Tax Penalty </a:t>
            </a:r>
            <a:r>
              <a:rPr lang="en-US" sz="2000" dirty="0"/>
              <a:t>for people who do not buy a </a:t>
            </a:r>
            <a:r>
              <a:rPr lang="en-US" sz="2000" dirty="0">
                <a:solidFill>
                  <a:srgbClr val="0070C0"/>
                </a:solidFill>
              </a:rPr>
              <a:t>Qualified Health Plan </a:t>
            </a:r>
            <a:r>
              <a:rPr lang="en-US" sz="2000" dirty="0"/>
              <a:t>(</a:t>
            </a:r>
            <a:r>
              <a:rPr lang="en-US" sz="2000" u="sng" dirty="0"/>
              <a:t>unless you receive an exemption</a:t>
            </a:r>
            <a:r>
              <a:rPr lang="en-US" sz="2000" dirty="0"/>
              <a:t>):</a:t>
            </a:r>
          </a:p>
          <a:p>
            <a:r>
              <a:rPr lang="en-US" sz="1800" dirty="0"/>
              <a:t>$695 per adult  ($347.50 under 18)  OR  2.5% of household income whatever is </a:t>
            </a:r>
            <a:r>
              <a:rPr lang="en-US" sz="1800" i="1" dirty="0">
                <a:solidFill>
                  <a:srgbClr val="FF0000"/>
                </a:solidFill>
              </a:rPr>
              <a:t>GREATER</a:t>
            </a:r>
          </a:p>
          <a:p>
            <a:r>
              <a:rPr lang="en-US" sz="1800" b="1" dirty="0">
                <a:solidFill>
                  <a:srgbClr val="FF0000"/>
                </a:solidFill>
              </a:rPr>
              <a:t>Maximum:</a:t>
            </a:r>
            <a:r>
              <a:rPr lang="en-US" sz="1800" dirty="0">
                <a:solidFill>
                  <a:srgbClr val="FF0000"/>
                </a:solidFill>
              </a:rPr>
              <a:t> $2,085  (per person)</a:t>
            </a:r>
          </a:p>
          <a:p>
            <a:r>
              <a:rPr lang="en-US" sz="1800" dirty="0"/>
              <a:t>You pay the fee when you file your federal tax return for the year you don’t have coverage.</a:t>
            </a:r>
          </a:p>
          <a:p>
            <a:r>
              <a:rPr lang="en-US" sz="1800" dirty="0"/>
              <a:t>In some cases, you may qualify for a health coverage exemption from the requirement to have insurance. If you qualify, you won't have to pay the fee. </a:t>
            </a:r>
            <a:r>
              <a:rPr lang="en-US" sz="1800" dirty="0">
                <a:hlinkClick r:id="rId2"/>
              </a:rPr>
              <a:t>Learn about health coverage exemptions</a:t>
            </a:r>
            <a:r>
              <a:rPr lang="en-US" sz="1800" dirty="0"/>
              <a:t>.</a:t>
            </a:r>
          </a:p>
          <a:p>
            <a:pPr marL="0" indent="0">
              <a:buNone/>
            </a:pPr>
            <a:endParaRPr lang="en-US" sz="1400" dirty="0"/>
          </a:p>
          <a:p>
            <a:pPr marL="0" indent="0">
              <a:buFont typeface="Arial" pitchFamily="34" charset="0"/>
              <a:buNone/>
            </a:pPr>
            <a:endParaRPr lang="en-US" sz="1400" dirty="0"/>
          </a:p>
          <a:p>
            <a:pPr marL="0" indent="0">
              <a:buFont typeface="Arial" pitchFamily="34" charset="0"/>
              <a:buNone/>
            </a:pPr>
            <a:endParaRPr lang="en-US" sz="1400" dirty="0"/>
          </a:p>
          <a:p>
            <a:pPr marL="0" indent="0">
              <a:buFont typeface="Arial" pitchFamily="34" charset="0"/>
              <a:buNone/>
            </a:pPr>
            <a:endParaRPr lang="en-US" sz="1400" dirty="0"/>
          </a:p>
          <a:p>
            <a:pPr marL="0" indent="0">
              <a:buFont typeface="Arial" pitchFamily="34" charset="0"/>
              <a:buNone/>
            </a:pPr>
            <a:endParaRPr lang="en-US" sz="1400" dirty="0"/>
          </a:p>
        </p:txBody>
      </p:sp>
      <p:pic>
        <p:nvPicPr>
          <p:cNvPr id="5" name="Picture 4">
            <a:extLst>
              <a:ext uri="{FF2B5EF4-FFF2-40B4-BE49-F238E27FC236}">
                <a16:creationId xmlns:a16="http://schemas.microsoft.com/office/drawing/2014/main" id="{B9E31E93-7EB3-4848-B0C8-C2E1394B2B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0"/>
            <a:ext cx="4172724" cy="5334000"/>
          </a:xfrm>
          <a:prstGeom prst="rect">
            <a:avLst/>
          </a:prstGeom>
        </p:spPr>
      </p:pic>
    </p:spTree>
    <p:extLst>
      <p:ext uri="{BB962C8B-B14F-4D97-AF65-F5344CB8AC3E}">
        <p14:creationId xmlns:p14="http://schemas.microsoft.com/office/powerpoint/2010/main" val="326390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5232"/>
            <a:ext cx="11277600" cy="1325563"/>
          </a:xfrm>
        </p:spPr>
        <p:txBody>
          <a:bodyPr/>
          <a:lstStyle/>
          <a:p>
            <a:r>
              <a:rPr lang="en-US" dirty="0"/>
              <a:t>How to get an exemption on the Tax Penalty?</a:t>
            </a:r>
          </a:p>
        </p:txBody>
      </p:sp>
      <p:sp>
        <p:nvSpPr>
          <p:cNvPr id="4" name="Content Placeholder 2">
            <a:extLst>
              <a:ext uri="{FF2B5EF4-FFF2-40B4-BE49-F238E27FC236}">
                <a16:creationId xmlns:a16="http://schemas.microsoft.com/office/drawing/2014/main" id="{72C17558-2CE2-4F62-9695-4F214FD03C08}"/>
              </a:ext>
            </a:extLst>
          </p:cNvPr>
          <p:cNvSpPr txBox="1">
            <a:spLocks/>
          </p:cNvSpPr>
          <p:nvPr/>
        </p:nvSpPr>
        <p:spPr>
          <a:xfrm>
            <a:off x="457200" y="2057400"/>
            <a:ext cx="7848600" cy="3124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buFont typeface="Arial" pitchFamily="34" charset="0"/>
              <a:buNone/>
            </a:pPr>
            <a:r>
              <a:rPr lang="en-US" sz="1800" dirty="0">
                <a:solidFill>
                  <a:srgbClr val="0070C0"/>
                </a:solidFill>
              </a:rPr>
              <a:t>The Health Benefits package we just discussed does NOT alleviate the Tax Penalty because it is not considered </a:t>
            </a:r>
            <a:r>
              <a:rPr lang="en-US" sz="1800" dirty="0">
                <a:solidFill>
                  <a:srgbClr val="C00000"/>
                </a:solidFill>
              </a:rPr>
              <a:t>Minimum Essential Coverage</a:t>
            </a:r>
            <a:r>
              <a:rPr lang="en-US" sz="1800" dirty="0">
                <a:solidFill>
                  <a:srgbClr val="0070C0"/>
                </a:solidFill>
              </a:rPr>
              <a:t> and does not cover things like maternity &amp; birth control.</a:t>
            </a:r>
          </a:p>
          <a:p>
            <a:pPr marL="0" indent="0">
              <a:buFont typeface="Arial" pitchFamily="34" charset="0"/>
              <a:buNone/>
            </a:pPr>
            <a:r>
              <a:rPr lang="en-US" sz="1800" dirty="0">
                <a:solidFill>
                  <a:srgbClr val="0070C0"/>
                </a:solidFill>
              </a:rPr>
              <a:t>HOWEVER, </a:t>
            </a:r>
            <a:r>
              <a:rPr lang="en-US" sz="1800" u="sng" dirty="0">
                <a:solidFill>
                  <a:srgbClr val="0070C0"/>
                </a:solidFill>
              </a:rPr>
              <a:t>you can get a waiver </a:t>
            </a:r>
            <a:r>
              <a:rPr lang="en-US" sz="1800" dirty="0">
                <a:solidFill>
                  <a:srgbClr val="0070C0"/>
                </a:solidFill>
              </a:rPr>
              <a:t>from the Tax Penalty if you join a </a:t>
            </a:r>
            <a:r>
              <a:rPr lang="en-US" sz="1800" u="sng" dirty="0">
                <a:solidFill>
                  <a:srgbClr val="0070C0"/>
                </a:solidFill>
              </a:rPr>
              <a:t>Faith-based group </a:t>
            </a:r>
            <a:r>
              <a:rPr lang="en-US" sz="1800" dirty="0">
                <a:solidFill>
                  <a:srgbClr val="0070C0"/>
                </a:solidFill>
              </a:rPr>
              <a:t>that offers medical assistance options. This is not insurance and works differently.</a:t>
            </a:r>
          </a:p>
          <a:p>
            <a:pPr marL="0" indent="0">
              <a:buFont typeface="Arial" pitchFamily="34" charset="0"/>
              <a:buNone/>
            </a:pPr>
            <a:r>
              <a:rPr lang="en-US" sz="1800" dirty="0">
                <a:solidFill>
                  <a:schemeClr val="accent1"/>
                </a:solidFill>
                <a:effectLst>
                  <a:outerShdw blurRad="38100" dist="38100" dir="2700000" algn="tl">
                    <a:srgbClr val="000000">
                      <a:alpha val="43137"/>
                    </a:srgbClr>
                  </a:outerShdw>
                </a:effectLst>
              </a:rPr>
              <a:t>Christian Healthcare Ministries </a:t>
            </a:r>
            <a:r>
              <a:rPr lang="en-US" sz="1800" dirty="0">
                <a:solidFill>
                  <a:srgbClr val="0070C0"/>
                </a:solidFill>
              </a:rPr>
              <a:t>offers such a plan that costs as little as $45 per person per month. We are NOT Agents for them. We only refer you to their website.</a:t>
            </a:r>
          </a:p>
          <a:p>
            <a:pPr marL="0" indent="0">
              <a:buFont typeface="Arial" pitchFamily="34" charset="0"/>
              <a:buNone/>
            </a:pPr>
            <a:r>
              <a:rPr lang="en-US" sz="1800" dirty="0">
                <a:solidFill>
                  <a:srgbClr val="0070C0"/>
                </a:solidFill>
              </a:rPr>
              <a:t>Add that low cost to your Hospital / Accident  / Critical Illness Protects / Dental Benefits plan and this provides you with an attractive option to the high costs of </a:t>
            </a:r>
            <a:r>
              <a:rPr lang="en-US" sz="1800" dirty="0" err="1">
                <a:solidFill>
                  <a:srgbClr val="0070C0"/>
                </a:solidFill>
              </a:rPr>
              <a:t>ObamaCare</a:t>
            </a:r>
            <a:r>
              <a:rPr lang="en-US" sz="1800" dirty="0">
                <a:solidFill>
                  <a:srgbClr val="0070C0"/>
                </a:solidFill>
              </a:rPr>
              <a:t>.</a:t>
            </a:r>
          </a:p>
        </p:txBody>
      </p:sp>
      <p:pic>
        <p:nvPicPr>
          <p:cNvPr id="5" name="Picture 4">
            <a:extLst>
              <a:ext uri="{FF2B5EF4-FFF2-40B4-BE49-F238E27FC236}">
                <a16:creationId xmlns:a16="http://schemas.microsoft.com/office/drawing/2014/main" id="{1EEB5055-98E7-416A-8C0C-EDAC9DAA8D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3912" y="1763452"/>
            <a:ext cx="3220428" cy="4839316"/>
          </a:xfrm>
          <a:prstGeom prst="rect">
            <a:avLst/>
          </a:prstGeom>
        </p:spPr>
      </p:pic>
    </p:spTree>
    <p:extLst>
      <p:ext uri="{BB962C8B-B14F-4D97-AF65-F5344CB8AC3E}">
        <p14:creationId xmlns:p14="http://schemas.microsoft.com/office/powerpoint/2010/main" val="182394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arn(inVertical)">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arn(inVertical)">
                                      <p:cBhvr>
                                        <p:cTn id="20" dur="500"/>
                                        <p:tgtEl>
                                          <p:spTgt spid="4">
                                            <p:txEl>
                                              <p:pRg st="1" end="1"/>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barn(inVertical)">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barn(inVertical)">
                                      <p:cBhvr>
                                        <p:cTn id="3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70FC5-3D9D-4032-83BB-4876FA7504A1}"/>
              </a:ext>
            </a:extLst>
          </p:cNvPr>
          <p:cNvSpPr>
            <a:spLocks noGrp="1"/>
          </p:cNvSpPr>
          <p:nvPr>
            <p:ph type="title"/>
          </p:nvPr>
        </p:nvSpPr>
        <p:spPr>
          <a:xfrm>
            <a:off x="676183" y="147637"/>
            <a:ext cx="10058400" cy="1325563"/>
          </a:xfrm>
        </p:spPr>
        <p:txBody>
          <a:bodyPr/>
          <a:lstStyle/>
          <a:p>
            <a:r>
              <a:rPr lang="en-US" dirty="0"/>
              <a:t>The strategy for this Insurance Package</a:t>
            </a:r>
          </a:p>
        </p:txBody>
      </p:sp>
      <p:pic>
        <p:nvPicPr>
          <p:cNvPr id="5" name="Picture 4">
            <a:extLst>
              <a:ext uri="{FF2B5EF4-FFF2-40B4-BE49-F238E27FC236}">
                <a16:creationId xmlns:a16="http://schemas.microsoft.com/office/drawing/2014/main" id="{07F9B77C-C39F-45B3-9D0C-938A1C1845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601699"/>
            <a:ext cx="3124200" cy="3124200"/>
          </a:xfrm>
          <a:prstGeom prst="rect">
            <a:avLst/>
          </a:prstGeom>
        </p:spPr>
      </p:pic>
      <p:pic>
        <p:nvPicPr>
          <p:cNvPr id="8" name="Picture 7">
            <a:extLst>
              <a:ext uri="{FF2B5EF4-FFF2-40B4-BE49-F238E27FC236}">
                <a16:creationId xmlns:a16="http://schemas.microsoft.com/office/drawing/2014/main" id="{D89D7A54-BB5D-4C7C-94BA-E3F6A8177A6D}"/>
              </a:ext>
            </a:extLst>
          </p:cNvPr>
          <p:cNvPicPr>
            <a:picLocks noChangeAspect="1"/>
          </p:cNvPicPr>
          <p:nvPr/>
        </p:nvPicPr>
        <p:blipFill>
          <a:blip r:embed="rId3"/>
          <a:stretch>
            <a:fillRect/>
          </a:stretch>
        </p:blipFill>
        <p:spPr>
          <a:xfrm>
            <a:off x="6842760" y="1524000"/>
            <a:ext cx="5349240" cy="5334000"/>
          </a:xfrm>
          <a:prstGeom prst="rect">
            <a:avLst/>
          </a:prstGeom>
        </p:spPr>
      </p:pic>
      <p:sp>
        <p:nvSpPr>
          <p:cNvPr id="3" name="Content Placeholder 2">
            <a:extLst>
              <a:ext uri="{FF2B5EF4-FFF2-40B4-BE49-F238E27FC236}">
                <a16:creationId xmlns:a16="http://schemas.microsoft.com/office/drawing/2014/main" id="{2E8EB3C9-A559-4A3D-A202-93278133A0BB}"/>
              </a:ext>
            </a:extLst>
          </p:cNvPr>
          <p:cNvSpPr>
            <a:spLocks noGrp="1"/>
          </p:cNvSpPr>
          <p:nvPr>
            <p:ph idx="1"/>
          </p:nvPr>
        </p:nvSpPr>
        <p:spPr>
          <a:xfrm>
            <a:off x="381000" y="1905000"/>
            <a:ext cx="6400800" cy="4572001"/>
          </a:xfrm>
        </p:spPr>
        <p:txBody>
          <a:bodyPr/>
          <a:lstStyle/>
          <a:p>
            <a:r>
              <a:rPr lang="en-US" dirty="0"/>
              <a:t>Create a bucket of money to pay the bills</a:t>
            </a:r>
          </a:p>
          <a:p>
            <a:r>
              <a:rPr lang="en-US" dirty="0"/>
              <a:t>Use the PPO network and negotiating service to lower the bills</a:t>
            </a:r>
          </a:p>
          <a:p>
            <a:pPr marL="0" indent="0">
              <a:buNone/>
            </a:pPr>
            <a:endParaRPr lang="en-US" dirty="0"/>
          </a:p>
          <a:p>
            <a:endParaRPr lang="en-US" dirty="0"/>
          </a:p>
        </p:txBody>
      </p:sp>
    </p:spTree>
    <p:extLst>
      <p:ext uri="{BB962C8B-B14F-4D97-AF65-F5344CB8AC3E}">
        <p14:creationId xmlns:p14="http://schemas.microsoft.com/office/powerpoint/2010/main" val="376966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Medical Design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41.potx" id="{D7485564-6666-4DDB-B0D3-55F6E694D6E5}" vid="{6E950D30-6FC6-4411-BCFF-468AD9ECA787}"/>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Medical design presentation (widescreen)</Template>
  <TotalTime>0</TotalTime>
  <Words>3781</Words>
  <Application>Microsoft Office PowerPoint</Application>
  <PresentationFormat>Widescreen</PresentationFormat>
  <Paragraphs>290</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Algerian</vt:lpstr>
      <vt:lpstr>Arial</vt:lpstr>
      <vt:lpstr>Franklin Gothic Medium</vt:lpstr>
      <vt:lpstr>Medical Design 16x9</vt:lpstr>
      <vt:lpstr>Blueprint for Health &amp; Life</vt:lpstr>
      <vt:lpstr>PowerPoint Presentation</vt:lpstr>
      <vt:lpstr>2018 Health Insurance Landscape</vt:lpstr>
      <vt:lpstr>What if you don’t qualify for a Premium Tax Credit?</vt:lpstr>
      <vt:lpstr>What that means to you…</vt:lpstr>
      <vt:lpstr>Here are some sensible options to consider:</vt:lpstr>
      <vt:lpstr>What about the Tax Penalty?</vt:lpstr>
      <vt:lpstr>How to get an exemption on the Tax Penalty?</vt:lpstr>
      <vt:lpstr>The strategy for this Insurance 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Average Daily Hospital Costs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2018-01-06T23:32:07Z</dcterms:created>
  <dcterms:modified xsi:type="dcterms:W3CDTF">2018-06-26T14:45:14Z</dcterms:modified>
</cp:coreProperties>
</file>