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64" r:id="rId2"/>
    <p:sldMasterId id="2147483763" r:id="rId3"/>
  </p:sldMasterIdLst>
  <p:notesMasterIdLst>
    <p:notesMasterId r:id="rId33"/>
  </p:notesMasterIdLst>
  <p:handoutMasterIdLst>
    <p:handoutMasterId r:id="rId34"/>
  </p:handoutMasterIdLst>
  <p:sldIdLst>
    <p:sldId id="498" r:id="rId4"/>
    <p:sldId id="426" r:id="rId5"/>
    <p:sldId id="483" r:id="rId6"/>
    <p:sldId id="499" r:id="rId7"/>
    <p:sldId id="427" r:id="rId8"/>
    <p:sldId id="451" r:id="rId9"/>
    <p:sldId id="430" r:id="rId10"/>
    <p:sldId id="433" r:id="rId11"/>
    <p:sldId id="452" r:id="rId12"/>
    <p:sldId id="504" r:id="rId13"/>
    <p:sldId id="485" r:id="rId14"/>
    <p:sldId id="493" r:id="rId15"/>
    <p:sldId id="454" r:id="rId16"/>
    <p:sldId id="505" r:id="rId17"/>
    <p:sldId id="506" r:id="rId18"/>
    <p:sldId id="507" r:id="rId19"/>
    <p:sldId id="503" r:id="rId20"/>
    <p:sldId id="455" r:id="rId21"/>
    <p:sldId id="456" r:id="rId22"/>
    <p:sldId id="486" r:id="rId23"/>
    <p:sldId id="461" r:id="rId24"/>
    <p:sldId id="500" r:id="rId25"/>
    <p:sldId id="509" r:id="rId26"/>
    <p:sldId id="458" r:id="rId27"/>
    <p:sldId id="501" r:id="rId28"/>
    <p:sldId id="457" r:id="rId29"/>
    <p:sldId id="446" r:id="rId30"/>
    <p:sldId id="496" r:id="rId31"/>
    <p:sldId id="495" r:id="rId32"/>
  </p:sldIdLst>
  <p:sldSz cx="9144000" cy="6858000" type="screen4x3"/>
  <p:notesSz cx="7010400" cy="9296400"/>
  <p:defaultTextStyle>
    <a:defPPr>
      <a:defRPr lang="en-US"/>
    </a:defPPr>
    <a:lvl1pPr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1pPr>
    <a:lvl2pPr marL="4572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2pPr>
    <a:lvl3pPr marL="9144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3pPr>
    <a:lvl4pPr marL="13716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4pPr>
    <a:lvl5pPr marL="18288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5pPr>
    <a:lvl6pPr marL="2286000" algn="l" defTabSz="914400" rtl="0" eaLnBrk="1" latinLnBrk="0" hangingPunct="1">
      <a:defRPr sz="2000" kern="1200">
        <a:solidFill>
          <a:schemeClr val="tx1"/>
        </a:solidFill>
        <a:latin typeface="Verdana" pitchFamily="34" charset="0"/>
        <a:ea typeface="ＭＳ Ｐゴシック" pitchFamily="1" charset="-128"/>
        <a:cs typeface="+mn-cs"/>
      </a:defRPr>
    </a:lvl6pPr>
    <a:lvl7pPr marL="2743200" algn="l" defTabSz="914400" rtl="0" eaLnBrk="1" latinLnBrk="0" hangingPunct="1">
      <a:defRPr sz="2000" kern="1200">
        <a:solidFill>
          <a:schemeClr val="tx1"/>
        </a:solidFill>
        <a:latin typeface="Verdana" pitchFamily="34" charset="0"/>
        <a:ea typeface="ＭＳ Ｐゴシック" pitchFamily="1" charset="-128"/>
        <a:cs typeface="+mn-cs"/>
      </a:defRPr>
    </a:lvl7pPr>
    <a:lvl8pPr marL="3200400" algn="l" defTabSz="914400" rtl="0" eaLnBrk="1" latinLnBrk="0" hangingPunct="1">
      <a:defRPr sz="2000" kern="1200">
        <a:solidFill>
          <a:schemeClr val="tx1"/>
        </a:solidFill>
        <a:latin typeface="Verdana" pitchFamily="34" charset="0"/>
        <a:ea typeface="ＭＳ Ｐゴシック" pitchFamily="1" charset="-128"/>
        <a:cs typeface="+mn-cs"/>
      </a:defRPr>
    </a:lvl8pPr>
    <a:lvl9pPr marL="3657600" algn="l" defTabSz="914400" rtl="0" eaLnBrk="1" latinLnBrk="0" hangingPunct="1">
      <a:defRPr sz="2000" kern="1200">
        <a:solidFill>
          <a:schemeClr val="tx1"/>
        </a:solidFill>
        <a:latin typeface="Verdana" pitchFamily="34" charset="0"/>
        <a:ea typeface="ＭＳ Ｐゴシック" pitchFamily="1" charset="-128"/>
        <a:cs typeface="+mn-cs"/>
      </a:defRPr>
    </a:lvl9pPr>
  </p:defaultTextStyle>
  <p:extLst>
    <p:ext uri="{521415D9-36F7-43E2-AB2F-B90AF26B5E84}">
      <p14:sectionLst xmlns:p14="http://schemas.microsoft.com/office/powerpoint/2010/main">
        <p14:section name="Default Section" id="{6EAF028C-3263-4F6C-ADA3-81C35ABDEC36}">
          <p14:sldIdLst>
            <p14:sldId id="498"/>
            <p14:sldId id="426"/>
            <p14:sldId id="483"/>
            <p14:sldId id="499"/>
            <p14:sldId id="427"/>
            <p14:sldId id="451"/>
            <p14:sldId id="430"/>
            <p14:sldId id="433"/>
            <p14:sldId id="452"/>
            <p14:sldId id="504"/>
            <p14:sldId id="485"/>
            <p14:sldId id="493"/>
            <p14:sldId id="454"/>
            <p14:sldId id="505"/>
            <p14:sldId id="506"/>
            <p14:sldId id="507"/>
            <p14:sldId id="503"/>
            <p14:sldId id="455"/>
            <p14:sldId id="456"/>
            <p14:sldId id="486"/>
            <p14:sldId id="461"/>
            <p14:sldId id="500"/>
            <p14:sldId id="509"/>
            <p14:sldId id="458"/>
            <p14:sldId id="501"/>
            <p14:sldId id="457"/>
            <p14:sldId id="446"/>
            <p14:sldId id="496"/>
            <p14:sldId id="495"/>
          </p14:sldIdLst>
        </p14:section>
      </p14:sectionLst>
    </p:ext>
    <p:ext uri="{EFAFB233-063F-42B5-8137-9DF3F51BA10A}">
      <p15:sldGuideLst xmlns:p15="http://schemas.microsoft.com/office/powerpoint/2012/main">
        <p15:guide id="1" orient="horz" pos="2544">
          <p15:clr>
            <a:srgbClr val="A4A3A4"/>
          </p15:clr>
        </p15:guide>
        <p15:guide id="2" pos="2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CSC" initials="H" lastIdx="39" clrIdx="0"/>
  <p:cmAuthor id="1" name="HCSC" initials="JH" lastIdx="8" clrIdx="1"/>
  <p:cmAuthor id="2" name="HCSC User" initials="HU" lastIdx="9" clrIdx="2"/>
  <p:cmAuthor id="3" name="Joe Kniola" initials="JK" lastIdx="17" clrIdx="3">
    <p:extLst/>
  </p:cmAuthor>
  <p:cmAuthor id="4" name="Reat, Becky" initials="RB" lastIdx="15"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FFFF"/>
    <a:srgbClr val="003366"/>
    <a:srgbClr val="00579E"/>
    <a:srgbClr val="004C7C"/>
    <a:srgbClr val="9966FF"/>
    <a:srgbClr val="CCCCFF"/>
    <a:srgbClr val="99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5" autoAdjust="0"/>
    <p:restoredTop sz="93855" autoAdjust="0"/>
  </p:normalViewPr>
  <p:slideViewPr>
    <p:cSldViewPr>
      <p:cViewPr varScale="1">
        <p:scale>
          <a:sx n="79" d="100"/>
          <a:sy n="79" d="100"/>
        </p:scale>
        <p:origin x="1062" y="78"/>
      </p:cViewPr>
      <p:guideLst>
        <p:guide orient="horz" pos="2544"/>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0"/>
    </p:cViewPr>
  </p:sorterViewPr>
  <p:notesViewPr>
    <p:cSldViewPr showGuides="1">
      <p:cViewPr varScale="1">
        <p:scale>
          <a:sx n="49" d="100"/>
          <a:sy n="49" d="100"/>
        </p:scale>
        <p:origin x="-186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0379" tIns="45190" rIns="90379" bIns="45190" numCol="1" anchor="t" anchorCtr="0" compatLnSpc="1">
            <a:prstTxWarp prst="textNoShape">
              <a:avLst/>
            </a:prstTxWarp>
          </a:bodyPr>
          <a:lstStyle>
            <a:lvl1pPr defTabSz="903288" eaLnBrk="1" hangingPunct="1">
              <a:defRPr sz="1200">
                <a:latin typeface="Arial" charset="0"/>
                <a:ea typeface="ＭＳ Ｐゴシック" charset="0"/>
                <a:cs typeface="ＭＳ Ｐゴシック" charset="0"/>
              </a:defRPr>
            </a:lvl1pPr>
          </a:lstStyle>
          <a:p>
            <a:pPr>
              <a:defRPr/>
            </a:pPr>
            <a:endParaRPr lang="en-US" dirty="0"/>
          </a:p>
        </p:txBody>
      </p:sp>
      <p:sp>
        <p:nvSpPr>
          <p:cNvPr id="33894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0379" tIns="45190" rIns="90379" bIns="45190" numCol="1" anchor="t" anchorCtr="0" compatLnSpc="1">
            <a:prstTxWarp prst="textNoShape">
              <a:avLst/>
            </a:prstTxWarp>
          </a:bodyPr>
          <a:lstStyle>
            <a:lvl1pPr algn="r" defTabSz="903288" eaLnBrk="1" hangingPunct="1">
              <a:defRPr sz="1200">
                <a:latin typeface="Arial" charset="0"/>
                <a:ea typeface="ＭＳ Ｐゴシック" charset="0"/>
                <a:cs typeface="ＭＳ Ｐゴシック" charset="0"/>
              </a:defRPr>
            </a:lvl1pPr>
          </a:lstStyle>
          <a:p>
            <a:pPr>
              <a:defRPr/>
            </a:pPr>
            <a:endParaRPr lang="en-US" dirty="0"/>
          </a:p>
        </p:txBody>
      </p:sp>
      <p:sp>
        <p:nvSpPr>
          <p:cNvPr id="33894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0379" tIns="45190" rIns="90379" bIns="45190" numCol="1" anchor="b" anchorCtr="0" compatLnSpc="1">
            <a:prstTxWarp prst="textNoShape">
              <a:avLst/>
            </a:prstTxWarp>
          </a:bodyPr>
          <a:lstStyle>
            <a:lvl1pPr defTabSz="903288" eaLnBrk="1" hangingPunct="1">
              <a:defRPr sz="1200">
                <a:latin typeface="Arial" charset="0"/>
                <a:ea typeface="ＭＳ Ｐゴシック" charset="0"/>
                <a:cs typeface="ＭＳ Ｐゴシック" charset="0"/>
              </a:defRPr>
            </a:lvl1pPr>
          </a:lstStyle>
          <a:p>
            <a:pPr>
              <a:defRPr/>
            </a:pPr>
            <a:endParaRPr lang="en-US" dirty="0"/>
          </a:p>
        </p:txBody>
      </p:sp>
      <p:sp>
        <p:nvSpPr>
          <p:cNvPr id="33894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0379" tIns="45190" rIns="90379" bIns="45190" numCol="1" anchor="b" anchorCtr="0" compatLnSpc="1">
            <a:prstTxWarp prst="textNoShape">
              <a:avLst/>
            </a:prstTxWarp>
          </a:bodyPr>
          <a:lstStyle>
            <a:lvl1pPr algn="r" defTabSz="903288" eaLnBrk="1" hangingPunct="1">
              <a:defRPr sz="1200">
                <a:latin typeface="Arial" charset="0"/>
              </a:defRPr>
            </a:lvl1pPr>
          </a:lstStyle>
          <a:p>
            <a:pPr>
              <a:defRPr/>
            </a:pPr>
            <a:fld id="{47F6A716-BA36-4468-B0B3-A2639DE5310E}" type="slidenum">
              <a:rPr lang="en-US"/>
              <a:pPr>
                <a:defRPr/>
              </a:pPr>
              <a:t>‹#›</a:t>
            </a:fld>
            <a:endParaRPr lang="en-US" dirty="0"/>
          </a:p>
        </p:txBody>
      </p:sp>
    </p:spTree>
    <p:extLst>
      <p:ext uri="{BB962C8B-B14F-4D97-AF65-F5344CB8AC3E}">
        <p14:creationId xmlns:p14="http://schemas.microsoft.com/office/powerpoint/2010/main" val="3481470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0379" tIns="45190" rIns="90379" bIns="45190" numCol="1" anchor="t" anchorCtr="0" compatLnSpc="1">
            <a:prstTxWarp prst="textNoShape">
              <a:avLst/>
            </a:prstTxWarp>
          </a:bodyPr>
          <a:lstStyle>
            <a:lvl1pPr defTabSz="903288" eaLnBrk="1" hangingPunct="1">
              <a:defRPr sz="1200">
                <a:latin typeface="Arial" charset="0"/>
                <a:ea typeface="ＭＳ Ｐゴシック" charset="0"/>
                <a:cs typeface="ＭＳ Ｐゴシック" charset="0"/>
              </a:defRPr>
            </a:lvl1pPr>
          </a:lstStyle>
          <a:p>
            <a:pPr>
              <a:defRPr/>
            </a:pPr>
            <a:endParaRPr lang="en-US" dirty="0"/>
          </a:p>
        </p:txBody>
      </p:sp>
      <p:sp>
        <p:nvSpPr>
          <p:cNvPr id="35635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0379" tIns="45190" rIns="90379" bIns="45190" numCol="1" anchor="t" anchorCtr="0" compatLnSpc="1">
            <a:prstTxWarp prst="textNoShape">
              <a:avLst/>
            </a:prstTxWarp>
          </a:bodyPr>
          <a:lstStyle>
            <a:lvl1pPr algn="r" defTabSz="903288" eaLnBrk="1" hangingPunct="1">
              <a:defRPr sz="1200">
                <a:latin typeface="Arial" charset="0"/>
                <a:ea typeface="ＭＳ Ｐゴシック" charset="0"/>
                <a:cs typeface="ＭＳ Ｐゴシック" charset="0"/>
              </a:defRPr>
            </a:lvl1pPr>
          </a:lstStyle>
          <a:p>
            <a:pPr>
              <a:defRPr/>
            </a:pPr>
            <a:endParaRPr lang="en-US" dirty="0"/>
          </a:p>
        </p:txBody>
      </p:sp>
      <p:sp>
        <p:nvSpPr>
          <p:cNvPr id="358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7" name="Rectangle 5"/>
          <p:cNvSpPr>
            <a:spLocks noGrp="1" noChangeArrowheads="1"/>
          </p:cNvSpPr>
          <p:nvPr>
            <p:ph type="body" sz="quarter" idx="3"/>
          </p:nvPr>
        </p:nvSpPr>
        <p:spPr bwMode="auto">
          <a:xfrm>
            <a:off x="700088" y="4416425"/>
            <a:ext cx="5610225" cy="4183063"/>
          </a:xfrm>
          <a:prstGeom prst="rect">
            <a:avLst/>
          </a:prstGeom>
          <a:noFill/>
          <a:ln w="9525">
            <a:noFill/>
            <a:miter lim="800000"/>
            <a:headEnd/>
            <a:tailEnd/>
          </a:ln>
          <a:effectLst/>
        </p:spPr>
        <p:txBody>
          <a:bodyPr vert="horz" wrap="square" lIns="90379" tIns="45190" rIns="90379" bIns="451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635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0379" tIns="45190" rIns="90379" bIns="45190" numCol="1" anchor="b" anchorCtr="0" compatLnSpc="1">
            <a:prstTxWarp prst="textNoShape">
              <a:avLst/>
            </a:prstTxWarp>
          </a:bodyPr>
          <a:lstStyle>
            <a:lvl1pPr defTabSz="903288" eaLnBrk="1" hangingPunct="1">
              <a:defRPr sz="1200">
                <a:latin typeface="Arial" charset="0"/>
                <a:ea typeface="ＭＳ Ｐゴシック" charset="0"/>
                <a:cs typeface="ＭＳ Ｐゴシック" charset="0"/>
              </a:defRPr>
            </a:lvl1pPr>
          </a:lstStyle>
          <a:p>
            <a:pPr>
              <a:defRPr/>
            </a:pPr>
            <a:endParaRPr lang="en-US" dirty="0"/>
          </a:p>
        </p:txBody>
      </p:sp>
      <p:sp>
        <p:nvSpPr>
          <p:cNvPr id="35635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0379" tIns="45190" rIns="90379" bIns="45190" numCol="1" anchor="b" anchorCtr="0" compatLnSpc="1">
            <a:prstTxWarp prst="textNoShape">
              <a:avLst/>
            </a:prstTxWarp>
          </a:bodyPr>
          <a:lstStyle>
            <a:lvl1pPr algn="r" defTabSz="903288" eaLnBrk="1" hangingPunct="1">
              <a:defRPr sz="1200">
                <a:latin typeface="Arial" charset="0"/>
              </a:defRPr>
            </a:lvl1pPr>
          </a:lstStyle>
          <a:p>
            <a:pPr>
              <a:defRPr/>
            </a:pPr>
            <a:fld id="{4565A87E-9E95-40AE-AE2B-2682CF6E78DB}" type="slidenum">
              <a:rPr lang="en-US"/>
              <a:pPr>
                <a:defRPr/>
              </a:pPr>
              <a:t>‹#›</a:t>
            </a:fld>
            <a:endParaRPr lang="en-US" dirty="0"/>
          </a:p>
        </p:txBody>
      </p:sp>
    </p:spTree>
    <p:extLst>
      <p:ext uri="{BB962C8B-B14F-4D97-AF65-F5344CB8AC3E}">
        <p14:creationId xmlns:p14="http://schemas.microsoft.com/office/powerpoint/2010/main" val="24015258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ＭＳ Ｐゴシック" charset="0"/>
                <a:cs typeface="ＭＳ Ｐゴシック" charset="0"/>
              </a:rPr>
              <a:t>601752.0715 / CMS Approved 08/26/2015</a:t>
            </a:r>
            <a:endParaRPr lang="en-US" sz="1200" b="1" i="0" u="none" strike="noStrike" kern="1200" baseline="0" dirty="0">
              <a:solidFill>
                <a:schemeClr val="tx1"/>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9AA04F78-BCD9-4129-AD9A-7D9BC1E0149D}" type="slidenum">
              <a:rPr lang="en-US" smtClean="0"/>
              <a:pPr>
                <a:defRPr/>
              </a:pPr>
              <a:t>1</a:t>
            </a:fld>
            <a:endParaRPr lang="en-US" dirty="0"/>
          </a:p>
        </p:txBody>
      </p:sp>
    </p:spTree>
    <p:extLst>
      <p:ext uri="{BB962C8B-B14F-4D97-AF65-F5344CB8AC3E}">
        <p14:creationId xmlns:p14="http://schemas.microsoft.com/office/powerpoint/2010/main" val="3540612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1" charset="-128"/>
              </a:rPr>
              <a:t>If you are new to Medicare, we encourage you to look at your options. Health changes can happen suddenly and are usually not expected. You want to protect yourself and have peace of mind that you’re covered if something comes up.</a:t>
            </a:r>
          </a:p>
          <a:p>
            <a:endParaRPr lang="en-US" dirty="0">
              <a:ea typeface="ＭＳ Ｐゴシック" pitchFamily="1" charset="-128"/>
            </a:endParaRPr>
          </a:p>
          <a:p>
            <a:r>
              <a:rPr lang="en-US" sz="1200" b="1" dirty="0">
                <a:ea typeface="ＭＳ Ｐゴシック" pitchFamily="1" charset="-128"/>
              </a:rPr>
              <a:t>• HMO – Health Maintenance Organization</a:t>
            </a:r>
          </a:p>
          <a:p>
            <a:r>
              <a:rPr lang="en-US" sz="1200" dirty="0">
                <a:ea typeface="ＭＳ Ｐゴシック" pitchFamily="1" charset="-128"/>
              </a:rPr>
              <a:t>In most HMOs, you can only go to doctors, specialists, or hospitals on the plan’s list except in an emergency. You may also be required to get a referral from your primary care physician prior to visiting a specialist.</a:t>
            </a:r>
          </a:p>
          <a:p>
            <a:endParaRPr lang="en-US" dirty="0">
              <a:ea typeface="ＭＳ Ｐゴシック" pitchFamily="1" charset="-128"/>
            </a:endParaRPr>
          </a:p>
          <a:p>
            <a:r>
              <a:rPr lang="en-US" sz="1200" b="1" dirty="0">
                <a:ea typeface="ＭＳ Ｐゴシック" pitchFamily="1" charset="-128"/>
              </a:rPr>
              <a:t>• HMO  POS– Health Maintenance Organization Point</a:t>
            </a:r>
            <a:r>
              <a:rPr lang="en-US" sz="1200" b="1" baseline="0" dirty="0">
                <a:ea typeface="ＭＳ Ｐゴシック" pitchFamily="1" charset="-128"/>
              </a:rPr>
              <a:t> of Service</a:t>
            </a:r>
            <a:endParaRPr lang="en-US" sz="1200" b="1" dirty="0">
              <a:ea typeface="ＭＳ Ｐゴシック" pitchFamily="1" charset="-128"/>
            </a:endParaRPr>
          </a:p>
          <a:p>
            <a:r>
              <a:rPr lang="en-US" sz="1200" dirty="0">
                <a:ea typeface="ＭＳ Ｐゴシック" pitchFamily="1" charset="-128"/>
              </a:rPr>
              <a:t>In HMO POS plans, you have the</a:t>
            </a:r>
            <a:r>
              <a:rPr lang="en-US" sz="1200" baseline="0" dirty="0">
                <a:ea typeface="ＭＳ Ｐゴシック" pitchFamily="1" charset="-128"/>
              </a:rPr>
              <a:t> choice to g</a:t>
            </a:r>
            <a:r>
              <a:rPr lang="en-US" sz="1200" dirty="0">
                <a:ea typeface="ＭＳ Ｐゴシック" pitchFamily="1" charset="-128"/>
              </a:rPr>
              <a:t>o to doctors, specialists, or hospitals on the plan’s network and ther</a:t>
            </a:r>
            <a:r>
              <a:rPr lang="en-US" sz="1200" baseline="0" dirty="0">
                <a:ea typeface="ＭＳ Ｐゴシック" pitchFamily="1" charset="-128"/>
              </a:rPr>
              <a:t>e are some services that are allowed outside of the network</a:t>
            </a:r>
            <a:r>
              <a:rPr lang="en-US" sz="1200" dirty="0">
                <a:ea typeface="ＭＳ Ｐゴシック" pitchFamily="1" charset="-128"/>
              </a:rPr>
              <a:t>.</a:t>
            </a:r>
          </a:p>
          <a:p>
            <a:endParaRPr lang="en-US" sz="1200" dirty="0">
              <a:ea typeface="ＭＳ Ｐゴシック" pitchFamily="1"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579E"/>
                </a:solidFill>
              </a:rPr>
              <a:t>OTC (Over-The-Counter) Card </a:t>
            </a:r>
            <a:br>
              <a:rPr lang="en-US" dirty="0"/>
            </a:br>
            <a:r>
              <a:rPr lang="en-US" sz="1200" dirty="0"/>
              <a:t>not available on this plan</a:t>
            </a:r>
          </a:p>
          <a:p>
            <a:endParaRPr lang="en-US" sz="1200" dirty="0">
              <a:ea typeface="ＭＳ Ｐゴシック" pitchFamily="1" charset="-128"/>
            </a:endParaRPr>
          </a:p>
          <a:p>
            <a:endParaRPr lang="en-US" dirty="0">
              <a:ea typeface="ＭＳ Ｐゴシック" pitchFamily="1"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A6F64758-FA8B-44F7-8846-B4BD8E74A65A}" type="slidenum">
              <a:rPr lang="en-US" sz="1200" smtClean="0">
                <a:latin typeface="Arial" charset="0"/>
              </a:rPr>
              <a:pPr/>
              <a:t>10</a:t>
            </a:fld>
            <a:endParaRPr lang="en-US" sz="1200"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1"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A6F64758-FA8B-44F7-8846-B4BD8E74A65A}" type="slidenum">
              <a:rPr lang="en-US" sz="1200" smtClean="0">
                <a:latin typeface="Arial" charset="0"/>
              </a:rPr>
              <a:pPr/>
              <a:t>11</a:t>
            </a:fld>
            <a:endParaRPr lang="en-US" sz="120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0F692717-91E0-41D7-BE91-F8D3E813F18F}" type="slidenum">
              <a:rPr lang="en-US" sz="1200" smtClean="0">
                <a:latin typeface="Arial" charset="0"/>
              </a:rPr>
              <a:pPr/>
              <a:t>12</a:t>
            </a:fld>
            <a:endParaRPr lang="en-US" sz="1200" dirty="0">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13</a:t>
            </a:fld>
            <a:endParaRPr lang="en-US" dirty="0"/>
          </a:p>
        </p:txBody>
      </p:sp>
    </p:spTree>
    <p:extLst>
      <p:ext uri="{BB962C8B-B14F-4D97-AF65-F5344CB8AC3E}">
        <p14:creationId xmlns:p14="http://schemas.microsoft.com/office/powerpoint/2010/main" val="187709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371AC9E0-F9A7-4F8D-A5EF-EE8108DEE43B}" type="slidenum">
              <a:rPr lang="en-US" sz="1200" smtClean="0"/>
              <a:pPr eaLnBrk="1" hangingPunct="1"/>
              <a:t>14</a:t>
            </a:fld>
            <a:endParaRPr lang="en-US" sz="1200"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2EB72133-17A0-4BC8-8DF5-29C0417D9160}" type="slidenum">
              <a:rPr lang="en-US" sz="1200" smtClean="0"/>
              <a:pPr eaLnBrk="1" hangingPunct="1"/>
              <a:t>15</a:t>
            </a:fld>
            <a:endParaRPr lang="en-US" sz="1200"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spcBef>
                <a:spcPct val="75000"/>
              </a:spcBef>
            </a:pPr>
            <a:r>
              <a:rPr lang="en-US" dirty="0"/>
              <a:t>Does NOT Count Toward TrOOP:</a:t>
            </a:r>
          </a:p>
          <a:p>
            <a:pPr eaLnBrk="1" hangingPunct="1">
              <a:spcBef>
                <a:spcPct val="75000"/>
              </a:spcBef>
            </a:pPr>
            <a:endParaRPr lang="en-US" sz="1200" dirty="0"/>
          </a:p>
          <a:p>
            <a:pPr eaLnBrk="1" hangingPunct="1">
              <a:spcBef>
                <a:spcPct val="75000"/>
              </a:spcBef>
            </a:pPr>
            <a:r>
              <a:rPr lang="en-US" sz="1200" dirty="0"/>
              <a:t>Medicare prescription drug plan premiums </a:t>
            </a:r>
          </a:p>
          <a:p>
            <a:pPr eaLnBrk="1" hangingPunct="1">
              <a:spcBef>
                <a:spcPct val="75000"/>
              </a:spcBef>
            </a:pPr>
            <a:r>
              <a:rPr lang="en-US" sz="1200" dirty="0"/>
              <a:t>Most third-party payment arrangements</a:t>
            </a:r>
          </a:p>
          <a:p>
            <a:pPr eaLnBrk="1" hangingPunct="1">
              <a:spcBef>
                <a:spcPct val="75000"/>
              </a:spcBef>
            </a:pPr>
            <a:r>
              <a:rPr lang="en-US" sz="1200" dirty="0"/>
              <a:t>Drugs purchased outside the U.S.</a:t>
            </a:r>
          </a:p>
          <a:p>
            <a:pPr eaLnBrk="1" hangingPunct="1">
              <a:spcBef>
                <a:spcPct val="75000"/>
              </a:spcBef>
            </a:pPr>
            <a:r>
              <a:rPr lang="en-US" sz="1200" dirty="0"/>
              <a:t>Over-the-counter drugs</a:t>
            </a:r>
          </a:p>
          <a:p>
            <a:pPr eaLnBrk="1" hangingPunct="1">
              <a:spcBef>
                <a:spcPct val="75000"/>
              </a:spcBef>
            </a:pPr>
            <a:r>
              <a:rPr lang="en-US" sz="1200" dirty="0"/>
              <a:t>Drugs not on the plan’s formulary</a:t>
            </a:r>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7D0BB6A5-58FE-4F28-8AD9-222625BDAC0A}" type="slidenum">
              <a:rPr lang="en-US" sz="1200" smtClean="0"/>
              <a:pPr eaLnBrk="1" hangingPunct="1"/>
              <a:t>16</a:t>
            </a:fld>
            <a:endParaRPr lang="en-US" sz="1200"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1"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D886C9FC-BD8D-4C4D-8CCF-843183CA0C06}" type="slidenum">
              <a:rPr lang="en-US" sz="1200" smtClean="0">
                <a:latin typeface="Arial" charset="0"/>
              </a:rPr>
              <a:pPr/>
              <a:t>17</a:t>
            </a:fld>
            <a:endParaRPr lang="en-US" sz="1200"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b="1" dirty="0"/>
              <a:t>There are three enrollment periods.</a:t>
            </a:r>
          </a:p>
          <a:p>
            <a:pPr eaLnBrk="1" hangingPunct="1">
              <a:defRPr/>
            </a:pPr>
            <a:endParaRPr lang="en-US" b="1" dirty="0"/>
          </a:p>
          <a:p>
            <a:pPr eaLnBrk="1" hangingPunct="1">
              <a:defRPr/>
            </a:pPr>
            <a:r>
              <a:rPr lang="en-US" b="1" dirty="0"/>
              <a:t>1. The Annual Coordinated Election Period (AEP) (open enrollment) </a:t>
            </a:r>
            <a:r>
              <a:rPr lang="en-US" dirty="0"/>
              <a:t>allows people to:</a:t>
            </a:r>
          </a:p>
          <a:p>
            <a:pPr lvl="1" eaLnBrk="1" hangingPunct="1">
              <a:defRPr/>
            </a:pPr>
            <a:r>
              <a:rPr lang="en-US" dirty="0"/>
              <a:t> -change their Medicare prescription drug plan</a:t>
            </a:r>
          </a:p>
          <a:p>
            <a:pPr lvl="1" eaLnBrk="1" hangingPunct="1">
              <a:defRPr/>
            </a:pPr>
            <a:r>
              <a:rPr lang="en-US" dirty="0"/>
              <a:t> -enroll in a prescription drug plan</a:t>
            </a:r>
          </a:p>
          <a:p>
            <a:pPr eaLnBrk="1" hangingPunct="1">
              <a:defRPr/>
            </a:pPr>
            <a:r>
              <a:rPr lang="en-US" dirty="0"/>
              <a:t>           -or disenroll from a Medicare prescription drug plan. </a:t>
            </a:r>
            <a:br>
              <a:rPr lang="en-US" dirty="0"/>
            </a:br>
            <a:endParaRPr lang="en-US" dirty="0"/>
          </a:p>
          <a:p>
            <a:pPr eaLnBrk="1" hangingPunct="1">
              <a:defRPr/>
            </a:pPr>
            <a:r>
              <a:rPr lang="en-US" b="1" dirty="0"/>
              <a:t>2. The Initial Enrollment Period (IEP) </a:t>
            </a:r>
            <a:r>
              <a:rPr lang="en-US" dirty="0"/>
              <a:t>allows people to enroll in a Medicare prescription drug plan when they are first eligible for Medicare prescription drug coverage.</a:t>
            </a:r>
            <a:br>
              <a:rPr lang="en-US" dirty="0"/>
            </a:br>
            <a:endParaRPr lang="en-US" dirty="0"/>
          </a:p>
          <a:p>
            <a:pPr eaLnBrk="1" hangingPunct="1">
              <a:defRPr/>
            </a:pPr>
            <a:r>
              <a:rPr lang="en-US" dirty="0"/>
              <a:t>3. And last is the </a:t>
            </a:r>
            <a:r>
              <a:rPr lang="en-US" b="1" dirty="0"/>
              <a:t>Special Enrollment Periods (SEP).</a:t>
            </a:r>
            <a:r>
              <a:rPr lang="en-US" dirty="0"/>
              <a:t>  </a:t>
            </a:r>
            <a:br>
              <a:rPr lang="en-US" dirty="0"/>
            </a:br>
            <a:endParaRPr lang="en-US" dirty="0"/>
          </a:p>
          <a:p>
            <a:pPr eaLnBrk="1" hangingPunct="1">
              <a:spcBef>
                <a:spcPct val="45000"/>
              </a:spcBef>
              <a:buFontTx/>
              <a:buChar char="•"/>
              <a:defRPr/>
            </a:pPr>
            <a:r>
              <a:rPr lang="en-US" sz="1100" kern="1200" dirty="0">
                <a:solidFill>
                  <a:srgbClr val="000000"/>
                </a:solidFill>
                <a:latin typeface="Arial" charset="0"/>
                <a:ea typeface="ＭＳ Ｐゴシック" charset="0"/>
                <a:cs typeface="ＭＳ Ｐゴシック" charset="0"/>
              </a:rPr>
              <a:t>Moving to a new state</a:t>
            </a:r>
            <a:endParaRPr lang="en-US" dirty="0"/>
          </a:p>
          <a:p>
            <a:pPr eaLnBrk="1" hangingPunct="1">
              <a:spcBef>
                <a:spcPct val="45000"/>
              </a:spcBef>
              <a:buFontTx/>
              <a:buChar char="•"/>
              <a:defRPr/>
            </a:pPr>
            <a:r>
              <a:rPr lang="en-US" sz="1100" dirty="0"/>
              <a:t>Moving into or out of a nursing home</a:t>
            </a:r>
          </a:p>
          <a:p>
            <a:pPr eaLnBrk="1" hangingPunct="1">
              <a:spcBef>
                <a:spcPct val="45000"/>
              </a:spcBef>
              <a:buFontTx/>
              <a:buChar char="•"/>
              <a:defRPr/>
            </a:pPr>
            <a:r>
              <a:rPr lang="en-US" sz="1100" dirty="0"/>
              <a:t>Enrolling in or disenrolling from a Medicare Advantage plan</a:t>
            </a:r>
          </a:p>
          <a:p>
            <a:pPr eaLnBrk="1" hangingPunct="1">
              <a:spcBef>
                <a:spcPct val="45000"/>
              </a:spcBef>
              <a:buFontTx/>
              <a:buChar char="•"/>
              <a:defRPr/>
            </a:pPr>
            <a:r>
              <a:rPr lang="en-US" sz="1100" dirty="0"/>
              <a:t>Eligible for Low Income Subsidy assistance</a:t>
            </a:r>
          </a:p>
          <a:p>
            <a:pPr eaLnBrk="1" hangingPunct="1">
              <a:spcBef>
                <a:spcPct val="45000"/>
              </a:spcBef>
              <a:buFontTx/>
              <a:buChar char="•"/>
              <a:defRPr/>
            </a:pPr>
            <a:r>
              <a:rPr lang="en-US" sz="1100" dirty="0"/>
              <a:t>Enrolling in both Medicare and Medicaid</a:t>
            </a:r>
          </a:p>
          <a:p>
            <a:pPr eaLnBrk="1" hangingPunct="1">
              <a:spcBef>
                <a:spcPct val="45000"/>
              </a:spcBef>
              <a:buFontTx/>
              <a:buChar char="•"/>
              <a:defRPr/>
            </a:pPr>
            <a:r>
              <a:rPr lang="en-US" sz="1100" dirty="0"/>
              <a:t>Retiree losing Group Medical coverage</a:t>
            </a:r>
          </a:p>
          <a:p>
            <a:pPr eaLnBrk="1" hangingPunct="1">
              <a:spcBef>
                <a:spcPct val="45000"/>
              </a:spcBef>
              <a:buFontTx/>
              <a:buChar char="•"/>
              <a:defRPr/>
            </a:pPr>
            <a:r>
              <a:rPr lang="en-US" sz="1100" dirty="0"/>
              <a:t>Other situations that may be applicable</a:t>
            </a:r>
          </a:p>
          <a:p>
            <a:pPr lvl="1" eaLnBrk="1" hangingPunct="1">
              <a:defRPr/>
            </a:pPr>
            <a:endParaRPr lang="en-US" dirty="0"/>
          </a:p>
          <a:p>
            <a:pPr lvl="1" eaLnBrk="1" hangingPunct="1">
              <a:defRPr/>
            </a:pPr>
            <a:endParaRPr lang="en-US" dirty="0"/>
          </a:p>
          <a:p>
            <a:pPr lvl="1" eaLnBrk="1" hangingPunct="1">
              <a:defRPr/>
            </a:pPr>
            <a:endParaRPr 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4768F80A-6EC4-4F1C-AA75-51009B22AD48}" type="slidenum">
              <a:rPr lang="en-US" sz="1200" smtClean="0">
                <a:latin typeface="Arial" charset="0"/>
              </a:rPr>
              <a:pPr/>
              <a:t>19</a:t>
            </a:fld>
            <a:endParaRPr lang="en-US" sz="1200"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DB726A89-347E-40C3-8E89-0FE4512418AF}" type="slidenum">
              <a:rPr lang="en-US" sz="1200" smtClean="0">
                <a:latin typeface="Arial" charset="0"/>
              </a:rPr>
              <a:pPr/>
              <a:t>2</a:t>
            </a:fld>
            <a:endParaRPr lang="en-US" sz="1200" dirty="0">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20</a:t>
            </a:fld>
            <a:endParaRPr lang="en-US" dirty="0"/>
          </a:p>
        </p:txBody>
      </p:sp>
    </p:spTree>
    <p:extLst>
      <p:ext uri="{BB962C8B-B14F-4D97-AF65-F5344CB8AC3E}">
        <p14:creationId xmlns:p14="http://schemas.microsoft.com/office/powerpoint/2010/main" val="2159904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21</a:t>
            </a:fld>
            <a:endParaRPr lang="en-US" dirty="0"/>
          </a:p>
        </p:txBody>
      </p:sp>
    </p:spTree>
    <p:extLst>
      <p:ext uri="{BB962C8B-B14F-4D97-AF65-F5344CB8AC3E}">
        <p14:creationId xmlns:p14="http://schemas.microsoft.com/office/powerpoint/2010/main" val="417512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22</a:t>
            </a:fld>
            <a:endParaRPr lang="en-US" dirty="0"/>
          </a:p>
        </p:txBody>
      </p:sp>
    </p:spTree>
    <p:extLst>
      <p:ext uri="{BB962C8B-B14F-4D97-AF65-F5344CB8AC3E}">
        <p14:creationId xmlns:p14="http://schemas.microsoft.com/office/powerpoint/2010/main" val="81921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23</a:t>
            </a:fld>
            <a:endParaRPr lang="en-US" dirty="0"/>
          </a:p>
        </p:txBody>
      </p:sp>
    </p:spTree>
    <p:extLst>
      <p:ext uri="{BB962C8B-B14F-4D97-AF65-F5344CB8AC3E}">
        <p14:creationId xmlns:p14="http://schemas.microsoft.com/office/powerpoint/2010/main" val="3413707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0F692717-91E0-41D7-BE91-F8D3E813F18F}" type="slidenum">
              <a:rPr lang="en-US" sz="1200" smtClean="0">
                <a:latin typeface="Arial" charset="0"/>
              </a:rPr>
              <a:pPr/>
              <a:t>24</a:t>
            </a:fld>
            <a:endParaRPr lang="en-US" sz="1200" dirty="0">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25</a:t>
            </a:fld>
            <a:endParaRPr lang="en-US" dirty="0"/>
          </a:p>
        </p:txBody>
      </p:sp>
    </p:spTree>
    <p:extLst>
      <p:ext uri="{BB962C8B-B14F-4D97-AF65-F5344CB8AC3E}">
        <p14:creationId xmlns:p14="http://schemas.microsoft.com/office/powerpoint/2010/main" val="2002633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3BF728A-754A-46E8-86A7-66BB817E8AA2}" type="slidenum">
              <a:rPr lang="en-US"/>
              <a:pPr/>
              <a:t>26</a:t>
            </a:fld>
            <a:endParaRPr lang="en-US" dirty="0"/>
          </a:p>
        </p:txBody>
      </p:sp>
      <p:sp>
        <p:nvSpPr>
          <p:cNvPr id="113666" name="Rectangle 2"/>
          <p:cNvSpPr>
            <a:spLocks noGrp="1" noRot="1" noChangeAspect="1" noChangeArrowheads="1" noTextEdit="1"/>
          </p:cNvSpPr>
          <p:nvPr>
            <p:ph type="sldImg"/>
          </p:nvPr>
        </p:nvSpPr>
        <p:spPr>
          <a:xfrm>
            <a:off x="1179513" y="698500"/>
            <a:ext cx="4648200" cy="3486150"/>
          </a:xfrm>
          <a:ln/>
        </p:spPr>
      </p:sp>
      <p:sp>
        <p:nvSpPr>
          <p:cNvPr id="113667" name="Rectangle 3"/>
          <p:cNvSpPr>
            <a:spLocks noGrp="1" noChangeArrowheads="1"/>
          </p:cNvSpPr>
          <p:nvPr>
            <p:ph type="body" idx="1"/>
          </p:nvPr>
        </p:nvSpPr>
        <p:spPr>
          <a:xfrm>
            <a:off x="935038" y="4416425"/>
            <a:ext cx="5140325" cy="4181475"/>
          </a:xfrm>
        </p:spPr>
        <p:txBody>
          <a:bodyPr/>
          <a:lstStyle/>
          <a:p>
            <a:pPr marL="0"/>
            <a:r>
              <a:rPr lang="en-US" dirty="0"/>
              <a:t>There are a number of sources where you can get more information, including:</a:t>
            </a:r>
          </a:p>
          <a:p>
            <a:pPr marL="0" lvl="1"/>
            <a:r>
              <a:rPr lang="en-US" dirty="0"/>
              <a:t>Medicare’s website for people with Medicare, www.medicare.gov</a:t>
            </a:r>
          </a:p>
          <a:p>
            <a:pPr marL="0" lvl="1"/>
            <a:r>
              <a:rPr lang="en-US" dirty="0"/>
              <a:t>Medicare’s website for partners, www.cms.hhs.gov</a:t>
            </a:r>
          </a:p>
          <a:p>
            <a:pPr marL="0" lvl="1"/>
            <a:r>
              <a:rPr lang="en-US" dirty="0"/>
              <a:t>Social Security’s website www.socialsecurity.gov</a:t>
            </a:r>
          </a:p>
          <a:p>
            <a:pPr marL="0" lvl="1"/>
            <a:r>
              <a:rPr lang="en-US" dirty="0"/>
              <a:t>Order publications such as the Medicare &amp; You handbook or Facts About Medicare Prescriptions Drug Plans.  They can be ordered from the website or by calling 1-800-MEDICARE</a:t>
            </a:r>
          </a:p>
          <a:p>
            <a:pPr marL="0" lvl="1"/>
            <a:r>
              <a:rPr lang="en-US" dirty="0"/>
              <a:t>The toll-free number for Medicare, 1-800-MEDICARE (1-800-633-4227) and 1-877-486-2048 for TTY users</a:t>
            </a:r>
          </a:p>
          <a:p>
            <a:pPr marL="0" lvl="1"/>
            <a:r>
              <a:rPr lang="en-US" dirty="0"/>
              <a:t>The toll-free number for Social Security, 1-800-772-1213 and 1-800-325-0778 for TTY users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27</a:t>
            </a:fld>
            <a:endParaRPr lang="en-US" dirty="0"/>
          </a:p>
        </p:txBody>
      </p:sp>
    </p:spTree>
    <p:extLst>
      <p:ext uri="{BB962C8B-B14F-4D97-AF65-F5344CB8AC3E}">
        <p14:creationId xmlns:p14="http://schemas.microsoft.com/office/powerpoint/2010/main" val="1154112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[BCBSOK</a:t>
            </a:r>
            <a:r>
              <a:rPr lang="en-US" baseline="0" dirty="0"/>
              <a:t> Dec. Guide]</a:t>
            </a:r>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28</a:t>
            </a:fld>
            <a:endParaRPr lang="en-US" dirty="0"/>
          </a:p>
        </p:txBody>
      </p:sp>
    </p:spTree>
    <p:extLst>
      <p:ext uri="{BB962C8B-B14F-4D97-AF65-F5344CB8AC3E}">
        <p14:creationId xmlns:p14="http://schemas.microsoft.com/office/powerpoint/2010/main" val="4047339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AA04F78-BCD9-4129-AD9A-7D9BC1E0149D}" type="slidenum">
              <a:rPr lang="en-US" smtClean="0"/>
              <a:pPr>
                <a:defRPr/>
              </a:pPr>
              <a:t>29</a:t>
            </a:fld>
            <a:endParaRPr lang="en-US" dirty="0"/>
          </a:p>
        </p:txBody>
      </p:sp>
    </p:spTree>
    <p:extLst>
      <p:ext uri="{BB962C8B-B14F-4D97-AF65-F5344CB8AC3E}">
        <p14:creationId xmlns:p14="http://schemas.microsoft.com/office/powerpoint/2010/main" val="354061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3</a:t>
            </a:fld>
            <a:endParaRPr lang="en-US" dirty="0"/>
          </a:p>
        </p:txBody>
      </p:sp>
    </p:spTree>
    <p:extLst>
      <p:ext uri="{BB962C8B-B14F-4D97-AF65-F5344CB8AC3E}">
        <p14:creationId xmlns:p14="http://schemas.microsoft.com/office/powerpoint/2010/main" val="219591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4</a:t>
            </a:fld>
            <a:endParaRPr lang="en-US" dirty="0"/>
          </a:p>
        </p:txBody>
      </p:sp>
    </p:spTree>
    <p:extLst>
      <p:ext uri="{BB962C8B-B14F-4D97-AF65-F5344CB8AC3E}">
        <p14:creationId xmlns:p14="http://schemas.microsoft.com/office/powerpoint/2010/main" val="902265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C6BBACFA-BA75-484D-851C-C82FF591D5C5}" type="slidenum">
              <a:rPr lang="en-US" sz="1200" smtClean="0">
                <a:latin typeface="Arial" charset="0"/>
              </a:rPr>
              <a:pPr/>
              <a:t>5</a:t>
            </a:fld>
            <a:endParaRPr lang="en-US" sz="1200" dirty="0">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6</a:t>
            </a:fld>
            <a:endParaRPr lang="en-US" dirty="0"/>
          </a:p>
        </p:txBody>
      </p:sp>
    </p:spTree>
    <p:extLst>
      <p:ext uri="{BB962C8B-B14F-4D97-AF65-F5344CB8AC3E}">
        <p14:creationId xmlns:p14="http://schemas.microsoft.com/office/powerpoint/2010/main" val="1784959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FF0066"/>
              </a:solidFill>
              <a:ea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dirty="0">
                <a:latin typeface="Arial" panose="020B0604020202020204" pitchFamily="34" charset="0"/>
                <a:ea typeface="ＭＳ Ｐゴシック" pitchFamily="1" charset="-128"/>
                <a:cs typeface="Arial" panose="020B0604020202020204" pitchFamily="34" charset="0"/>
              </a:rPr>
              <a:t>Mandatory:</a:t>
            </a:r>
          </a:p>
          <a:p>
            <a:r>
              <a:rPr lang="en-US" dirty="0">
                <a:latin typeface="Arial" panose="020B0604020202020204" pitchFamily="34" charset="0"/>
                <a:ea typeface="ＭＳ Ｐゴシック" pitchFamily="1" charset="-128"/>
                <a:cs typeface="Arial" panose="020B0604020202020204" pitchFamily="34" charset="0"/>
              </a:rPr>
              <a:t>If you enroll in a Medicare Advantage Plan you will need to continue paying your Medicare Part B premium as well as any premium charged by the plan you choose.</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000">
                <a:solidFill>
                  <a:schemeClr val="tx1"/>
                </a:solidFill>
                <a:latin typeface="Verdana" pitchFamily="34" charset="0"/>
                <a:ea typeface="ＭＳ Ｐゴシック" pitchFamily="1" charset="-128"/>
              </a:defRPr>
            </a:lvl1pPr>
            <a:lvl2pPr marL="742950" indent="-285750" defTabSz="903288">
              <a:defRPr sz="2000">
                <a:solidFill>
                  <a:schemeClr val="tx1"/>
                </a:solidFill>
                <a:latin typeface="Verdana" pitchFamily="34" charset="0"/>
                <a:ea typeface="ＭＳ Ｐゴシック" pitchFamily="1" charset="-128"/>
              </a:defRPr>
            </a:lvl2pPr>
            <a:lvl3pPr marL="1143000" indent="-228600" defTabSz="903288">
              <a:defRPr sz="2000">
                <a:solidFill>
                  <a:schemeClr val="tx1"/>
                </a:solidFill>
                <a:latin typeface="Verdana" pitchFamily="34" charset="0"/>
                <a:ea typeface="ＭＳ Ｐゴシック" pitchFamily="1" charset="-128"/>
              </a:defRPr>
            </a:lvl3pPr>
            <a:lvl4pPr marL="1600200" indent="-228600" defTabSz="903288">
              <a:defRPr sz="2000">
                <a:solidFill>
                  <a:schemeClr val="tx1"/>
                </a:solidFill>
                <a:latin typeface="Verdana" pitchFamily="34" charset="0"/>
                <a:ea typeface="ＭＳ Ｐゴシック" pitchFamily="1" charset="-128"/>
              </a:defRPr>
            </a:lvl4pPr>
            <a:lvl5pPr marL="2057400" indent="-228600" defTabSz="903288">
              <a:defRPr sz="2000">
                <a:solidFill>
                  <a:schemeClr val="tx1"/>
                </a:solidFill>
                <a:latin typeface="Verdana" pitchFamily="34" charset="0"/>
                <a:ea typeface="ＭＳ Ｐゴシック" pitchFamily="1" charset="-128"/>
              </a:defRPr>
            </a:lvl5pPr>
            <a:lvl6pPr marL="25146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defTabSz="903288"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fld id="{B84B3492-56D4-4B47-9928-8DA63AA8BAF5}" type="slidenum">
              <a:rPr lang="en-US" sz="1200" smtClean="0">
                <a:latin typeface="Arial" charset="0"/>
              </a:rPr>
              <a:pPr/>
              <a:t>8</a:t>
            </a:fld>
            <a:endParaRPr lang="en-US" sz="1200"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65A87E-9E95-40AE-AE2B-2682CF6E78DB}" type="slidenum">
              <a:rPr lang="en-US" smtClean="0"/>
              <a:pPr>
                <a:defRPr/>
              </a:pPr>
              <a:t>9</a:t>
            </a:fld>
            <a:endParaRPr lang="en-US" dirty="0"/>
          </a:p>
        </p:txBody>
      </p:sp>
    </p:spTree>
    <p:extLst>
      <p:ext uri="{BB962C8B-B14F-4D97-AF65-F5344CB8AC3E}">
        <p14:creationId xmlns:p14="http://schemas.microsoft.com/office/powerpoint/2010/main" val="488369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20053"/>
          <a:stretch/>
        </p:blipFill>
        <p:spPr>
          <a:xfrm>
            <a:off x="-9144" y="-9144"/>
            <a:ext cx="9162288" cy="6876288"/>
          </a:xfrm>
          <a:prstGeom prst="rect">
            <a:avLst/>
          </a:prstGeom>
        </p:spPr>
      </p:pic>
      <p:sp>
        <p:nvSpPr>
          <p:cNvPr id="8" name="Rectangle 7"/>
          <p:cNvSpPr/>
          <p:nvPr userDrawn="1"/>
        </p:nvSpPr>
        <p:spPr>
          <a:xfrm>
            <a:off x="256032" y="5879592"/>
            <a:ext cx="5869272" cy="292388"/>
          </a:xfrm>
          <a:prstGeom prst="rect">
            <a:avLst/>
          </a:prstGeom>
        </p:spPr>
        <p:txBody>
          <a:bodyPr wrap="square">
            <a:noAutofit/>
          </a:bodyPr>
          <a:lstStyle/>
          <a:p>
            <a:r>
              <a:rPr lang="en-US" sz="1200" b="1" spc="-30" dirty="0">
                <a:solidFill>
                  <a:srgbClr val="FFFFFF"/>
                </a:solidFill>
                <a:latin typeface="+mn-lt"/>
              </a:rPr>
              <a:t>Y0096</a:t>
            </a:r>
            <a:r>
              <a:rPr lang="en-US" sz="1000" b="1" spc="-30" dirty="0">
                <a:solidFill>
                  <a:srgbClr val="FFFFFF"/>
                </a:solidFill>
                <a:latin typeface="+mn-lt"/>
              </a:rPr>
              <a:t>_</a:t>
            </a:r>
            <a:r>
              <a:rPr lang="en-US" sz="1200" b="1" spc="-30" dirty="0">
                <a:solidFill>
                  <a:srgbClr val="FFFFFF"/>
                </a:solidFill>
                <a:latin typeface="+mn-lt"/>
              </a:rPr>
              <a:t>MRK</a:t>
            </a:r>
            <a:r>
              <a:rPr lang="en-US" sz="1000" b="1" spc="-30" dirty="0">
                <a:solidFill>
                  <a:srgbClr val="FFFFFF"/>
                </a:solidFill>
                <a:latin typeface="+mn-lt"/>
              </a:rPr>
              <a:t>_</a:t>
            </a:r>
            <a:r>
              <a:rPr lang="en-US" sz="1200" b="1" spc="-30" dirty="0">
                <a:solidFill>
                  <a:srgbClr val="FFFFFF"/>
                </a:solidFill>
                <a:latin typeface="+mn-lt"/>
              </a:rPr>
              <a:t>OK</a:t>
            </a:r>
            <a:r>
              <a:rPr lang="en-US" sz="1000" b="1" spc="-30" dirty="0">
                <a:solidFill>
                  <a:srgbClr val="FFFFFF"/>
                </a:solidFill>
                <a:latin typeface="+mn-lt"/>
              </a:rPr>
              <a:t>_</a:t>
            </a:r>
            <a:r>
              <a:rPr lang="en-US" sz="1200" b="1" spc="-30" dirty="0">
                <a:solidFill>
                  <a:srgbClr val="FFFFFF"/>
                </a:solidFill>
                <a:latin typeface="+mn-lt"/>
              </a:rPr>
              <a:t>MASALPRE16  </a:t>
            </a:r>
            <a:r>
              <a:rPr lang="en-US" sz="1200" b="1" kern="1200" spc="-30" baseline="0" dirty="0">
                <a:solidFill>
                  <a:srgbClr val="FFFFFF"/>
                </a:solidFill>
                <a:latin typeface="+mj-lt"/>
                <a:ea typeface="ＭＳ Ｐゴシック" pitchFamily="1" charset="-128"/>
                <a:cs typeface="+mn-cs"/>
              </a:rPr>
              <a:t>Approved </a:t>
            </a:r>
            <a:r>
              <a:rPr lang="en-US" sz="1200" b="1" kern="1200" spc="-30" baseline="0" dirty="0">
                <a:solidFill>
                  <a:schemeClr val="bg1"/>
                </a:solidFill>
                <a:latin typeface="+mj-lt"/>
                <a:ea typeface="ＭＳ Ｐゴシック" pitchFamily="1" charset="-128"/>
                <a:cs typeface="+mn-cs"/>
              </a:rPr>
              <a:t>08262015</a:t>
            </a:r>
            <a:endParaRPr lang="en-US" sz="1200" b="1" spc="-30" dirty="0">
              <a:solidFill>
                <a:srgbClr val="FF0066"/>
              </a:solidFill>
              <a:latin typeface="+mj-lt"/>
            </a:endParaRPr>
          </a:p>
        </p:txBody>
      </p:sp>
      <p:sp>
        <p:nvSpPr>
          <p:cNvPr id="10" name="TextBox 9"/>
          <p:cNvSpPr txBox="1"/>
          <p:nvPr userDrawn="1"/>
        </p:nvSpPr>
        <p:spPr>
          <a:xfrm>
            <a:off x="7467600" y="6062472"/>
            <a:ext cx="1524000" cy="292608"/>
          </a:xfrm>
          <a:prstGeom prst="rect">
            <a:avLst/>
          </a:prstGeom>
          <a:noFill/>
        </p:spPr>
        <p:txBody>
          <a:bodyPr wrap="square" rtlCol="0">
            <a:noAutofit/>
          </a:bodyPr>
          <a:lstStyle/>
          <a:p>
            <a:pPr marL="0" marR="0" indent="0" algn="r" defTabSz="914400" rtl="0" eaLnBrk="0" fontAlgn="base" latinLnBrk="0" hangingPunct="0">
              <a:lnSpc>
                <a:spcPct val="100000"/>
              </a:lnSpc>
              <a:spcBef>
                <a:spcPct val="0"/>
              </a:spcBef>
              <a:spcAft>
                <a:spcPct val="0"/>
              </a:spcAft>
              <a:buClrTx/>
              <a:buSzTx/>
              <a:buFontTx/>
              <a:buNone/>
              <a:tabLst/>
              <a:defRPr/>
            </a:pPr>
            <a:r>
              <a:rPr lang="en-US" sz="1200" b="1" kern="1200" dirty="0">
                <a:solidFill>
                  <a:schemeClr val="tx1">
                    <a:lumMod val="50000"/>
                    <a:lumOff val="50000"/>
                  </a:schemeClr>
                </a:solidFill>
                <a:latin typeface="+mn-lt"/>
                <a:ea typeface="ＭＳ Ｐゴシック" pitchFamily="1" charset="-128"/>
                <a:cs typeface="+mn-cs"/>
              </a:rPr>
              <a:t>601752.0715</a:t>
            </a:r>
            <a:endParaRPr lang="en-US" sz="1200" b="1" kern="1200" dirty="0">
              <a:solidFill>
                <a:srgbClr val="FF3399"/>
              </a:solidFill>
              <a:latin typeface="+mn-lt"/>
              <a:ea typeface="ＭＳ Ｐゴシック" pitchFamily="1" charset="-128"/>
              <a:cs typeface="+mn-cs"/>
            </a:endParaRPr>
          </a:p>
        </p:txBody>
      </p:sp>
      <p:sp>
        <p:nvSpPr>
          <p:cNvPr id="11" name="Text Box 12"/>
          <p:cNvSpPr txBox="1">
            <a:spLocks noChangeArrowheads="1"/>
          </p:cNvSpPr>
          <p:nvPr userDrawn="1"/>
        </p:nvSpPr>
        <p:spPr bwMode="auto">
          <a:xfrm>
            <a:off x="1773936" y="6611112"/>
            <a:ext cx="72731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Verdana" pitchFamily="34" charset="0"/>
                <a:ea typeface="ＭＳ Ｐゴシック" pitchFamily="1" charset="-128"/>
              </a:defRPr>
            </a:lvl1pPr>
            <a:lvl2pPr marL="742950" indent="-285750">
              <a:defRPr sz="2000">
                <a:solidFill>
                  <a:schemeClr val="tx1"/>
                </a:solidFill>
                <a:latin typeface="Verdana" pitchFamily="34" charset="0"/>
                <a:ea typeface="ＭＳ Ｐゴシック" pitchFamily="1" charset="-128"/>
              </a:defRPr>
            </a:lvl2pPr>
            <a:lvl3pPr marL="1143000" indent="-228600">
              <a:defRPr sz="2000">
                <a:solidFill>
                  <a:schemeClr val="tx1"/>
                </a:solidFill>
                <a:latin typeface="Verdana" pitchFamily="34" charset="0"/>
                <a:ea typeface="ＭＳ Ｐゴシック" pitchFamily="1" charset="-128"/>
              </a:defRPr>
            </a:lvl3pPr>
            <a:lvl4pPr marL="1600200" indent="-228600">
              <a:defRPr sz="2000">
                <a:solidFill>
                  <a:schemeClr val="tx1"/>
                </a:solidFill>
                <a:latin typeface="Verdana" pitchFamily="34" charset="0"/>
                <a:ea typeface="ＭＳ Ｐゴシック" pitchFamily="1" charset="-128"/>
              </a:defRPr>
            </a:lvl4pPr>
            <a:lvl5pPr marL="2057400" indent="-228600">
              <a:defRPr sz="2000">
                <a:solidFill>
                  <a:schemeClr val="tx1"/>
                </a:solidFill>
                <a:latin typeface="Verdana" pitchFamily="34" charset="0"/>
                <a:ea typeface="ＭＳ Ｐゴシック" pitchFamily="1"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pPr algn="r"/>
            <a:r>
              <a:rPr lang="en-US" sz="800" dirty="0">
                <a:solidFill>
                  <a:schemeClr val="tx1">
                    <a:lumMod val="50000"/>
                    <a:lumOff val="50000"/>
                  </a:schemeClr>
                </a:solidFill>
                <a:latin typeface="Arial" charset="0"/>
              </a:rPr>
              <a:t>A Division of Health Care Service Corporation, a Mutual Legal Reserve Company, an Independent Licensee of the Blue Cross and Blue Shield Association</a:t>
            </a:r>
            <a:r>
              <a:rPr lang="en-US" sz="800" b="1" dirty="0">
                <a:solidFill>
                  <a:schemeClr val="tx1">
                    <a:lumMod val="50000"/>
                    <a:lumOff val="50000"/>
                  </a:schemeClr>
                </a:solidFill>
                <a:latin typeface="Arial" charset="0"/>
              </a:rPr>
              <a:t> </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264026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buClr>
                <a:schemeClr val="accent1">
                  <a:lumMod val="75000"/>
                </a:schemeClr>
              </a:buClr>
              <a:defRPr sz="2200"/>
            </a:lvl2pPr>
            <a:lvl3pPr>
              <a:defRPr sz="2000"/>
            </a:lvl3pPr>
          </a:lstStyle>
          <a:p>
            <a:pPr lvl="0"/>
            <a:r>
              <a:rPr lang="en-US" dirty="0"/>
              <a:t>Click to edit Master text styles</a:t>
            </a:r>
          </a:p>
          <a:p>
            <a:pPr lvl="1"/>
            <a:r>
              <a:rPr lang="en-US" dirty="0"/>
              <a:t>Second level</a:t>
            </a:r>
          </a:p>
          <a:p>
            <a:pPr lvl="2"/>
            <a:r>
              <a:rPr lang="en-US" dirty="0"/>
              <a:t>Third level</a:t>
            </a:r>
          </a:p>
        </p:txBody>
      </p:sp>
      <p:sp>
        <p:nvSpPr>
          <p:cNvPr id="4" name="Rectangle 6"/>
          <p:cNvSpPr>
            <a:spLocks noGrp="1" noChangeArrowheads="1"/>
          </p:cNvSpPr>
          <p:nvPr>
            <p:ph type="sldNum" sz="quarter" idx="10"/>
          </p:nvPr>
        </p:nvSpPr>
        <p:spPr>
          <a:ln/>
        </p:spPr>
        <p:txBody>
          <a:bodyPr/>
          <a:lstStyle>
            <a:lvl1pPr>
              <a:defRPr/>
            </a:lvl1pPr>
          </a:lstStyle>
          <a:p>
            <a:fld id="{41F9CB49-D7D0-4E1B-A1E1-80D356E745AF}" type="slidenum">
              <a:rPr lang="en-US"/>
              <a:pPr/>
              <a:t>‹#›</a:t>
            </a:fld>
            <a:endParaRPr lang="en-US" dirty="0"/>
          </a:p>
        </p:txBody>
      </p:sp>
    </p:spTree>
    <p:extLst>
      <p:ext uri="{BB962C8B-B14F-4D97-AF65-F5344CB8AC3E}">
        <p14:creationId xmlns:p14="http://schemas.microsoft.com/office/powerpoint/2010/main" val="39665978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fld id="{6A82D188-423B-4C30-910F-08157EFB1E6A}" type="slidenum">
              <a:rPr lang="en-US"/>
              <a:pPr/>
              <a:t>‹#›</a:t>
            </a:fld>
            <a:endParaRPr lang="en-US" dirty="0"/>
          </a:p>
        </p:txBody>
      </p:sp>
    </p:spTree>
    <p:extLst>
      <p:ext uri="{BB962C8B-B14F-4D97-AF65-F5344CB8AC3E}">
        <p14:creationId xmlns:p14="http://schemas.microsoft.com/office/powerpoint/2010/main" val="180966094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6C93FC6D-B495-482D-99A9-47F4F70C16E1}" type="slidenum">
              <a:rPr lang="en-US"/>
              <a:pPr/>
              <a:t>‹#›</a:t>
            </a:fld>
            <a:endParaRPr lang="en-US" dirty="0"/>
          </a:p>
        </p:txBody>
      </p:sp>
    </p:spTree>
    <p:extLst>
      <p:ext uri="{BB962C8B-B14F-4D97-AF65-F5344CB8AC3E}">
        <p14:creationId xmlns:p14="http://schemas.microsoft.com/office/powerpoint/2010/main" val="4567285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20053"/>
          <a:stretch/>
        </p:blipFill>
        <p:spPr>
          <a:xfrm>
            <a:off x="-9144" y="-9144"/>
            <a:ext cx="9162288" cy="6876288"/>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grpSp>
        <p:nvGrpSpPr>
          <p:cNvPr id="13" name="Group 12"/>
          <p:cNvGrpSpPr/>
          <p:nvPr userDrawn="1"/>
        </p:nvGrpSpPr>
        <p:grpSpPr>
          <a:xfrm rot="-300000">
            <a:off x="5557170" y="4629774"/>
            <a:ext cx="2596901" cy="1737364"/>
            <a:chOff x="3276600" y="4648200"/>
            <a:chExt cx="2596901" cy="1737364"/>
          </a:xfrm>
        </p:grpSpPr>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6600" y="4648200"/>
              <a:ext cx="2596901" cy="1737364"/>
            </a:xfrm>
            <a:prstGeom prst="rect">
              <a:avLst/>
            </a:prstGeom>
            <a:effectLst>
              <a:outerShdw blurRad="50800" dist="38100" dir="2700000" algn="tl" rotWithShape="0">
                <a:prstClr val="black">
                  <a:alpha val="40000"/>
                </a:prstClr>
              </a:outerShdw>
            </a:effectLst>
          </p:spPr>
        </p:pic>
        <p:sp>
          <p:nvSpPr>
            <p:cNvPr id="16" name="TextBox 15"/>
            <p:cNvSpPr txBox="1"/>
            <p:nvPr userDrawn="1"/>
          </p:nvSpPr>
          <p:spPr>
            <a:xfrm rot="-180000">
              <a:off x="4361688" y="5837958"/>
              <a:ext cx="1380506" cy="338554"/>
            </a:xfrm>
            <a:prstGeom prst="rect">
              <a:avLst/>
            </a:prstGeom>
            <a:noFill/>
          </p:spPr>
          <p:txBody>
            <a:bodyPr wrap="none" rtlCol="0">
              <a:spAutoFit/>
            </a:bodyPr>
            <a:lstStyle/>
            <a:p>
              <a:r>
                <a:rPr lang="en-US" sz="1600" b="1" dirty="0">
                  <a:solidFill>
                    <a:srgbClr val="004C7C"/>
                  </a:solidFill>
                  <a:latin typeface="+mn-lt"/>
                </a:rPr>
                <a:t>bcbsok.com</a:t>
              </a:r>
            </a:p>
          </p:txBody>
        </p:sp>
        <p:grpSp>
          <p:nvGrpSpPr>
            <p:cNvPr id="17" name="Group 16"/>
            <p:cNvGrpSpPr>
              <a:grpSpLocks noChangeAspect="1"/>
            </p:cNvGrpSpPr>
            <p:nvPr userDrawn="1"/>
          </p:nvGrpSpPr>
          <p:grpSpPr bwMode="auto">
            <a:xfrm rot="-180000">
              <a:off x="3513747" y="4882896"/>
              <a:ext cx="1828800" cy="374487"/>
              <a:chOff x="3264" y="109"/>
              <a:chExt cx="2305" cy="472"/>
            </a:xfrm>
          </p:grpSpPr>
          <p:pic>
            <p:nvPicPr>
              <p:cNvPr id="18" name="Picture 3" descr="BCBSIL_1"/>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r="66971"/>
              <a:stretch>
                <a:fillRect/>
              </a:stretch>
            </p:blipFill>
            <p:spPr bwMode="auto">
              <a:xfrm>
                <a:off x="3264" y="185"/>
                <a:ext cx="761"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BCBSOK_2lines"/>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36072"/>
              <a:stretch>
                <a:fillRect/>
              </a:stretch>
            </p:blipFill>
            <p:spPr bwMode="auto">
              <a:xfrm>
                <a:off x="4032" y="109"/>
                <a:ext cx="1537"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17961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4587" r="15253"/>
          <a:stretch/>
        </p:blipFill>
        <p:spPr>
          <a:xfrm>
            <a:off x="-9145" y="0"/>
            <a:ext cx="9162289" cy="6858000"/>
          </a:xfrm>
          <a:prstGeom prst="rect">
            <a:avLst/>
          </a:prstGeom>
        </p:spPr>
      </p:pic>
      <p:sp>
        <p:nvSpPr>
          <p:cNvPr id="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lang="en-US" smtClean="0">
                <a:solidFill>
                  <a:schemeClr val="tx1">
                    <a:lumMod val="50000"/>
                    <a:lumOff val="50000"/>
                  </a:schemeClr>
                </a:solidFill>
              </a:defRPr>
            </a:lvl1pPr>
          </a:lstStyle>
          <a:p>
            <a:pPr algn="r"/>
            <a:fld id="{F1A72A2D-87A2-4CED-81EA-950E6DB4BD2F}" type="slidenum">
              <a:rPr lang="en-US" smtClean="0"/>
              <a:pPr algn="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592" y="2926080"/>
            <a:ext cx="6071616" cy="4465758"/>
          </a:xfrm>
          <a:prstGeom prst="rect">
            <a:avLst/>
          </a:prstGeom>
        </p:spPr>
      </p:pic>
      <p:sp>
        <p:nvSpPr>
          <p:cNvPr id="2" name="Title 1"/>
          <p:cNvSpPr>
            <a:spLocks noGrp="1"/>
          </p:cNvSpPr>
          <p:nvPr>
            <p:ph type="title"/>
          </p:nvPr>
        </p:nvSpPr>
        <p:spPr>
          <a:xfrm>
            <a:off x="381001" y="4114800"/>
            <a:ext cx="4648200" cy="1524000"/>
          </a:xfrm>
        </p:spPr>
        <p:txBody>
          <a:bodyPr tIns="64008"/>
          <a:lstStyle>
            <a:lvl1pPr algn="l">
              <a:defRPr/>
            </a:lvl1pPr>
          </a:lstStyle>
          <a:p>
            <a:r>
              <a:rPr lang="en-US"/>
              <a:t>Click to edit Master title style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3591918608"/>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0" t="5844" r="4690"/>
          <a:stretch/>
        </p:blipFill>
        <p:spPr>
          <a:xfrm>
            <a:off x="-9144" y="0"/>
            <a:ext cx="9162288" cy="6138672"/>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4587" r="15253"/>
          <a:stretch/>
        </p:blipFill>
        <p:spPr>
          <a:xfrm>
            <a:off x="-9145" y="0"/>
            <a:ext cx="9162289" cy="6858000"/>
          </a:xfrm>
          <a:prstGeom prst="rect">
            <a:avLst/>
          </a:prstGeom>
        </p:spPr>
      </p:pic>
      <p:sp>
        <p:nvSpPr>
          <p:cNvPr id="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200" b="1">
                <a:solidFill>
                  <a:schemeClr val="tx1">
                    <a:lumMod val="50000"/>
                    <a:lumOff val="50000"/>
                  </a:schemeClr>
                </a:solidFill>
                <a:latin typeface="Arial" charset="0"/>
              </a:defRPr>
            </a:lvl1pPr>
          </a:lstStyle>
          <a:p>
            <a:fld id="{F1A72A2D-87A2-4CED-81EA-950E6DB4BD2F}" type="slidenum">
              <a:rPr lang="en-US" smtClean="0"/>
              <a:pPr/>
              <a:t>‹#›</a:t>
            </a:fld>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592" y="2925642"/>
            <a:ext cx="6071616" cy="4465758"/>
          </a:xfrm>
          <a:prstGeom prst="rect">
            <a:avLst/>
          </a:prstGeom>
        </p:spPr>
      </p:pic>
      <p:sp>
        <p:nvSpPr>
          <p:cNvPr id="2" name="Title 1"/>
          <p:cNvSpPr>
            <a:spLocks noGrp="1"/>
          </p:cNvSpPr>
          <p:nvPr>
            <p:ph type="title"/>
          </p:nvPr>
        </p:nvSpPr>
        <p:spPr>
          <a:xfrm>
            <a:off x="381001" y="4191000"/>
            <a:ext cx="4648200" cy="1524000"/>
          </a:xfrm>
        </p:spPr>
        <p:txBody>
          <a:bodyPr tIns="64008"/>
          <a:lstStyle>
            <a:lvl1pPr algn="l">
              <a:defRPr/>
            </a:lvl1pPr>
          </a:lstStyle>
          <a:p>
            <a:r>
              <a:rPr lang="en-US"/>
              <a:t>Click to edit Master title style</a:t>
            </a: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1085121760"/>
      </p:ext>
    </p:extLst>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7485"/>
          <a:stretch/>
        </p:blipFill>
        <p:spPr>
          <a:xfrm>
            <a:off x="-9144" y="0"/>
            <a:ext cx="9162288" cy="5650992"/>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4587" r="15253"/>
          <a:stretch/>
        </p:blipFill>
        <p:spPr>
          <a:xfrm>
            <a:off x="-9145" y="0"/>
            <a:ext cx="9162289" cy="6858000"/>
          </a:xfrm>
          <a:prstGeom prst="rect">
            <a:avLst/>
          </a:prstGeom>
        </p:spPr>
      </p:pic>
      <p:sp>
        <p:nvSpPr>
          <p:cNvPr id="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200" b="1">
                <a:solidFill>
                  <a:schemeClr val="tx1">
                    <a:lumMod val="50000"/>
                    <a:lumOff val="50000"/>
                  </a:schemeClr>
                </a:solidFill>
                <a:latin typeface="Arial" charset="0"/>
              </a:defRPr>
            </a:lvl1pPr>
          </a:lstStyle>
          <a:p>
            <a:fld id="{F1A72A2D-87A2-4CED-81EA-950E6DB4BD2F}" type="slidenum">
              <a:rPr lang="en-US" smtClean="0"/>
              <a:pPr/>
              <a:t>‹#›</a:t>
            </a:fld>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592" y="2925642"/>
            <a:ext cx="6071616" cy="4465758"/>
          </a:xfrm>
          <a:prstGeom prst="rect">
            <a:avLst/>
          </a:prstGeom>
        </p:spPr>
      </p:pic>
      <p:sp>
        <p:nvSpPr>
          <p:cNvPr id="2" name="Title 1"/>
          <p:cNvSpPr>
            <a:spLocks noGrp="1"/>
          </p:cNvSpPr>
          <p:nvPr>
            <p:ph type="title"/>
          </p:nvPr>
        </p:nvSpPr>
        <p:spPr>
          <a:xfrm>
            <a:off x="381001" y="4191000"/>
            <a:ext cx="4648200" cy="1524000"/>
          </a:xfrm>
        </p:spPr>
        <p:txBody>
          <a:bodyPr tIns="64008"/>
          <a:lstStyle>
            <a:lvl1pPr algn="l">
              <a:defRPr/>
            </a:lvl1pPr>
          </a:lstStyle>
          <a:p>
            <a:r>
              <a:rPr lang="en-US"/>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1952192684"/>
      </p:ext>
    </p:extLst>
  </p:cSld>
  <p:clrMapOvr>
    <a:masterClrMapping/>
  </p:clrMapOvr>
  <p:transition>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3742"/>
          <a:stretch/>
        </p:blipFill>
        <p:spPr>
          <a:xfrm>
            <a:off x="-9144" y="0"/>
            <a:ext cx="9162288" cy="5879592"/>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4587" r="15253"/>
          <a:stretch/>
        </p:blipFill>
        <p:spPr>
          <a:xfrm>
            <a:off x="-9145" y="0"/>
            <a:ext cx="9162289" cy="6858000"/>
          </a:xfrm>
          <a:prstGeom prst="rect">
            <a:avLst/>
          </a:prstGeom>
        </p:spPr>
      </p:pic>
      <p:sp>
        <p:nvSpPr>
          <p:cNvPr id="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200" b="1">
                <a:solidFill>
                  <a:schemeClr val="tx1">
                    <a:lumMod val="50000"/>
                    <a:lumOff val="50000"/>
                  </a:schemeClr>
                </a:solidFill>
                <a:latin typeface="Arial" charset="0"/>
              </a:defRPr>
            </a:lvl1pPr>
          </a:lstStyle>
          <a:p>
            <a:fld id="{F1A72A2D-87A2-4CED-81EA-950E6DB4BD2F}" type="slidenum">
              <a:rPr lang="en-US" smtClean="0"/>
              <a:pPr/>
              <a:t>‹#›</a:t>
            </a:fld>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592" y="2925642"/>
            <a:ext cx="6071616" cy="4465758"/>
          </a:xfrm>
          <a:prstGeom prst="rect">
            <a:avLst/>
          </a:prstGeom>
        </p:spPr>
      </p:pic>
      <p:sp>
        <p:nvSpPr>
          <p:cNvPr id="2" name="Title 1"/>
          <p:cNvSpPr>
            <a:spLocks noGrp="1"/>
          </p:cNvSpPr>
          <p:nvPr>
            <p:ph type="title"/>
          </p:nvPr>
        </p:nvSpPr>
        <p:spPr>
          <a:xfrm>
            <a:off x="381001" y="4191000"/>
            <a:ext cx="4648200" cy="1524000"/>
          </a:xfrm>
        </p:spPr>
        <p:txBody>
          <a:bodyPr tIns="64008"/>
          <a:lstStyle>
            <a:lvl1pPr algn="l">
              <a:defRPr/>
            </a:lvl1pPr>
          </a:lstStyle>
          <a:p>
            <a:r>
              <a:rPr lang="en-US"/>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271246331"/>
      </p:ext>
    </p:extLst>
  </p:cSld>
  <p:clrMapOvr>
    <a:masterClrMapping/>
  </p:clrMapOvr>
  <p:transition>
    <p:fade/>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 y="0"/>
            <a:ext cx="9162288" cy="6103829"/>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4587" r="15253"/>
          <a:stretch/>
        </p:blipFill>
        <p:spPr>
          <a:xfrm>
            <a:off x="-9145" y="0"/>
            <a:ext cx="9162289" cy="6858000"/>
          </a:xfrm>
          <a:prstGeom prst="rect">
            <a:avLst/>
          </a:prstGeom>
        </p:spPr>
      </p:pic>
      <p:sp>
        <p:nvSpPr>
          <p:cNvPr id="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200" b="1">
                <a:solidFill>
                  <a:schemeClr val="tx1">
                    <a:lumMod val="50000"/>
                    <a:lumOff val="50000"/>
                  </a:schemeClr>
                </a:solidFill>
                <a:latin typeface="Arial" charset="0"/>
              </a:defRPr>
            </a:lvl1pPr>
          </a:lstStyle>
          <a:p>
            <a:fld id="{F1A72A2D-87A2-4CED-81EA-950E6DB4BD2F}" type="slidenum">
              <a:rPr lang="en-US" smtClean="0"/>
              <a:pPr/>
              <a:t>‹#›</a:t>
            </a:fld>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592" y="2925642"/>
            <a:ext cx="6071616" cy="4465758"/>
          </a:xfrm>
          <a:prstGeom prst="rect">
            <a:avLst/>
          </a:prstGeom>
        </p:spPr>
      </p:pic>
      <p:sp>
        <p:nvSpPr>
          <p:cNvPr id="2" name="Title 1"/>
          <p:cNvSpPr>
            <a:spLocks noGrp="1"/>
          </p:cNvSpPr>
          <p:nvPr>
            <p:ph type="title"/>
          </p:nvPr>
        </p:nvSpPr>
        <p:spPr>
          <a:xfrm>
            <a:off x="381001" y="4191000"/>
            <a:ext cx="4648200" cy="1524000"/>
          </a:xfrm>
        </p:spPr>
        <p:txBody>
          <a:bodyPr tIns="64008"/>
          <a:lstStyle>
            <a:lvl1pPr algn="l">
              <a:defRPr/>
            </a:lvl1pPr>
          </a:lstStyle>
          <a:p>
            <a:r>
              <a:rPr lang="en-US"/>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2483754880"/>
      </p:ext>
    </p:extLst>
  </p:cSld>
  <p:clrMapOvr>
    <a:masterClrMapping/>
  </p:clrMapOvr>
  <p:transition>
    <p:fade/>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BEBA8EAE-BF5A-486C-A8C5-ECC9F3942E4B}">
                <a14:imgProps xmlns:a14="http://schemas.microsoft.com/office/drawing/2010/main">
                  <a14:imgLayer r:embed="rId3">
                    <a14:imgEffect>
                      <a14:saturation sat="90000"/>
                    </a14:imgEffect>
                  </a14:imgLayer>
                </a14:imgProps>
              </a:ext>
              <a:ext uri="{28A0092B-C50C-407E-A947-70E740481C1C}">
                <a14:useLocalDpi xmlns:a14="http://schemas.microsoft.com/office/drawing/2010/main" val="0"/>
              </a:ext>
            </a:extLst>
          </a:blip>
          <a:stretch>
            <a:fillRect/>
          </a:stretch>
        </p:blipFill>
        <p:spPr>
          <a:xfrm>
            <a:off x="-9144" y="-9144"/>
            <a:ext cx="9162288" cy="6108192"/>
          </a:xfrm>
          <a:prstGeom prst="rect">
            <a:avLst/>
          </a:prstGeom>
        </p:spPr>
      </p:pic>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4587" r="15253"/>
          <a:stretch/>
        </p:blipFill>
        <p:spPr>
          <a:xfrm>
            <a:off x="-9145" y="0"/>
            <a:ext cx="9162289" cy="6858000"/>
          </a:xfrm>
          <a:prstGeom prst="rect">
            <a:avLst/>
          </a:prstGeom>
        </p:spPr>
      </p:pic>
      <p:sp>
        <p:nvSpPr>
          <p:cNvPr id="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200" b="1">
                <a:solidFill>
                  <a:schemeClr val="tx1">
                    <a:lumMod val="50000"/>
                    <a:lumOff val="50000"/>
                  </a:schemeClr>
                </a:solidFill>
                <a:latin typeface="Arial" charset="0"/>
              </a:defRPr>
            </a:lvl1pPr>
          </a:lstStyle>
          <a:p>
            <a:fld id="{F1A72A2D-87A2-4CED-81EA-950E6DB4BD2F}" type="slidenum">
              <a:rPr lang="en-US" smtClean="0"/>
              <a:pPr/>
              <a:t>‹#›</a:t>
            </a:fld>
            <a:endParaRPr lang="en-US" dirty="0"/>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592" y="2925642"/>
            <a:ext cx="6071616" cy="4465758"/>
          </a:xfrm>
          <a:prstGeom prst="rect">
            <a:avLst/>
          </a:prstGeom>
        </p:spPr>
      </p:pic>
      <p:sp>
        <p:nvSpPr>
          <p:cNvPr id="2" name="Title 1"/>
          <p:cNvSpPr>
            <a:spLocks noGrp="1"/>
          </p:cNvSpPr>
          <p:nvPr>
            <p:ph type="title"/>
          </p:nvPr>
        </p:nvSpPr>
        <p:spPr>
          <a:xfrm>
            <a:off x="381001" y="4191000"/>
            <a:ext cx="4648200" cy="1524000"/>
          </a:xfrm>
        </p:spPr>
        <p:txBody>
          <a:bodyPr tIns="64008"/>
          <a:lstStyle>
            <a:lvl1pPr algn="l">
              <a:defRPr/>
            </a:lvl1pPr>
          </a:lstStyle>
          <a:p>
            <a:r>
              <a:rPr lang="en-US"/>
              <a:t>Click to edit Master title style</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390404058"/>
      </p:ext>
    </p:extLst>
  </p:cSld>
  <p:clrMapOvr>
    <a:masterClrMapping/>
  </p:clrMapOvr>
  <p:transition>
    <p:fade/>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3166"/>
          <a:stretch/>
        </p:blipFill>
        <p:spPr>
          <a:xfrm>
            <a:off x="-9144" y="0"/>
            <a:ext cx="9162288" cy="630936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4587" r="15253"/>
          <a:stretch/>
        </p:blipFill>
        <p:spPr>
          <a:xfrm>
            <a:off x="-9145" y="0"/>
            <a:ext cx="9162289" cy="6858000"/>
          </a:xfrm>
          <a:prstGeom prst="rect">
            <a:avLst/>
          </a:prstGeom>
        </p:spPr>
      </p:pic>
      <p:sp>
        <p:nvSpPr>
          <p:cNvPr id="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lang="en-US" smtClean="0">
                <a:solidFill>
                  <a:schemeClr val="tx1">
                    <a:lumMod val="50000"/>
                    <a:lumOff val="50000"/>
                  </a:schemeClr>
                </a:solidFill>
              </a:defRPr>
            </a:lvl1pPr>
          </a:lstStyle>
          <a:p>
            <a:pPr algn="r"/>
            <a:fld id="{F1A72A2D-87A2-4CED-81EA-950E6DB4BD2F}" type="slidenum">
              <a:rPr lang="en-US" smtClean="0"/>
              <a:pPr algn="r"/>
              <a:t>‹#›</a:t>
            </a:fld>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4592" y="3078042"/>
            <a:ext cx="6071616" cy="4465758"/>
          </a:xfrm>
          <a:prstGeom prst="rect">
            <a:avLst/>
          </a:prstGeom>
        </p:spPr>
      </p:pic>
      <p:sp>
        <p:nvSpPr>
          <p:cNvPr id="2" name="Title 1"/>
          <p:cNvSpPr>
            <a:spLocks noGrp="1"/>
          </p:cNvSpPr>
          <p:nvPr>
            <p:ph type="title"/>
          </p:nvPr>
        </p:nvSpPr>
        <p:spPr>
          <a:xfrm>
            <a:off x="381001" y="4297242"/>
            <a:ext cx="4648200" cy="1524000"/>
          </a:xfrm>
        </p:spPr>
        <p:txBody>
          <a:bodyPr tIns="64008"/>
          <a:lstStyle>
            <a:lvl1pPr algn="l">
              <a:defRPr/>
            </a:lvl1pPr>
          </a:lstStyle>
          <a:p>
            <a:r>
              <a:rPr lang="en-US"/>
              <a:t>Click to edit Master title style</a:t>
            </a: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3192" y="448056"/>
            <a:ext cx="3024051" cy="502920"/>
          </a:xfrm>
          <a:prstGeom prst="rect">
            <a:avLst/>
          </a:prstGeom>
        </p:spPr>
      </p:pic>
    </p:spTree>
    <p:extLst>
      <p:ext uri="{BB962C8B-B14F-4D97-AF65-F5344CB8AC3E}">
        <p14:creationId xmlns:p14="http://schemas.microsoft.com/office/powerpoint/2010/main" val="1445721379"/>
      </p:ext>
    </p:extLst>
  </p:cSld>
  <p:clrMapOvr>
    <a:masterClrMapping/>
  </p:clrMapOvr>
  <p:transition>
    <p:fade/>
  </p:transition>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7.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6340" y="1981200"/>
            <a:ext cx="6997460" cy="1900845"/>
          </a:xfrm>
          <a:prstGeom prst="rect">
            <a:avLst/>
          </a:prstGeom>
        </p:spPr>
      </p:pic>
      <p:sp>
        <p:nvSpPr>
          <p:cNvPr id="1029" name="Rectangle 3"/>
          <p:cNvSpPr>
            <a:spLocks noGrp="1" noChangeArrowheads="1"/>
          </p:cNvSpPr>
          <p:nvPr>
            <p:ph type="title"/>
          </p:nvPr>
        </p:nvSpPr>
        <p:spPr bwMode="auto">
          <a:xfrm>
            <a:off x="762000" y="2400300"/>
            <a:ext cx="650218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030" name="Group 25"/>
          <p:cNvGrpSpPr>
            <a:grpSpLocks/>
          </p:cNvGrpSpPr>
          <p:nvPr userDrawn="1"/>
        </p:nvGrpSpPr>
        <p:grpSpPr bwMode="auto">
          <a:xfrm>
            <a:off x="5483225" y="273050"/>
            <a:ext cx="3300413" cy="347663"/>
            <a:chOff x="240" y="3868"/>
            <a:chExt cx="2398" cy="250"/>
          </a:xfrm>
        </p:grpSpPr>
        <p:sp>
          <p:nvSpPr>
            <p:cNvPr id="1032" name="Freeform 26"/>
            <p:cNvSpPr>
              <a:spLocks noEditPoints="1"/>
            </p:cNvSpPr>
            <p:nvPr/>
          </p:nvSpPr>
          <p:spPr bwMode="auto">
            <a:xfrm>
              <a:off x="797" y="3944"/>
              <a:ext cx="78" cy="89"/>
            </a:xfrm>
            <a:custGeom>
              <a:avLst/>
              <a:gdLst>
                <a:gd name="T0" fmla="*/ 0 w 47"/>
                <a:gd name="T1" fmla="*/ 5583 h 53"/>
                <a:gd name="T2" fmla="*/ 692 w 47"/>
                <a:gd name="T3" fmla="*/ 5583 h 53"/>
                <a:gd name="T4" fmla="*/ 692 w 47"/>
                <a:gd name="T5" fmla="*/ 294 h 53"/>
                <a:gd name="T6" fmla="*/ 0 w 47"/>
                <a:gd name="T7" fmla="*/ 294 h 53"/>
                <a:gd name="T8" fmla="*/ 0 w 47"/>
                <a:gd name="T9" fmla="*/ 0 h 53"/>
                <a:gd name="T10" fmla="*/ 2634 w 47"/>
                <a:gd name="T11" fmla="*/ 0 h 53"/>
                <a:gd name="T12" fmla="*/ 4200 w 47"/>
                <a:gd name="T13" fmla="*/ 1217 h 53"/>
                <a:gd name="T14" fmla="*/ 2884 w 47"/>
                <a:gd name="T15" fmla="*/ 2599 h 53"/>
                <a:gd name="T16" fmla="*/ 2884 w 47"/>
                <a:gd name="T17" fmla="*/ 2599 h 53"/>
                <a:gd name="T18" fmla="*/ 4464 w 47"/>
                <a:gd name="T19" fmla="*/ 4260 h 53"/>
                <a:gd name="T20" fmla="*/ 2785 w 47"/>
                <a:gd name="T21" fmla="*/ 5763 h 53"/>
                <a:gd name="T22" fmla="*/ 0 w 47"/>
                <a:gd name="T23" fmla="*/ 5763 h 53"/>
                <a:gd name="T24" fmla="*/ 0 w 47"/>
                <a:gd name="T25" fmla="*/ 5583 h 53"/>
                <a:gd name="T26" fmla="*/ 1738 w 47"/>
                <a:gd name="T27" fmla="*/ 5583 h 53"/>
                <a:gd name="T28" fmla="*/ 2196 w 47"/>
                <a:gd name="T29" fmla="*/ 5583 h 53"/>
                <a:gd name="T30" fmla="*/ 3324 w 47"/>
                <a:gd name="T31" fmla="*/ 4101 h 53"/>
                <a:gd name="T32" fmla="*/ 2308 w 47"/>
                <a:gd name="T33" fmla="*/ 2712 h 53"/>
                <a:gd name="T34" fmla="*/ 1738 w 47"/>
                <a:gd name="T35" fmla="*/ 2712 h 53"/>
                <a:gd name="T36" fmla="*/ 1738 w 47"/>
                <a:gd name="T37" fmla="*/ 5583 h 53"/>
                <a:gd name="T38" fmla="*/ 1738 w 47"/>
                <a:gd name="T39" fmla="*/ 2442 h 53"/>
                <a:gd name="T40" fmla="*/ 2196 w 47"/>
                <a:gd name="T41" fmla="*/ 2442 h 53"/>
                <a:gd name="T42" fmla="*/ 3049 w 47"/>
                <a:gd name="T43" fmla="*/ 1394 h 53"/>
                <a:gd name="T44" fmla="*/ 2196 w 47"/>
                <a:gd name="T45" fmla="*/ 294 h 53"/>
                <a:gd name="T46" fmla="*/ 1738 w 47"/>
                <a:gd name="T47" fmla="*/ 294 h 53"/>
                <a:gd name="T48" fmla="*/ 1738 w 47"/>
                <a:gd name="T49" fmla="*/ 244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53">
                  <a:moveTo>
                    <a:pt x="0" y="51"/>
                  </a:moveTo>
                  <a:cubicBezTo>
                    <a:pt x="7" y="51"/>
                    <a:pt x="7" y="51"/>
                    <a:pt x="7" y="51"/>
                  </a:cubicBezTo>
                  <a:cubicBezTo>
                    <a:pt x="7" y="3"/>
                    <a:pt x="7" y="3"/>
                    <a:pt x="7" y="3"/>
                  </a:cubicBezTo>
                  <a:cubicBezTo>
                    <a:pt x="0" y="3"/>
                    <a:pt x="0" y="3"/>
                    <a:pt x="0" y="3"/>
                  </a:cubicBezTo>
                  <a:cubicBezTo>
                    <a:pt x="0" y="0"/>
                    <a:pt x="0" y="0"/>
                    <a:pt x="0" y="0"/>
                  </a:cubicBezTo>
                  <a:cubicBezTo>
                    <a:pt x="28" y="0"/>
                    <a:pt x="28" y="0"/>
                    <a:pt x="28" y="0"/>
                  </a:cubicBezTo>
                  <a:cubicBezTo>
                    <a:pt x="37" y="0"/>
                    <a:pt x="44" y="2"/>
                    <a:pt x="44" y="11"/>
                  </a:cubicBezTo>
                  <a:cubicBezTo>
                    <a:pt x="44" y="20"/>
                    <a:pt x="37" y="23"/>
                    <a:pt x="30" y="24"/>
                  </a:cubicBezTo>
                  <a:cubicBezTo>
                    <a:pt x="30" y="24"/>
                    <a:pt x="30" y="24"/>
                    <a:pt x="30" y="24"/>
                  </a:cubicBezTo>
                  <a:cubicBezTo>
                    <a:pt x="39" y="24"/>
                    <a:pt x="47" y="29"/>
                    <a:pt x="47" y="39"/>
                  </a:cubicBezTo>
                  <a:cubicBezTo>
                    <a:pt x="47" y="47"/>
                    <a:pt x="42" y="53"/>
                    <a:pt x="29" y="53"/>
                  </a:cubicBezTo>
                  <a:cubicBezTo>
                    <a:pt x="0" y="53"/>
                    <a:pt x="0" y="53"/>
                    <a:pt x="0" y="53"/>
                  </a:cubicBezTo>
                  <a:lnTo>
                    <a:pt x="0" y="51"/>
                  </a:lnTo>
                  <a:close/>
                  <a:moveTo>
                    <a:pt x="18" y="51"/>
                  </a:moveTo>
                  <a:cubicBezTo>
                    <a:pt x="23" y="51"/>
                    <a:pt x="23" y="51"/>
                    <a:pt x="23" y="51"/>
                  </a:cubicBezTo>
                  <a:cubicBezTo>
                    <a:pt x="31" y="51"/>
                    <a:pt x="35" y="48"/>
                    <a:pt x="35" y="38"/>
                  </a:cubicBezTo>
                  <a:cubicBezTo>
                    <a:pt x="35" y="29"/>
                    <a:pt x="32" y="25"/>
                    <a:pt x="24" y="25"/>
                  </a:cubicBezTo>
                  <a:cubicBezTo>
                    <a:pt x="18" y="25"/>
                    <a:pt x="18" y="25"/>
                    <a:pt x="18" y="25"/>
                  </a:cubicBezTo>
                  <a:lnTo>
                    <a:pt x="18" y="51"/>
                  </a:lnTo>
                  <a:close/>
                  <a:moveTo>
                    <a:pt x="18" y="23"/>
                  </a:moveTo>
                  <a:cubicBezTo>
                    <a:pt x="23" y="23"/>
                    <a:pt x="23" y="23"/>
                    <a:pt x="23" y="23"/>
                  </a:cubicBezTo>
                  <a:cubicBezTo>
                    <a:pt x="30" y="23"/>
                    <a:pt x="32" y="20"/>
                    <a:pt x="32" y="13"/>
                  </a:cubicBezTo>
                  <a:cubicBezTo>
                    <a:pt x="32" y="6"/>
                    <a:pt x="30" y="3"/>
                    <a:pt x="23" y="3"/>
                  </a:cubicBezTo>
                  <a:cubicBezTo>
                    <a:pt x="18" y="3"/>
                    <a:pt x="18" y="3"/>
                    <a:pt x="18" y="3"/>
                  </a:cubicBezTo>
                  <a:lnTo>
                    <a:pt x="1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3" name="Freeform 27"/>
            <p:cNvSpPr>
              <a:spLocks/>
            </p:cNvSpPr>
            <p:nvPr/>
          </p:nvSpPr>
          <p:spPr bwMode="auto">
            <a:xfrm>
              <a:off x="884" y="3944"/>
              <a:ext cx="37" cy="89"/>
            </a:xfrm>
            <a:custGeom>
              <a:avLst/>
              <a:gdLst>
                <a:gd name="T0" fmla="*/ 0 w 22"/>
                <a:gd name="T1" fmla="*/ 5583 h 53"/>
                <a:gd name="T2" fmla="*/ 656 w 22"/>
                <a:gd name="T3" fmla="*/ 5583 h 53"/>
                <a:gd name="T4" fmla="*/ 656 w 22"/>
                <a:gd name="T5" fmla="*/ 294 h 53"/>
                <a:gd name="T6" fmla="*/ 0 w 22"/>
                <a:gd name="T7" fmla="*/ 294 h 53"/>
                <a:gd name="T8" fmla="*/ 0 w 22"/>
                <a:gd name="T9" fmla="*/ 0 h 53"/>
                <a:gd name="T10" fmla="*/ 494 w 22"/>
                <a:gd name="T11" fmla="*/ 0 h 53"/>
                <a:gd name="T12" fmla="*/ 1722 w 22"/>
                <a:gd name="T13" fmla="*/ 0 h 53"/>
                <a:gd name="T14" fmla="*/ 1722 w 22"/>
                <a:gd name="T15" fmla="*/ 5583 h 53"/>
                <a:gd name="T16" fmla="*/ 2351 w 22"/>
                <a:gd name="T17" fmla="*/ 5583 h 53"/>
                <a:gd name="T18" fmla="*/ 2351 w 22"/>
                <a:gd name="T19" fmla="*/ 5763 h 53"/>
                <a:gd name="T20" fmla="*/ 0 w 22"/>
                <a:gd name="T21" fmla="*/ 5763 h 53"/>
                <a:gd name="T22" fmla="*/ 0 w 22"/>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3" y="0"/>
                    <a:pt x="16" y="0"/>
                  </a:cubicBezTo>
                  <a:cubicBezTo>
                    <a:pt x="16" y="51"/>
                    <a:pt x="16" y="51"/>
                    <a:pt x="16" y="51"/>
                  </a:cubicBezTo>
                  <a:cubicBezTo>
                    <a:pt x="22" y="51"/>
                    <a:pt x="22" y="51"/>
                    <a:pt x="22" y="51"/>
                  </a:cubicBezTo>
                  <a:cubicBezTo>
                    <a:pt x="22" y="53"/>
                    <a:pt x="22" y="53"/>
                    <a:pt x="22"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4" name="Freeform 28"/>
            <p:cNvSpPr>
              <a:spLocks/>
            </p:cNvSpPr>
            <p:nvPr/>
          </p:nvSpPr>
          <p:spPr bwMode="auto">
            <a:xfrm>
              <a:off x="926" y="3972"/>
              <a:ext cx="77" cy="65"/>
            </a:xfrm>
            <a:custGeom>
              <a:avLst/>
              <a:gdLst>
                <a:gd name="T0" fmla="*/ 4113 w 46"/>
                <a:gd name="T1" fmla="*/ 4410 h 38"/>
                <a:gd name="T2" fmla="*/ 4756 w 46"/>
                <a:gd name="T3" fmla="*/ 4410 h 38"/>
                <a:gd name="T4" fmla="*/ 4756 w 46"/>
                <a:gd name="T5" fmla="*/ 4629 h 38"/>
                <a:gd name="T6" fmla="*/ 3098 w 46"/>
                <a:gd name="T7" fmla="*/ 4760 h 38"/>
                <a:gd name="T8" fmla="*/ 3098 w 46"/>
                <a:gd name="T9" fmla="*/ 4023 h 38"/>
                <a:gd name="T10" fmla="*/ 3006 w 46"/>
                <a:gd name="T11" fmla="*/ 4023 h 38"/>
                <a:gd name="T12" fmla="*/ 1851 w 46"/>
                <a:gd name="T13" fmla="*/ 4760 h 38"/>
                <a:gd name="T14" fmla="*/ 487 w 46"/>
                <a:gd name="T15" fmla="*/ 3207 h 38"/>
                <a:gd name="T16" fmla="*/ 487 w 46"/>
                <a:gd name="T17" fmla="*/ 375 h 38"/>
                <a:gd name="T18" fmla="*/ 0 w 46"/>
                <a:gd name="T19" fmla="*/ 375 h 38"/>
                <a:gd name="T20" fmla="*/ 0 w 46"/>
                <a:gd name="T21" fmla="*/ 128 h 38"/>
                <a:gd name="T22" fmla="*/ 432 w 46"/>
                <a:gd name="T23" fmla="*/ 128 h 38"/>
                <a:gd name="T24" fmla="*/ 1656 w 46"/>
                <a:gd name="T25" fmla="*/ 0 h 38"/>
                <a:gd name="T26" fmla="*/ 1656 w 46"/>
                <a:gd name="T27" fmla="*/ 3503 h 38"/>
                <a:gd name="T28" fmla="*/ 2179 w 46"/>
                <a:gd name="T29" fmla="*/ 4228 h 38"/>
                <a:gd name="T30" fmla="*/ 3098 w 46"/>
                <a:gd name="T31" fmla="*/ 2882 h 38"/>
                <a:gd name="T32" fmla="*/ 3098 w 46"/>
                <a:gd name="T33" fmla="*/ 375 h 38"/>
                <a:gd name="T34" fmla="*/ 2457 w 46"/>
                <a:gd name="T35" fmla="*/ 375 h 38"/>
                <a:gd name="T36" fmla="*/ 2457 w 46"/>
                <a:gd name="T37" fmla="*/ 128 h 38"/>
                <a:gd name="T38" fmla="*/ 3006 w 46"/>
                <a:gd name="T39" fmla="*/ 128 h 38"/>
                <a:gd name="T40" fmla="*/ 4113 w 46"/>
                <a:gd name="T41" fmla="*/ 0 h 38"/>
                <a:gd name="T42" fmla="*/ 4113 w 46"/>
                <a:gd name="T43" fmla="*/ 441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38">
                  <a:moveTo>
                    <a:pt x="40" y="35"/>
                  </a:moveTo>
                  <a:cubicBezTo>
                    <a:pt x="46" y="35"/>
                    <a:pt x="46" y="35"/>
                    <a:pt x="46" y="35"/>
                  </a:cubicBezTo>
                  <a:cubicBezTo>
                    <a:pt x="46" y="37"/>
                    <a:pt x="46" y="37"/>
                    <a:pt x="46" y="37"/>
                  </a:cubicBezTo>
                  <a:cubicBezTo>
                    <a:pt x="38" y="37"/>
                    <a:pt x="34" y="37"/>
                    <a:pt x="30" y="38"/>
                  </a:cubicBezTo>
                  <a:cubicBezTo>
                    <a:pt x="30" y="32"/>
                    <a:pt x="30" y="32"/>
                    <a:pt x="30" y="32"/>
                  </a:cubicBezTo>
                  <a:cubicBezTo>
                    <a:pt x="29" y="32"/>
                    <a:pt x="29" y="32"/>
                    <a:pt x="29" y="32"/>
                  </a:cubicBezTo>
                  <a:cubicBezTo>
                    <a:pt x="27" y="36"/>
                    <a:pt x="22" y="38"/>
                    <a:pt x="18" y="38"/>
                  </a:cubicBezTo>
                  <a:cubicBezTo>
                    <a:pt x="10" y="38"/>
                    <a:pt x="5" y="35"/>
                    <a:pt x="5" y="26"/>
                  </a:cubicBezTo>
                  <a:cubicBezTo>
                    <a:pt x="5" y="3"/>
                    <a:pt x="5" y="3"/>
                    <a:pt x="5" y="3"/>
                  </a:cubicBezTo>
                  <a:cubicBezTo>
                    <a:pt x="0" y="3"/>
                    <a:pt x="0" y="3"/>
                    <a:pt x="0" y="3"/>
                  </a:cubicBezTo>
                  <a:cubicBezTo>
                    <a:pt x="0" y="1"/>
                    <a:pt x="0" y="1"/>
                    <a:pt x="0" y="1"/>
                  </a:cubicBezTo>
                  <a:cubicBezTo>
                    <a:pt x="4" y="1"/>
                    <a:pt x="4" y="1"/>
                    <a:pt x="4" y="1"/>
                  </a:cubicBezTo>
                  <a:cubicBezTo>
                    <a:pt x="8" y="1"/>
                    <a:pt x="12" y="1"/>
                    <a:pt x="16" y="0"/>
                  </a:cubicBezTo>
                  <a:cubicBezTo>
                    <a:pt x="16" y="28"/>
                    <a:pt x="16" y="28"/>
                    <a:pt x="16" y="28"/>
                  </a:cubicBezTo>
                  <a:cubicBezTo>
                    <a:pt x="16" y="34"/>
                    <a:pt x="18" y="34"/>
                    <a:pt x="21" y="34"/>
                  </a:cubicBezTo>
                  <a:cubicBezTo>
                    <a:pt x="26" y="34"/>
                    <a:pt x="30" y="31"/>
                    <a:pt x="30" y="23"/>
                  </a:cubicBezTo>
                  <a:cubicBezTo>
                    <a:pt x="30" y="3"/>
                    <a:pt x="30" y="3"/>
                    <a:pt x="30" y="3"/>
                  </a:cubicBezTo>
                  <a:cubicBezTo>
                    <a:pt x="24" y="3"/>
                    <a:pt x="24" y="3"/>
                    <a:pt x="24" y="3"/>
                  </a:cubicBezTo>
                  <a:cubicBezTo>
                    <a:pt x="24" y="1"/>
                    <a:pt x="24" y="1"/>
                    <a:pt x="24" y="1"/>
                  </a:cubicBezTo>
                  <a:cubicBezTo>
                    <a:pt x="29" y="1"/>
                    <a:pt x="29" y="1"/>
                    <a:pt x="29" y="1"/>
                  </a:cubicBezTo>
                  <a:cubicBezTo>
                    <a:pt x="33" y="1"/>
                    <a:pt x="36" y="1"/>
                    <a:pt x="40" y="0"/>
                  </a:cubicBez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5" name="Freeform 29"/>
            <p:cNvSpPr>
              <a:spLocks noEditPoints="1"/>
            </p:cNvSpPr>
            <p:nvPr/>
          </p:nvSpPr>
          <p:spPr bwMode="auto">
            <a:xfrm>
              <a:off x="1008" y="3972"/>
              <a:ext cx="60" cy="65"/>
            </a:xfrm>
            <a:custGeom>
              <a:avLst/>
              <a:gdLst>
                <a:gd name="T0" fmla="*/ 1063 w 36"/>
                <a:gd name="T1" fmla="*/ 2148 h 38"/>
                <a:gd name="T2" fmla="*/ 1063 w 36"/>
                <a:gd name="T3" fmla="*/ 2472 h 38"/>
                <a:gd name="T4" fmla="*/ 2083 w 36"/>
                <a:gd name="T5" fmla="*/ 4410 h 38"/>
                <a:gd name="T6" fmla="*/ 3380 w 36"/>
                <a:gd name="T7" fmla="*/ 3207 h 38"/>
                <a:gd name="T8" fmla="*/ 3575 w 36"/>
                <a:gd name="T9" fmla="*/ 3382 h 38"/>
                <a:gd name="T10" fmla="*/ 1888 w 36"/>
                <a:gd name="T11" fmla="*/ 4760 h 38"/>
                <a:gd name="T12" fmla="*/ 0 w 36"/>
                <a:gd name="T13" fmla="*/ 2408 h 38"/>
                <a:gd name="T14" fmla="*/ 1888 w 36"/>
                <a:gd name="T15" fmla="*/ 0 h 38"/>
                <a:gd name="T16" fmla="*/ 3575 w 36"/>
                <a:gd name="T17" fmla="*/ 2148 h 38"/>
                <a:gd name="T18" fmla="*/ 1063 w 36"/>
                <a:gd name="T19" fmla="*/ 2148 h 38"/>
                <a:gd name="T20" fmla="*/ 2508 w 36"/>
                <a:gd name="T21" fmla="*/ 1875 h 38"/>
                <a:gd name="T22" fmla="*/ 2508 w 36"/>
                <a:gd name="T23" fmla="*/ 1551 h 38"/>
                <a:gd name="T24" fmla="*/ 1888 w 36"/>
                <a:gd name="T25" fmla="*/ 219 h 38"/>
                <a:gd name="T26" fmla="*/ 1063 w 36"/>
                <a:gd name="T27" fmla="*/ 1875 h 38"/>
                <a:gd name="T28" fmla="*/ 2508 w 36"/>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8">
                  <a:moveTo>
                    <a:pt x="11" y="17"/>
                  </a:moveTo>
                  <a:cubicBezTo>
                    <a:pt x="11" y="20"/>
                    <a:pt x="11" y="20"/>
                    <a:pt x="11" y="20"/>
                  </a:cubicBezTo>
                  <a:cubicBezTo>
                    <a:pt x="11" y="27"/>
                    <a:pt x="13" y="35"/>
                    <a:pt x="21" y="35"/>
                  </a:cubicBezTo>
                  <a:cubicBezTo>
                    <a:pt x="27" y="35"/>
                    <a:pt x="31" y="31"/>
                    <a:pt x="34" y="26"/>
                  </a:cubicBezTo>
                  <a:cubicBezTo>
                    <a:pt x="36" y="27"/>
                    <a:pt x="36" y="27"/>
                    <a:pt x="36" y="27"/>
                  </a:cubicBezTo>
                  <a:cubicBezTo>
                    <a:pt x="33" y="34"/>
                    <a:pt x="27" y="38"/>
                    <a:pt x="19" y="38"/>
                  </a:cubicBezTo>
                  <a:cubicBezTo>
                    <a:pt x="8" y="38"/>
                    <a:pt x="0" y="31"/>
                    <a:pt x="0" y="19"/>
                  </a:cubicBezTo>
                  <a:cubicBezTo>
                    <a:pt x="0" y="8"/>
                    <a:pt x="8" y="0"/>
                    <a:pt x="19" y="0"/>
                  </a:cubicBezTo>
                  <a:cubicBezTo>
                    <a:pt x="29" y="0"/>
                    <a:pt x="36" y="6"/>
                    <a:pt x="36" y="17"/>
                  </a:cubicBezTo>
                  <a:lnTo>
                    <a:pt x="11" y="17"/>
                  </a:lnTo>
                  <a:close/>
                  <a:moveTo>
                    <a:pt x="25" y="15"/>
                  </a:moveTo>
                  <a:cubicBezTo>
                    <a:pt x="25" y="12"/>
                    <a:pt x="25" y="12"/>
                    <a:pt x="25" y="12"/>
                  </a:cubicBezTo>
                  <a:cubicBezTo>
                    <a:pt x="25" y="7"/>
                    <a:pt x="24" y="2"/>
                    <a:pt x="19" y="2"/>
                  </a:cubicBezTo>
                  <a:cubicBezTo>
                    <a:pt x="12" y="2"/>
                    <a:pt x="12" y="10"/>
                    <a:pt x="11" y="15"/>
                  </a:cubicBezTo>
                  <a:lnTo>
                    <a:pt x="2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6" name="Freeform 30"/>
            <p:cNvSpPr>
              <a:spLocks/>
            </p:cNvSpPr>
            <p:nvPr/>
          </p:nvSpPr>
          <p:spPr bwMode="auto">
            <a:xfrm>
              <a:off x="1079" y="3943"/>
              <a:ext cx="82" cy="94"/>
            </a:xfrm>
            <a:custGeom>
              <a:avLst/>
              <a:gdLst>
                <a:gd name="T0" fmla="*/ 5749 w 48"/>
                <a:gd name="T1" fmla="*/ 2465 h 55"/>
                <a:gd name="T2" fmla="*/ 5509 w 48"/>
                <a:gd name="T3" fmla="*/ 2465 h 55"/>
                <a:gd name="T4" fmla="*/ 3406 w 48"/>
                <a:gd name="T5" fmla="*/ 374 h 55"/>
                <a:gd name="T6" fmla="*/ 1442 w 48"/>
                <a:gd name="T7" fmla="*/ 3480 h 55"/>
                <a:gd name="T8" fmla="*/ 3406 w 48"/>
                <a:gd name="T9" fmla="*/ 6645 h 55"/>
                <a:gd name="T10" fmla="*/ 5509 w 48"/>
                <a:gd name="T11" fmla="*/ 4503 h 55"/>
                <a:gd name="T12" fmla="*/ 5858 w 48"/>
                <a:gd name="T13" fmla="*/ 4503 h 55"/>
                <a:gd name="T14" fmla="*/ 5858 w 48"/>
                <a:gd name="T15" fmla="*/ 6356 h 55"/>
                <a:gd name="T16" fmla="*/ 3406 w 48"/>
                <a:gd name="T17" fmla="*/ 6850 h 55"/>
                <a:gd name="T18" fmla="*/ 0 w 48"/>
                <a:gd name="T19" fmla="*/ 3480 h 55"/>
                <a:gd name="T20" fmla="*/ 3406 w 48"/>
                <a:gd name="T21" fmla="*/ 0 h 55"/>
                <a:gd name="T22" fmla="*/ 5749 w 48"/>
                <a:gd name="T23" fmla="*/ 639 h 55"/>
                <a:gd name="T24" fmla="*/ 5749 w 48"/>
                <a:gd name="T25" fmla="*/ 2465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55">
                  <a:moveTo>
                    <a:pt x="47" y="20"/>
                  </a:moveTo>
                  <a:cubicBezTo>
                    <a:pt x="45" y="20"/>
                    <a:pt x="45" y="20"/>
                    <a:pt x="45" y="20"/>
                  </a:cubicBezTo>
                  <a:cubicBezTo>
                    <a:pt x="44" y="11"/>
                    <a:pt x="37" y="3"/>
                    <a:pt x="28" y="3"/>
                  </a:cubicBezTo>
                  <a:cubicBezTo>
                    <a:pt x="14" y="3"/>
                    <a:pt x="12" y="17"/>
                    <a:pt x="12" y="28"/>
                  </a:cubicBezTo>
                  <a:cubicBezTo>
                    <a:pt x="12" y="37"/>
                    <a:pt x="13" y="53"/>
                    <a:pt x="28" y="53"/>
                  </a:cubicBezTo>
                  <a:cubicBezTo>
                    <a:pt x="37" y="53"/>
                    <a:pt x="44" y="45"/>
                    <a:pt x="45" y="36"/>
                  </a:cubicBezTo>
                  <a:cubicBezTo>
                    <a:pt x="48" y="36"/>
                    <a:pt x="48" y="36"/>
                    <a:pt x="48" y="36"/>
                  </a:cubicBezTo>
                  <a:cubicBezTo>
                    <a:pt x="48" y="51"/>
                    <a:pt x="48" y="51"/>
                    <a:pt x="48" y="51"/>
                  </a:cubicBezTo>
                  <a:cubicBezTo>
                    <a:pt x="42" y="53"/>
                    <a:pt x="34" y="55"/>
                    <a:pt x="28" y="55"/>
                  </a:cubicBezTo>
                  <a:cubicBezTo>
                    <a:pt x="11" y="55"/>
                    <a:pt x="0" y="44"/>
                    <a:pt x="0" y="28"/>
                  </a:cubicBezTo>
                  <a:cubicBezTo>
                    <a:pt x="0" y="12"/>
                    <a:pt x="11" y="0"/>
                    <a:pt x="28" y="0"/>
                  </a:cubicBezTo>
                  <a:cubicBezTo>
                    <a:pt x="34" y="0"/>
                    <a:pt x="40" y="2"/>
                    <a:pt x="47" y="5"/>
                  </a:cubicBezTo>
                  <a:lnTo>
                    <a:pt x="4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7" name="Freeform 31"/>
            <p:cNvSpPr>
              <a:spLocks/>
            </p:cNvSpPr>
            <p:nvPr/>
          </p:nvSpPr>
          <p:spPr bwMode="auto">
            <a:xfrm>
              <a:off x="1166" y="3972"/>
              <a:ext cx="55" cy="64"/>
            </a:xfrm>
            <a:custGeom>
              <a:avLst/>
              <a:gdLst>
                <a:gd name="T0" fmla="*/ 0 w 33"/>
                <a:gd name="T1" fmla="*/ 4907 h 37"/>
                <a:gd name="T2" fmla="*/ 603 w 33"/>
                <a:gd name="T3" fmla="*/ 4907 h 37"/>
                <a:gd name="T4" fmla="*/ 603 w 33"/>
                <a:gd name="T5" fmla="*/ 431 h 37"/>
                <a:gd name="T6" fmla="*/ 0 w 33"/>
                <a:gd name="T7" fmla="*/ 431 h 37"/>
                <a:gd name="T8" fmla="*/ 0 w 33"/>
                <a:gd name="T9" fmla="*/ 144 h 37"/>
                <a:gd name="T10" fmla="*/ 478 w 33"/>
                <a:gd name="T11" fmla="*/ 144 h 37"/>
                <a:gd name="T12" fmla="*/ 1605 w 33"/>
                <a:gd name="T13" fmla="*/ 0 h 37"/>
                <a:gd name="T14" fmla="*/ 1605 w 33"/>
                <a:gd name="T15" fmla="*/ 771 h 37"/>
                <a:gd name="T16" fmla="*/ 1605 w 33"/>
                <a:gd name="T17" fmla="*/ 771 h 37"/>
                <a:gd name="T18" fmla="*/ 2570 w 33"/>
                <a:gd name="T19" fmla="*/ 0 h 37"/>
                <a:gd name="T20" fmla="*/ 3278 w 33"/>
                <a:gd name="T21" fmla="*/ 1128 h 37"/>
                <a:gd name="T22" fmla="*/ 2792 w 33"/>
                <a:gd name="T23" fmla="*/ 1657 h 37"/>
                <a:gd name="T24" fmla="*/ 2255 w 33"/>
                <a:gd name="T25" fmla="*/ 1290 h 37"/>
                <a:gd name="T26" fmla="*/ 2408 w 33"/>
                <a:gd name="T27" fmla="*/ 746 h 37"/>
                <a:gd name="T28" fmla="*/ 2213 w 33"/>
                <a:gd name="T29" fmla="*/ 554 h 37"/>
                <a:gd name="T30" fmla="*/ 1605 w 33"/>
                <a:gd name="T31" fmla="*/ 2652 h 37"/>
                <a:gd name="T32" fmla="*/ 1605 w 33"/>
                <a:gd name="T33" fmla="*/ 4907 h 37"/>
                <a:gd name="T34" fmla="*/ 2213 w 33"/>
                <a:gd name="T35" fmla="*/ 4907 h 37"/>
                <a:gd name="T36" fmla="*/ 2213 w 33"/>
                <a:gd name="T37" fmla="*/ 5141 h 37"/>
                <a:gd name="T38" fmla="*/ 0 w 33"/>
                <a:gd name="T39" fmla="*/ 5141 h 37"/>
                <a:gd name="T40" fmla="*/ 0 w 33"/>
                <a:gd name="T41" fmla="*/ 4907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 h="37">
                  <a:moveTo>
                    <a:pt x="0" y="35"/>
                  </a:moveTo>
                  <a:cubicBezTo>
                    <a:pt x="6" y="35"/>
                    <a:pt x="6" y="35"/>
                    <a:pt x="6" y="35"/>
                  </a:cubicBezTo>
                  <a:cubicBezTo>
                    <a:pt x="6" y="3"/>
                    <a:pt x="6" y="3"/>
                    <a:pt x="6" y="3"/>
                  </a:cubicBezTo>
                  <a:cubicBezTo>
                    <a:pt x="0" y="3"/>
                    <a:pt x="0" y="3"/>
                    <a:pt x="0" y="3"/>
                  </a:cubicBezTo>
                  <a:cubicBezTo>
                    <a:pt x="0" y="1"/>
                    <a:pt x="0" y="1"/>
                    <a:pt x="0" y="1"/>
                  </a:cubicBezTo>
                  <a:cubicBezTo>
                    <a:pt x="5" y="1"/>
                    <a:pt x="5" y="1"/>
                    <a:pt x="5" y="1"/>
                  </a:cubicBezTo>
                  <a:cubicBezTo>
                    <a:pt x="9" y="1"/>
                    <a:pt x="12" y="1"/>
                    <a:pt x="16" y="0"/>
                  </a:cubicBezTo>
                  <a:cubicBezTo>
                    <a:pt x="16" y="6"/>
                    <a:pt x="16" y="6"/>
                    <a:pt x="16" y="6"/>
                  </a:cubicBezTo>
                  <a:cubicBezTo>
                    <a:pt x="16" y="6"/>
                    <a:pt x="16" y="6"/>
                    <a:pt x="16" y="6"/>
                  </a:cubicBezTo>
                  <a:cubicBezTo>
                    <a:pt x="18" y="3"/>
                    <a:pt x="22" y="0"/>
                    <a:pt x="26" y="0"/>
                  </a:cubicBezTo>
                  <a:cubicBezTo>
                    <a:pt x="30" y="0"/>
                    <a:pt x="33" y="3"/>
                    <a:pt x="33" y="8"/>
                  </a:cubicBezTo>
                  <a:cubicBezTo>
                    <a:pt x="33" y="11"/>
                    <a:pt x="31" y="12"/>
                    <a:pt x="28" y="12"/>
                  </a:cubicBezTo>
                  <a:cubicBezTo>
                    <a:pt x="25" y="12"/>
                    <a:pt x="23" y="11"/>
                    <a:pt x="23" y="9"/>
                  </a:cubicBezTo>
                  <a:cubicBezTo>
                    <a:pt x="23" y="6"/>
                    <a:pt x="24" y="6"/>
                    <a:pt x="24" y="5"/>
                  </a:cubicBezTo>
                  <a:cubicBezTo>
                    <a:pt x="24" y="4"/>
                    <a:pt x="23" y="4"/>
                    <a:pt x="22" y="4"/>
                  </a:cubicBezTo>
                  <a:cubicBezTo>
                    <a:pt x="18" y="4"/>
                    <a:pt x="16" y="14"/>
                    <a:pt x="16" y="19"/>
                  </a:cubicBezTo>
                  <a:cubicBezTo>
                    <a:pt x="16" y="35"/>
                    <a:pt x="16" y="35"/>
                    <a:pt x="16" y="35"/>
                  </a:cubicBezTo>
                  <a:cubicBezTo>
                    <a:pt x="22" y="35"/>
                    <a:pt x="22" y="35"/>
                    <a:pt x="22" y="35"/>
                  </a:cubicBezTo>
                  <a:cubicBezTo>
                    <a:pt x="22" y="37"/>
                    <a:pt x="22" y="37"/>
                    <a:pt x="22" y="37"/>
                  </a:cubicBezTo>
                  <a:cubicBezTo>
                    <a:pt x="0" y="37"/>
                    <a:pt x="0" y="37"/>
                    <a:pt x="0" y="37"/>
                  </a:cubicBez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8" name="Freeform 32"/>
            <p:cNvSpPr>
              <a:spLocks noEditPoints="1"/>
            </p:cNvSpPr>
            <p:nvPr/>
          </p:nvSpPr>
          <p:spPr bwMode="auto">
            <a:xfrm>
              <a:off x="1224" y="3972"/>
              <a:ext cx="66" cy="65"/>
            </a:xfrm>
            <a:custGeom>
              <a:avLst/>
              <a:gdLst>
                <a:gd name="T0" fmla="*/ 2142 w 39"/>
                <a:gd name="T1" fmla="*/ 4760 h 38"/>
                <a:gd name="T2" fmla="*/ 0 w 39"/>
                <a:gd name="T3" fmla="*/ 2408 h 38"/>
                <a:gd name="T4" fmla="*/ 2142 w 39"/>
                <a:gd name="T5" fmla="*/ 0 h 38"/>
                <a:gd name="T6" fmla="*/ 4468 w 39"/>
                <a:gd name="T7" fmla="*/ 2408 h 38"/>
                <a:gd name="T8" fmla="*/ 2142 w 39"/>
                <a:gd name="T9" fmla="*/ 4760 h 38"/>
                <a:gd name="T10" fmla="*/ 2142 w 39"/>
                <a:gd name="T11" fmla="*/ 219 h 38"/>
                <a:gd name="T12" fmla="*/ 1364 w 39"/>
                <a:gd name="T13" fmla="*/ 2408 h 38"/>
                <a:gd name="T14" fmla="*/ 2142 w 39"/>
                <a:gd name="T15" fmla="*/ 4538 h 38"/>
                <a:gd name="T16" fmla="*/ 3094 w 39"/>
                <a:gd name="T17" fmla="*/ 2408 h 38"/>
                <a:gd name="T18" fmla="*/ 2142 w 39"/>
                <a:gd name="T19" fmla="*/ 21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38">
                  <a:moveTo>
                    <a:pt x="19" y="38"/>
                  </a:moveTo>
                  <a:cubicBezTo>
                    <a:pt x="8" y="38"/>
                    <a:pt x="0" y="31"/>
                    <a:pt x="0" y="19"/>
                  </a:cubicBezTo>
                  <a:cubicBezTo>
                    <a:pt x="0" y="8"/>
                    <a:pt x="8" y="0"/>
                    <a:pt x="19" y="0"/>
                  </a:cubicBezTo>
                  <a:cubicBezTo>
                    <a:pt x="31" y="0"/>
                    <a:pt x="39" y="8"/>
                    <a:pt x="39" y="19"/>
                  </a:cubicBezTo>
                  <a:cubicBezTo>
                    <a:pt x="39" y="30"/>
                    <a:pt x="31" y="38"/>
                    <a:pt x="19" y="38"/>
                  </a:cubicBezTo>
                  <a:close/>
                  <a:moveTo>
                    <a:pt x="19" y="2"/>
                  </a:moveTo>
                  <a:cubicBezTo>
                    <a:pt x="12" y="2"/>
                    <a:pt x="12" y="10"/>
                    <a:pt x="12" y="19"/>
                  </a:cubicBezTo>
                  <a:cubicBezTo>
                    <a:pt x="12" y="28"/>
                    <a:pt x="12" y="36"/>
                    <a:pt x="19" y="36"/>
                  </a:cubicBezTo>
                  <a:cubicBezTo>
                    <a:pt x="27" y="36"/>
                    <a:pt x="27" y="28"/>
                    <a:pt x="27" y="19"/>
                  </a:cubicBezTo>
                  <a:cubicBezTo>
                    <a:pt x="27" y="10"/>
                    <a:pt x="27" y="2"/>
                    <a:pt x="1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39" name="Freeform 33"/>
            <p:cNvSpPr>
              <a:spLocks/>
            </p:cNvSpPr>
            <p:nvPr/>
          </p:nvSpPr>
          <p:spPr bwMode="auto">
            <a:xfrm>
              <a:off x="1298" y="3972"/>
              <a:ext cx="47" cy="65"/>
            </a:xfrm>
            <a:custGeom>
              <a:avLst/>
              <a:gdLst>
                <a:gd name="T0" fmla="*/ 0 w 28"/>
                <a:gd name="T1" fmla="*/ 2882 h 38"/>
                <a:gd name="T2" fmla="*/ 294 w 28"/>
                <a:gd name="T3" fmla="*/ 2882 h 38"/>
                <a:gd name="T4" fmla="*/ 1494 w 28"/>
                <a:gd name="T5" fmla="*/ 4538 h 38"/>
                <a:gd name="T6" fmla="*/ 2214 w 28"/>
                <a:gd name="T7" fmla="*/ 3734 h 38"/>
                <a:gd name="T8" fmla="*/ 104 w 28"/>
                <a:gd name="T9" fmla="*/ 1408 h 38"/>
                <a:gd name="T10" fmla="*/ 1494 w 28"/>
                <a:gd name="T11" fmla="*/ 0 h 38"/>
                <a:gd name="T12" fmla="*/ 2669 w 28"/>
                <a:gd name="T13" fmla="*/ 219 h 38"/>
                <a:gd name="T14" fmla="*/ 2669 w 28"/>
                <a:gd name="T15" fmla="*/ 1551 h 38"/>
                <a:gd name="T16" fmla="*/ 2434 w 28"/>
                <a:gd name="T17" fmla="*/ 1551 h 38"/>
                <a:gd name="T18" fmla="*/ 1392 w 28"/>
                <a:gd name="T19" fmla="*/ 219 h 38"/>
                <a:gd name="T20" fmla="*/ 829 w 28"/>
                <a:gd name="T21" fmla="*/ 907 h 38"/>
                <a:gd name="T22" fmla="*/ 2969 w 28"/>
                <a:gd name="T23" fmla="*/ 3178 h 38"/>
                <a:gd name="T24" fmla="*/ 1392 w 28"/>
                <a:gd name="T25" fmla="*/ 4760 h 38"/>
                <a:gd name="T26" fmla="*/ 0 w 28"/>
                <a:gd name="T27" fmla="*/ 4410 h 38"/>
                <a:gd name="T28" fmla="*/ 0 w 28"/>
                <a:gd name="T29" fmla="*/ 288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38">
                  <a:moveTo>
                    <a:pt x="0" y="23"/>
                  </a:moveTo>
                  <a:cubicBezTo>
                    <a:pt x="3" y="23"/>
                    <a:pt x="3" y="23"/>
                    <a:pt x="3" y="23"/>
                  </a:cubicBezTo>
                  <a:cubicBezTo>
                    <a:pt x="3" y="30"/>
                    <a:pt x="7" y="36"/>
                    <a:pt x="14" y="36"/>
                  </a:cubicBezTo>
                  <a:cubicBezTo>
                    <a:pt x="17" y="36"/>
                    <a:pt x="21" y="34"/>
                    <a:pt x="21" y="30"/>
                  </a:cubicBezTo>
                  <a:cubicBezTo>
                    <a:pt x="21" y="22"/>
                    <a:pt x="1" y="26"/>
                    <a:pt x="1" y="11"/>
                  </a:cubicBezTo>
                  <a:cubicBezTo>
                    <a:pt x="1" y="4"/>
                    <a:pt x="7" y="0"/>
                    <a:pt x="14" y="0"/>
                  </a:cubicBezTo>
                  <a:cubicBezTo>
                    <a:pt x="19" y="0"/>
                    <a:pt x="22" y="1"/>
                    <a:pt x="25" y="2"/>
                  </a:cubicBezTo>
                  <a:cubicBezTo>
                    <a:pt x="25" y="12"/>
                    <a:pt x="25" y="12"/>
                    <a:pt x="25" y="12"/>
                  </a:cubicBezTo>
                  <a:cubicBezTo>
                    <a:pt x="23" y="12"/>
                    <a:pt x="23" y="12"/>
                    <a:pt x="23" y="12"/>
                  </a:cubicBezTo>
                  <a:cubicBezTo>
                    <a:pt x="23" y="7"/>
                    <a:pt x="19" y="2"/>
                    <a:pt x="13" y="2"/>
                  </a:cubicBezTo>
                  <a:cubicBezTo>
                    <a:pt x="10" y="2"/>
                    <a:pt x="8" y="4"/>
                    <a:pt x="8" y="7"/>
                  </a:cubicBezTo>
                  <a:cubicBezTo>
                    <a:pt x="8" y="14"/>
                    <a:pt x="28" y="11"/>
                    <a:pt x="28" y="25"/>
                  </a:cubicBezTo>
                  <a:cubicBezTo>
                    <a:pt x="28" y="34"/>
                    <a:pt x="21" y="38"/>
                    <a:pt x="13" y="38"/>
                  </a:cubicBezTo>
                  <a:cubicBezTo>
                    <a:pt x="8" y="38"/>
                    <a:pt x="3" y="36"/>
                    <a:pt x="0" y="35"/>
                  </a:cubicBez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0" name="Freeform 34"/>
            <p:cNvSpPr>
              <a:spLocks/>
            </p:cNvSpPr>
            <p:nvPr/>
          </p:nvSpPr>
          <p:spPr bwMode="auto">
            <a:xfrm>
              <a:off x="1354" y="3972"/>
              <a:ext cx="45" cy="65"/>
            </a:xfrm>
            <a:custGeom>
              <a:avLst/>
              <a:gdLst>
                <a:gd name="T0" fmla="*/ 0 w 27"/>
                <a:gd name="T1" fmla="*/ 2882 h 38"/>
                <a:gd name="T2" fmla="*/ 172 w 27"/>
                <a:gd name="T3" fmla="*/ 2882 h 38"/>
                <a:gd name="T4" fmla="*/ 1328 w 27"/>
                <a:gd name="T5" fmla="*/ 4538 h 38"/>
                <a:gd name="T6" fmla="*/ 1967 w 27"/>
                <a:gd name="T7" fmla="*/ 3734 h 38"/>
                <a:gd name="T8" fmla="*/ 0 w 27"/>
                <a:gd name="T9" fmla="*/ 1408 h 38"/>
                <a:gd name="T10" fmla="*/ 1328 w 27"/>
                <a:gd name="T11" fmla="*/ 0 h 38"/>
                <a:gd name="T12" fmla="*/ 2508 w 27"/>
                <a:gd name="T13" fmla="*/ 219 h 38"/>
                <a:gd name="T14" fmla="*/ 2508 w 27"/>
                <a:gd name="T15" fmla="*/ 1551 h 38"/>
                <a:gd name="T16" fmla="*/ 2213 w 27"/>
                <a:gd name="T17" fmla="*/ 1551 h 38"/>
                <a:gd name="T18" fmla="*/ 1328 w 27"/>
                <a:gd name="T19" fmla="*/ 219 h 38"/>
                <a:gd name="T20" fmla="*/ 708 w 27"/>
                <a:gd name="T21" fmla="*/ 907 h 38"/>
                <a:gd name="T22" fmla="*/ 2675 w 27"/>
                <a:gd name="T23" fmla="*/ 3178 h 38"/>
                <a:gd name="T24" fmla="*/ 1328 w 27"/>
                <a:gd name="T25" fmla="*/ 4760 h 38"/>
                <a:gd name="T26" fmla="*/ 0 w 27"/>
                <a:gd name="T27" fmla="*/ 4410 h 38"/>
                <a:gd name="T28" fmla="*/ 0 w 27"/>
                <a:gd name="T29" fmla="*/ 288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38">
                  <a:moveTo>
                    <a:pt x="0" y="23"/>
                  </a:moveTo>
                  <a:cubicBezTo>
                    <a:pt x="2" y="23"/>
                    <a:pt x="2" y="23"/>
                    <a:pt x="2" y="23"/>
                  </a:cubicBezTo>
                  <a:cubicBezTo>
                    <a:pt x="2" y="30"/>
                    <a:pt x="6" y="36"/>
                    <a:pt x="13" y="36"/>
                  </a:cubicBezTo>
                  <a:cubicBezTo>
                    <a:pt x="17" y="36"/>
                    <a:pt x="20" y="34"/>
                    <a:pt x="20" y="30"/>
                  </a:cubicBezTo>
                  <a:cubicBezTo>
                    <a:pt x="20" y="22"/>
                    <a:pt x="0" y="26"/>
                    <a:pt x="0" y="11"/>
                  </a:cubicBezTo>
                  <a:cubicBezTo>
                    <a:pt x="0" y="4"/>
                    <a:pt x="6" y="0"/>
                    <a:pt x="13" y="0"/>
                  </a:cubicBezTo>
                  <a:cubicBezTo>
                    <a:pt x="19" y="0"/>
                    <a:pt x="22" y="1"/>
                    <a:pt x="25" y="2"/>
                  </a:cubicBezTo>
                  <a:cubicBezTo>
                    <a:pt x="25" y="12"/>
                    <a:pt x="25" y="12"/>
                    <a:pt x="25" y="12"/>
                  </a:cubicBezTo>
                  <a:cubicBezTo>
                    <a:pt x="22" y="12"/>
                    <a:pt x="22" y="12"/>
                    <a:pt x="22" y="12"/>
                  </a:cubicBezTo>
                  <a:cubicBezTo>
                    <a:pt x="22" y="7"/>
                    <a:pt x="18" y="2"/>
                    <a:pt x="13" y="2"/>
                  </a:cubicBezTo>
                  <a:cubicBezTo>
                    <a:pt x="10" y="2"/>
                    <a:pt x="7" y="4"/>
                    <a:pt x="7" y="7"/>
                  </a:cubicBezTo>
                  <a:cubicBezTo>
                    <a:pt x="7" y="14"/>
                    <a:pt x="27" y="11"/>
                    <a:pt x="27" y="25"/>
                  </a:cubicBezTo>
                  <a:cubicBezTo>
                    <a:pt x="27" y="34"/>
                    <a:pt x="20" y="38"/>
                    <a:pt x="13" y="38"/>
                  </a:cubicBezTo>
                  <a:cubicBezTo>
                    <a:pt x="7" y="38"/>
                    <a:pt x="2" y="36"/>
                    <a:pt x="0" y="35"/>
                  </a:cubicBez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1" name="Freeform 35"/>
            <p:cNvSpPr>
              <a:spLocks noEditPoints="1"/>
            </p:cNvSpPr>
            <p:nvPr/>
          </p:nvSpPr>
          <p:spPr bwMode="auto">
            <a:xfrm>
              <a:off x="1429" y="3944"/>
              <a:ext cx="77" cy="89"/>
            </a:xfrm>
            <a:custGeom>
              <a:avLst/>
              <a:gdLst>
                <a:gd name="T0" fmla="*/ 0 w 47"/>
                <a:gd name="T1" fmla="*/ 5583 h 53"/>
                <a:gd name="T2" fmla="*/ 634 w 47"/>
                <a:gd name="T3" fmla="*/ 5583 h 53"/>
                <a:gd name="T4" fmla="*/ 634 w 47"/>
                <a:gd name="T5" fmla="*/ 294 h 53"/>
                <a:gd name="T6" fmla="*/ 0 w 47"/>
                <a:gd name="T7" fmla="*/ 294 h 53"/>
                <a:gd name="T8" fmla="*/ 0 w 47"/>
                <a:gd name="T9" fmla="*/ 0 h 53"/>
                <a:gd name="T10" fmla="*/ 2384 w 47"/>
                <a:gd name="T11" fmla="*/ 0 h 53"/>
                <a:gd name="T12" fmla="*/ 3811 w 47"/>
                <a:gd name="T13" fmla="*/ 1217 h 53"/>
                <a:gd name="T14" fmla="*/ 2595 w 47"/>
                <a:gd name="T15" fmla="*/ 2599 h 53"/>
                <a:gd name="T16" fmla="*/ 2595 w 47"/>
                <a:gd name="T17" fmla="*/ 2599 h 53"/>
                <a:gd name="T18" fmla="*/ 4063 w 47"/>
                <a:gd name="T19" fmla="*/ 4260 h 53"/>
                <a:gd name="T20" fmla="*/ 2493 w 47"/>
                <a:gd name="T21" fmla="*/ 5763 h 53"/>
                <a:gd name="T22" fmla="*/ 0 w 47"/>
                <a:gd name="T23" fmla="*/ 5763 h 53"/>
                <a:gd name="T24" fmla="*/ 0 w 47"/>
                <a:gd name="T25" fmla="*/ 5583 h 53"/>
                <a:gd name="T26" fmla="*/ 1548 w 47"/>
                <a:gd name="T27" fmla="*/ 5583 h 53"/>
                <a:gd name="T28" fmla="*/ 1938 w 47"/>
                <a:gd name="T29" fmla="*/ 5583 h 53"/>
                <a:gd name="T30" fmla="*/ 3016 w 47"/>
                <a:gd name="T31" fmla="*/ 4101 h 53"/>
                <a:gd name="T32" fmla="*/ 2089 w 47"/>
                <a:gd name="T33" fmla="*/ 2712 h 53"/>
                <a:gd name="T34" fmla="*/ 1548 w 47"/>
                <a:gd name="T35" fmla="*/ 2712 h 53"/>
                <a:gd name="T36" fmla="*/ 1548 w 47"/>
                <a:gd name="T37" fmla="*/ 5583 h 53"/>
                <a:gd name="T38" fmla="*/ 1548 w 47"/>
                <a:gd name="T39" fmla="*/ 2442 h 53"/>
                <a:gd name="T40" fmla="*/ 1976 w 47"/>
                <a:gd name="T41" fmla="*/ 2442 h 53"/>
                <a:gd name="T42" fmla="*/ 2757 w 47"/>
                <a:gd name="T43" fmla="*/ 1394 h 53"/>
                <a:gd name="T44" fmla="*/ 1938 w 47"/>
                <a:gd name="T45" fmla="*/ 294 h 53"/>
                <a:gd name="T46" fmla="*/ 1548 w 47"/>
                <a:gd name="T47" fmla="*/ 294 h 53"/>
                <a:gd name="T48" fmla="*/ 1548 w 47"/>
                <a:gd name="T49" fmla="*/ 244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53">
                  <a:moveTo>
                    <a:pt x="0" y="51"/>
                  </a:moveTo>
                  <a:cubicBezTo>
                    <a:pt x="7" y="51"/>
                    <a:pt x="7" y="51"/>
                    <a:pt x="7" y="51"/>
                  </a:cubicBezTo>
                  <a:cubicBezTo>
                    <a:pt x="7" y="3"/>
                    <a:pt x="7" y="3"/>
                    <a:pt x="7" y="3"/>
                  </a:cubicBezTo>
                  <a:cubicBezTo>
                    <a:pt x="0" y="3"/>
                    <a:pt x="0" y="3"/>
                    <a:pt x="0" y="3"/>
                  </a:cubicBezTo>
                  <a:cubicBezTo>
                    <a:pt x="0" y="0"/>
                    <a:pt x="0" y="0"/>
                    <a:pt x="0" y="0"/>
                  </a:cubicBezTo>
                  <a:cubicBezTo>
                    <a:pt x="28" y="0"/>
                    <a:pt x="28" y="0"/>
                    <a:pt x="28" y="0"/>
                  </a:cubicBezTo>
                  <a:cubicBezTo>
                    <a:pt x="37" y="0"/>
                    <a:pt x="44" y="2"/>
                    <a:pt x="44" y="11"/>
                  </a:cubicBezTo>
                  <a:cubicBezTo>
                    <a:pt x="44" y="20"/>
                    <a:pt x="37" y="23"/>
                    <a:pt x="30" y="24"/>
                  </a:cubicBezTo>
                  <a:cubicBezTo>
                    <a:pt x="30" y="24"/>
                    <a:pt x="30" y="24"/>
                    <a:pt x="30" y="24"/>
                  </a:cubicBezTo>
                  <a:cubicBezTo>
                    <a:pt x="39" y="24"/>
                    <a:pt x="47" y="29"/>
                    <a:pt x="47" y="39"/>
                  </a:cubicBezTo>
                  <a:cubicBezTo>
                    <a:pt x="47" y="47"/>
                    <a:pt x="42" y="53"/>
                    <a:pt x="29" y="53"/>
                  </a:cubicBezTo>
                  <a:cubicBezTo>
                    <a:pt x="0" y="53"/>
                    <a:pt x="0" y="53"/>
                    <a:pt x="0" y="53"/>
                  </a:cubicBezTo>
                  <a:lnTo>
                    <a:pt x="0" y="51"/>
                  </a:lnTo>
                  <a:close/>
                  <a:moveTo>
                    <a:pt x="18" y="51"/>
                  </a:moveTo>
                  <a:cubicBezTo>
                    <a:pt x="22" y="51"/>
                    <a:pt x="22" y="51"/>
                    <a:pt x="22" y="51"/>
                  </a:cubicBezTo>
                  <a:cubicBezTo>
                    <a:pt x="31" y="51"/>
                    <a:pt x="35" y="48"/>
                    <a:pt x="35" y="38"/>
                  </a:cubicBezTo>
                  <a:cubicBezTo>
                    <a:pt x="35" y="29"/>
                    <a:pt x="32" y="25"/>
                    <a:pt x="24" y="25"/>
                  </a:cubicBezTo>
                  <a:cubicBezTo>
                    <a:pt x="18" y="25"/>
                    <a:pt x="18" y="25"/>
                    <a:pt x="18" y="25"/>
                  </a:cubicBezTo>
                  <a:lnTo>
                    <a:pt x="18" y="51"/>
                  </a:lnTo>
                  <a:close/>
                  <a:moveTo>
                    <a:pt x="18" y="23"/>
                  </a:moveTo>
                  <a:cubicBezTo>
                    <a:pt x="23" y="23"/>
                    <a:pt x="23" y="23"/>
                    <a:pt x="23" y="23"/>
                  </a:cubicBezTo>
                  <a:cubicBezTo>
                    <a:pt x="29" y="23"/>
                    <a:pt x="32" y="20"/>
                    <a:pt x="32" y="13"/>
                  </a:cubicBezTo>
                  <a:cubicBezTo>
                    <a:pt x="32" y="6"/>
                    <a:pt x="30" y="3"/>
                    <a:pt x="22" y="3"/>
                  </a:cubicBezTo>
                  <a:cubicBezTo>
                    <a:pt x="18" y="3"/>
                    <a:pt x="18" y="3"/>
                    <a:pt x="18" y="3"/>
                  </a:cubicBezTo>
                  <a:lnTo>
                    <a:pt x="1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2" name="Freeform 36"/>
            <p:cNvSpPr>
              <a:spLocks/>
            </p:cNvSpPr>
            <p:nvPr/>
          </p:nvSpPr>
          <p:spPr bwMode="auto">
            <a:xfrm>
              <a:off x="1516" y="3944"/>
              <a:ext cx="36" cy="89"/>
            </a:xfrm>
            <a:custGeom>
              <a:avLst/>
              <a:gdLst>
                <a:gd name="T0" fmla="*/ 0 w 21"/>
                <a:gd name="T1" fmla="*/ 5583 h 53"/>
                <a:gd name="T2" fmla="*/ 741 w 21"/>
                <a:gd name="T3" fmla="*/ 5583 h 53"/>
                <a:gd name="T4" fmla="*/ 741 w 21"/>
                <a:gd name="T5" fmla="*/ 294 h 53"/>
                <a:gd name="T6" fmla="*/ 0 w 21"/>
                <a:gd name="T7" fmla="*/ 294 h 53"/>
                <a:gd name="T8" fmla="*/ 0 w 21"/>
                <a:gd name="T9" fmla="*/ 0 h 53"/>
                <a:gd name="T10" fmla="*/ 663 w 21"/>
                <a:gd name="T11" fmla="*/ 0 h 53"/>
                <a:gd name="T12" fmla="*/ 1995 w 21"/>
                <a:gd name="T13" fmla="*/ 0 h 53"/>
                <a:gd name="T14" fmla="*/ 1995 w 21"/>
                <a:gd name="T15" fmla="*/ 5583 h 53"/>
                <a:gd name="T16" fmla="*/ 2695 w 21"/>
                <a:gd name="T17" fmla="*/ 5583 h 53"/>
                <a:gd name="T18" fmla="*/ 2695 w 21"/>
                <a:gd name="T19" fmla="*/ 5763 h 53"/>
                <a:gd name="T20" fmla="*/ 0 w 21"/>
                <a:gd name="T21" fmla="*/ 5763 h 53"/>
                <a:gd name="T22" fmla="*/ 0 w 21"/>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2" y="0"/>
                    <a:pt x="16" y="0"/>
                  </a:cubicBezTo>
                  <a:cubicBezTo>
                    <a:pt x="16" y="51"/>
                    <a:pt x="16" y="51"/>
                    <a:pt x="16" y="51"/>
                  </a:cubicBezTo>
                  <a:cubicBezTo>
                    <a:pt x="21" y="51"/>
                    <a:pt x="21" y="51"/>
                    <a:pt x="21" y="51"/>
                  </a:cubicBezTo>
                  <a:cubicBezTo>
                    <a:pt x="21" y="53"/>
                    <a:pt x="21" y="53"/>
                    <a:pt x="21"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3" name="Freeform 37"/>
            <p:cNvSpPr>
              <a:spLocks/>
            </p:cNvSpPr>
            <p:nvPr/>
          </p:nvSpPr>
          <p:spPr bwMode="auto">
            <a:xfrm>
              <a:off x="1555" y="3972"/>
              <a:ext cx="77" cy="65"/>
            </a:xfrm>
            <a:custGeom>
              <a:avLst/>
              <a:gdLst>
                <a:gd name="T0" fmla="*/ 4274 w 46"/>
                <a:gd name="T1" fmla="*/ 4410 h 38"/>
                <a:gd name="T2" fmla="*/ 4756 w 46"/>
                <a:gd name="T3" fmla="*/ 4410 h 38"/>
                <a:gd name="T4" fmla="*/ 4756 w 46"/>
                <a:gd name="T5" fmla="*/ 4629 h 38"/>
                <a:gd name="T6" fmla="*/ 3098 w 46"/>
                <a:gd name="T7" fmla="*/ 4760 h 38"/>
                <a:gd name="T8" fmla="*/ 3098 w 46"/>
                <a:gd name="T9" fmla="*/ 4023 h 38"/>
                <a:gd name="T10" fmla="*/ 3098 w 46"/>
                <a:gd name="T11" fmla="*/ 4023 h 38"/>
                <a:gd name="T12" fmla="*/ 1851 w 46"/>
                <a:gd name="T13" fmla="*/ 4760 h 38"/>
                <a:gd name="T14" fmla="*/ 619 w 46"/>
                <a:gd name="T15" fmla="*/ 3207 h 38"/>
                <a:gd name="T16" fmla="*/ 619 w 46"/>
                <a:gd name="T17" fmla="*/ 375 h 38"/>
                <a:gd name="T18" fmla="*/ 0 w 46"/>
                <a:gd name="T19" fmla="*/ 375 h 38"/>
                <a:gd name="T20" fmla="*/ 0 w 46"/>
                <a:gd name="T21" fmla="*/ 128 h 38"/>
                <a:gd name="T22" fmla="*/ 487 w 46"/>
                <a:gd name="T23" fmla="*/ 128 h 38"/>
                <a:gd name="T24" fmla="*/ 1656 w 46"/>
                <a:gd name="T25" fmla="*/ 0 h 38"/>
                <a:gd name="T26" fmla="*/ 1656 w 46"/>
                <a:gd name="T27" fmla="*/ 3503 h 38"/>
                <a:gd name="T28" fmla="*/ 2283 w 46"/>
                <a:gd name="T29" fmla="*/ 4228 h 38"/>
                <a:gd name="T30" fmla="*/ 3098 w 46"/>
                <a:gd name="T31" fmla="*/ 2882 h 38"/>
                <a:gd name="T32" fmla="*/ 3098 w 46"/>
                <a:gd name="T33" fmla="*/ 375 h 38"/>
                <a:gd name="T34" fmla="*/ 2574 w 46"/>
                <a:gd name="T35" fmla="*/ 375 h 38"/>
                <a:gd name="T36" fmla="*/ 2574 w 46"/>
                <a:gd name="T37" fmla="*/ 128 h 38"/>
                <a:gd name="T38" fmla="*/ 3006 w 46"/>
                <a:gd name="T39" fmla="*/ 128 h 38"/>
                <a:gd name="T40" fmla="*/ 4274 w 46"/>
                <a:gd name="T41" fmla="*/ 0 h 38"/>
                <a:gd name="T42" fmla="*/ 4274 w 46"/>
                <a:gd name="T43" fmla="*/ 441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38">
                  <a:moveTo>
                    <a:pt x="41" y="35"/>
                  </a:moveTo>
                  <a:cubicBezTo>
                    <a:pt x="46" y="35"/>
                    <a:pt x="46" y="35"/>
                    <a:pt x="46" y="35"/>
                  </a:cubicBezTo>
                  <a:cubicBezTo>
                    <a:pt x="46" y="37"/>
                    <a:pt x="46" y="37"/>
                    <a:pt x="46" y="37"/>
                  </a:cubicBezTo>
                  <a:cubicBezTo>
                    <a:pt x="39" y="37"/>
                    <a:pt x="35" y="37"/>
                    <a:pt x="30" y="38"/>
                  </a:cubicBezTo>
                  <a:cubicBezTo>
                    <a:pt x="30" y="32"/>
                    <a:pt x="30" y="32"/>
                    <a:pt x="30" y="32"/>
                  </a:cubicBezTo>
                  <a:cubicBezTo>
                    <a:pt x="30" y="32"/>
                    <a:pt x="30" y="32"/>
                    <a:pt x="30" y="32"/>
                  </a:cubicBezTo>
                  <a:cubicBezTo>
                    <a:pt x="28" y="36"/>
                    <a:pt x="23" y="38"/>
                    <a:pt x="18" y="38"/>
                  </a:cubicBezTo>
                  <a:cubicBezTo>
                    <a:pt x="11" y="38"/>
                    <a:pt x="6" y="35"/>
                    <a:pt x="6" y="26"/>
                  </a:cubicBezTo>
                  <a:cubicBezTo>
                    <a:pt x="6" y="3"/>
                    <a:pt x="6" y="3"/>
                    <a:pt x="6" y="3"/>
                  </a:cubicBezTo>
                  <a:cubicBezTo>
                    <a:pt x="0" y="3"/>
                    <a:pt x="0" y="3"/>
                    <a:pt x="0" y="3"/>
                  </a:cubicBezTo>
                  <a:cubicBezTo>
                    <a:pt x="0" y="1"/>
                    <a:pt x="0" y="1"/>
                    <a:pt x="0" y="1"/>
                  </a:cubicBezTo>
                  <a:cubicBezTo>
                    <a:pt x="5" y="1"/>
                    <a:pt x="5" y="1"/>
                    <a:pt x="5" y="1"/>
                  </a:cubicBezTo>
                  <a:cubicBezTo>
                    <a:pt x="9" y="1"/>
                    <a:pt x="12" y="1"/>
                    <a:pt x="16" y="0"/>
                  </a:cubicBezTo>
                  <a:cubicBezTo>
                    <a:pt x="16" y="28"/>
                    <a:pt x="16" y="28"/>
                    <a:pt x="16" y="28"/>
                  </a:cubicBezTo>
                  <a:cubicBezTo>
                    <a:pt x="16" y="34"/>
                    <a:pt x="19" y="34"/>
                    <a:pt x="22" y="34"/>
                  </a:cubicBezTo>
                  <a:cubicBezTo>
                    <a:pt x="27" y="34"/>
                    <a:pt x="30" y="31"/>
                    <a:pt x="30" y="23"/>
                  </a:cubicBezTo>
                  <a:cubicBezTo>
                    <a:pt x="30" y="3"/>
                    <a:pt x="30" y="3"/>
                    <a:pt x="30" y="3"/>
                  </a:cubicBezTo>
                  <a:cubicBezTo>
                    <a:pt x="25" y="3"/>
                    <a:pt x="25" y="3"/>
                    <a:pt x="25" y="3"/>
                  </a:cubicBezTo>
                  <a:cubicBezTo>
                    <a:pt x="25" y="1"/>
                    <a:pt x="25" y="1"/>
                    <a:pt x="25" y="1"/>
                  </a:cubicBezTo>
                  <a:cubicBezTo>
                    <a:pt x="29" y="1"/>
                    <a:pt x="29" y="1"/>
                    <a:pt x="29" y="1"/>
                  </a:cubicBezTo>
                  <a:cubicBezTo>
                    <a:pt x="33" y="1"/>
                    <a:pt x="37" y="1"/>
                    <a:pt x="41" y="0"/>
                  </a:cubicBezTo>
                  <a:lnTo>
                    <a:pt x="4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4" name="Freeform 38"/>
            <p:cNvSpPr>
              <a:spLocks noEditPoints="1"/>
            </p:cNvSpPr>
            <p:nvPr/>
          </p:nvSpPr>
          <p:spPr bwMode="auto">
            <a:xfrm>
              <a:off x="1639" y="3972"/>
              <a:ext cx="62" cy="65"/>
            </a:xfrm>
            <a:custGeom>
              <a:avLst/>
              <a:gdLst>
                <a:gd name="T0" fmla="*/ 1268 w 37"/>
                <a:gd name="T1" fmla="*/ 2148 h 38"/>
                <a:gd name="T2" fmla="*/ 1268 w 37"/>
                <a:gd name="T3" fmla="*/ 2472 h 38"/>
                <a:gd name="T4" fmla="*/ 2193 w 37"/>
                <a:gd name="T5" fmla="*/ 4410 h 38"/>
                <a:gd name="T6" fmla="*/ 3561 w 37"/>
                <a:gd name="T7" fmla="*/ 3207 h 38"/>
                <a:gd name="T8" fmla="*/ 3735 w 37"/>
                <a:gd name="T9" fmla="*/ 3382 h 38"/>
                <a:gd name="T10" fmla="*/ 1994 w 37"/>
                <a:gd name="T11" fmla="*/ 4760 h 38"/>
                <a:gd name="T12" fmla="*/ 0 w 37"/>
                <a:gd name="T13" fmla="*/ 2408 h 38"/>
                <a:gd name="T14" fmla="*/ 1994 w 37"/>
                <a:gd name="T15" fmla="*/ 0 h 38"/>
                <a:gd name="T16" fmla="*/ 3852 w 37"/>
                <a:gd name="T17" fmla="*/ 2148 h 38"/>
                <a:gd name="T18" fmla="*/ 1268 w 37"/>
                <a:gd name="T19" fmla="*/ 2148 h 38"/>
                <a:gd name="T20" fmla="*/ 2589 w 37"/>
                <a:gd name="T21" fmla="*/ 1875 h 38"/>
                <a:gd name="T22" fmla="*/ 2589 w 37"/>
                <a:gd name="T23" fmla="*/ 1551 h 38"/>
                <a:gd name="T24" fmla="*/ 1994 w 37"/>
                <a:gd name="T25" fmla="*/ 219 h 38"/>
                <a:gd name="T26" fmla="*/ 1268 w 37"/>
                <a:gd name="T27" fmla="*/ 1875 h 38"/>
                <a:gd name="T28" fmla="*/ 2589 w 37"/>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8">
                  <a:moveTo>
                    <a:pt x="12" y="17"/>
                  </a:moveTo>
                  <a:cubicBezTo>
                    <a:pt x="12" y="20"/>
                    <a:pt x="12" y="20"/>
                    <a:pt x="12" y="20"/>
                  </a:cubicBezTo>
                  <a:cubicBezTo>
                    <a:pt x="12" y="27"/>
                    <a:pt x="13" y="35"/>
                    <a:pt x="21" y="35"/>
                  </a:cubicBezTo>
                  <a:cubicBezTo>
                    <a:pt x="28" y="35"/>
                    <a:pt x="31" y="31"/>
                    <a:pt x="34" y="26"/>
                  </a:cubicBezTo>
                  <a:cubicBezTo>
                    <a:pt x="36" y="27"/>
                    <a:pt x="36" y="27"/>
                    <a:pt x="36" y="27"/>
                  </a:cubicBezTo>
                  <a:cubicBezTo>
                    <a:pt x="33" y="34"/>
                    <a:pt x="27" y="38"/>
                    <a:pt x="19" y="38"/>
                  </a:cubicBezTo>
                  <a:cubicBezTo>
                    <a:pt x="8" y="38"/>
                    <a:pt x="0" y="31"/>
                    <a:pt x="0" y="19"/>
                  </a:cubicBezTo>
                  <a:cubicBezTo>
                    <a:pt x="0" y="8"/>
                    <a:pt x="8" y="0"/>
                    <a:pt x="19" y="0"/>
                  </a:cubicBezTo>
                  <a:cubicBezTo>
                    <a:pt x="29" y="0"/>
                    <a:pt x="37" y="6"/>
                    <a:pt x="37" y="17"/>
                  </a:cubicBezTo>
                  <a:lnTo>
                    <a:pt x="12" y="17"/>
                  </a:lnTo>
                  <a:close/>
                  <a:moveTo>
                    <a:pt x="25" y="15"/>
                  </a:moveTo>
                  <a:cubicBezTo>
                    <a:pt x="25" y="12"/>
                    <a:pt x="25" y="12"/>
                    <a:pt x="25" y="12"/>
                  </a:cubicBezTo>
                  <a:cubicBezTo>
                    <a:pt x="25" y="7"/>
                    <a:pt x="24" y="2"/>
                    <a:pt x="19" y="2"/>
                  </a:cubicBezTo>
                  <a:cubicBezTo>
                    <a:pt x="12" y="2"/>
                    <a:pt x="12" y="10"/>
                    <a:pt x="12" y="15"/>
                  </a:cubicBezTo>
                  <a:lnTo>
                    <a:pt x="2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5" name="Freeform 39"/>
            <p:cNvSpPr>
              <a:spLocks/>
            </p:cNvSpPr>
            <p:nvPr/>
          </p:nvSpPr>
          <p:spPr bwMode="auto">
            <a:xfrm>
              <a:off x="1709" y="3943"/>
              <a:ext cx="60" cy="94"/>
            </a:xfrm>
            <a:custGeom>
              <a:avLst/>
              <a:gdLst>
                <a:gd name="T0" fmla="*/ 0 w 37"/>
                <a:gd name="T1" fmla="*/ 4503 h 55"/>
                <a:gd name="T2" fmla="*/ 144 w 37"/>
                <a:gd name="T3" fmla="*/ 4503 h 55"/>
                <a:gd name="T4" fmla="*/ 1435 w 37"/>
                <a:gd name="T5" fmla="*/ 6476 h 55"/>
                <a:gd name="T6" fmla="*/ 2327 w 37"/>
                <a:gd name="T7" fmla="*/ 5450 h 55"/>
                <a:gd name="T8" fmla="*/ 0 w 37"/>
                <a:gd name="T9" fmla="*/ 1972 h 55"/>
                <a:gd name="T10" fmla="*/ 1435 w 37"/>
                <a:gd name="T11" fmla="*/ 0 h 55"/>
                <a:gd name="T12" fmla="*/ 2601 w 37"/>
                <a:gd name="T13" fmla="*/ 528 h 55"/>
                <a:gd name="T14" fmla="*/ 2601 w 37"/>
                <a:gd name="T15" fmla="*/ 1972 h 55"/>
                <a:gd name="T16" fmla="*/ 2457 w 37"/>
                <a:gd name="T17" fmla="*/ 1972 h 55"/>
                <a:gd name="T18" fmla="*/ 1323 w 37"/>
                <a:gd name="T19" fmla="*/ 374 h 55"/>
                <a:gd name="T20" fmla="*/ 615 w 37"/>
                <a:gd name="T21" fmla="*/ 1372 h 55"/>
                <a:gd name="T22" fmla="*/ 2924 w 37"/>
                <a:gd name="T23" fmla="*/ 4914 h 55"/>
                <a:gd name="T24" fmla="*/ 1435 w 37"/>
                <a:gd name="T25" fmla="*/ 6850 h 55"/>
                <a:gd name="T26" fmla="*/ 0 w 37"/>
                <a:gd name="T27" fmla="*/ 6476 h 55"/>
                <a:gd name="T28" fmla="*/ 0 w 37"/>
                <a:gd name="T29" fmla="*/ 450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55">
                  <a:moveTo>
                    <a:pt x="0" y="36"/>
                  </a:moveTo>
                  <a:cubicBezTo>
                    <a:pt x="2" y="36"/>
                    <a:pt x="2" y="36"/>
                    <a:pt x="2" y="36"/>
                  </a:cubicBezTo>
                  <a:cubicBezTo>
                    <a:pt x="3" y="44"/>
                    <a:pt x="9" y="52"/>
                    <a:pt x="18" y="52"/>
                  </a:cubicBezTo>
                  <a:cubicBezTo>
                    <a:pt x="24" y="52"/>
                    <a:pt x="30" y="50"/>
                    <a:pt x="30" y="44"/>
                  </a:cubicBezTo>
                  <a:cubicBezTo>
                    <a:pt x="30" y="31"/>
                    <a:pt x="0" y="35"/>
                    <a:pt x="0" y="16"/>
                  </a:cubicBezTo>
                  <a:cubicBezTo>
                    <a:pt x="0" y="5"/>
                    <a:pt x="10" y="0"/>
                    <a:pt x="18" y="0"/>
                  </a:cubicBezTo>
                  <a:cubicBezTo>
                    <a:pt x="22" y="0"/>
                    <a:pt x="26" y="1"/>
                    <a:pt x="33" y="4"/>
                  </a:cubicBezTo>
                  <a:cubicBezTo>
                    <a:pt x="33" y="16"/>
                    <a:pt x="33" y="16"/>
                    <a:pt x="33" y="16"/>
                  </a:cubicBezTo>
                  <a:cubicBezTo>
                    <a:pt x="31" y="16"/>
                    <a:pt x="31" y="16"/>
                    <a:pt x="31" y="16"/>
                  </a:cubicBezTo>
                  <a:cubicBezTo>
                    <a:pt x="29" y="9"/>
                    <a:pt x="24" y="3"/>
                    <a:pt x="17" y="3"/>
                  </a:cubicBezTo>
                  <a:cubicBezTo>
                    <a:pt x="12" y="3"/>
                    <a:pt x="8" y="6"/>
                    <a:pt x="8" y="11"/>
                  </a:cubicBezTo>
                  <a:cubicBezTo>
                    <a:pt x="8" y="23"/>
                    <a:pt x="37" y="18"/>
                    <a:pt x="37" y="39"/>
                  </a:cubicBezTo>
                  <a:cubicBezTo>
                    <a:pt x="37" y="48"/>
                    <a:pt x="28" y="55"/>
                    <a:pt x="18" y="55"/>
                  </a:cubicBezTo>
                  <a:cubicBezTo>
                    <a:pt x="12" y="55"/>
                    <a:pt x="6" y="54"/>
                    <a:pt x="0" y="52"/>
                  </a:cubicBez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6" name="Freeform 40"/>
            <p:cNvSpPr>
              <a:spLocks/>
            </p:cNvSpPr>
            <p:nvPr/>
          </p:nvSpPr>
          <p:spPr bwMode="auto">
            <a:xfrm>
              <a:off x="1776" y="3944"/>
              <a:ext cx="76" cy="89"/>
            </a:xfrm>
            <a:custGeom>
              <a:avLst/>
              <a:gdLst>
                <a:gd name="T0" fmla="*/ 0 w 46"/>
                <a:gd name="T1" fmla="*/ 5583 h 53"/>
                <a:gd name="T2" fmla="*/ 435 w 46"/>
                <a:gd name="T3" fmla="*/ 5583 h 53"/>
                <a:gd name="T4" fmla="*/ 435 w 46"/>
                <a:gd name="T5" fmla="*/ 294 h 53"/>
                <a:gd name="T6" fmla="*/ 0 w 46"/>
                <a:gd name="T7" fmla="*/ 294 h 53"/>
                <a:gd name="T8" fmla="*/ 0 w 46"/>
                <a:gd name="T9" fmla="*/ 0 h 53"/>
                <a:gd name="T10" fmla="*/ 435 w 46"/>
                <a:gd name="T11" fmla="*/ 0 h 53"/>
                <a:gd name="T12" fmla="*/ 1439 w 46"/>
                <a:gd name="T13" fmla="*/ 0 h 53"/>
                <a:gd name="T14" fmla="*/ 1439 w 46"/>
                <a:gd name="T15" fmla="*/ 2400 h 53"/>
                <a:gd name="T16" fmla="*/ 1439 w 46"/>
                <a:gd name="T17" fmla="*/ 2400 h 53"/>
                <a:gd name="T18" fmla="*/ 2561 w 46"/>
                <a:gd name="T19" fmla="*/ 1709 h 53"/>
                <a:gd name="T20" fmla="*/ 3770 w 46"/>
                <a:gd name="T21" fmla="*/ 3046 h 53"/>
                <a:gd name="T22" fmla="*/ 3770 w 46"/>
                <a:gd name="T23" fmla="*/ 5583 h 53"/>
                <a:gd name="T24" fmla="*/ 4231 w 46"/>
                <a:gd name="T25" fmla="*/ 5583 h 53"/>
                <a:gd name="T26" fmla="*/ 4231 w 46"/>
                <a:gd name="T27" fmla="*/ 5763 h 53"/>
                <a:gd name="T28" fmla="*/ 2282 w 46"/>
                <a:gd name="T29" fmla="*/ 5763 h 53"/>
                <a:gd name="T30" fmla="*/ 2282 w 46"/>
                <a:gd name="T31" fmla="*/ 5583 h 53"/>
                <a:gd name="T32" fmla="*/ 2779 w 46"/>
                <a:gd name="T33" fmla="*/ 5583 h 53"/>
                <a:gd name="T34" fmla="*/ 2779 w 46"/>
                <a:gd name="T35" fmla="*/ 2893 h 53"/>
                <a:gd name="T36" fmla="*/ 2214 w 46"/>
                <a:gd name="T37" fmla="*/ 2146 h 53"/>
                <a:gd name="T38" fmla="*/ 1439 w 46"/>
                <a:gd name="T39" fmla="*/ 3268 h 53"/>
                <a:gd name="T40" fmla="*/ 1439 w 46"/>
                <a:gd name="T41" fmla="*/ 5583 h 53"/>
                <a:gd name="T42" fmla="*/ 1963 w 46"/>
                <a:gd name="T43" fmla="*/ 5583 h 53"/>
                <a:gd name="T44" fmla="*/ 1963 w 46"/>
                <a:gd name="T45" fmla="*/ 5763 h 53"/>
                <a:gd name="T46" fmla="*/ 0 w 46"/>
                <a:gd name="T47" fmla="*/ 5763 h 53"/>
                <a:gd name="T48" fmla="*/ 0 w 46"/>
                <a:gd name="T49" fmla="*/ 5583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53">
                  <a:moveTo>
                    <a:pt x="0" y="51"/>
                  </a:moveTo>
                  <a:cubicBezTo>
                    <a:pt x="5" y="51"/>
                    <a:pt x="5" y="51"/>
                    <a:pt x="5" y="51"/>
                  </a:cubicBezTo>
                  <a:cubicBezTo>
                    <a:pt x="5" y="3"/>
                    <a:pt x="5" y="3"/>
                    <a:pt x="5" y="3"/>
                  </a:cubicBezTo>
                  <a:cubicBezTo>
                    <a:pt x="0" y="3"/>
                    <a:pt x="0" y="3"/>
                    <a:pt x="0" y="3"/>
                  </a:cubicBezTo>
                  <a:cubicBezTo>
                    <a:pt x="0" y="0"/>
                    <a:pt x="0" y="0"/>
                    <a:pt x="0" y="0"/>
                  </a:cubicBezTo>
                  <a:cubicBezTo>
                    <a:pt x="5" y="0"/>
                    <a:pt x="5" y="0"/>
                    <a:pt x="5" y="0"/>
                  </a:cubicBezTo>
                  <a:cubicBezTo>
                    <a:pt x="8" y="0"/>
                    <a:pt x="12" y="0"/>
                    <a:pt x="16" y="0"/>
                  </a:cubicBezTo>
                  <a:cubicBezTo>
                    <a:pt x="16" y="22"/>
                    <a:pt x="16" y="22"/>
                    <a:pt x="16" y="22"/>
                  </a:cubicBezTo>
                  <a:cubicBezTo>
                    <a:pt x="16" y="22"/>
                    <a:pt x="16" y="22"/>
                    <a:pt x="16" y="22"/>
                  </a:cubicBezTo>
                  <a:cubicBezTo>
                    <a:pt x="19" y="18"/>
                    <a:pt x="23" y="16"/>
                    <a:pt x="28" y="16"/>
                  </a:cubicBezTo>
                  <a:cubicBezTo>
                    <a:pt x="35" y="16"/>
                    <a:pt x="41" y="20"/>
                    <a:pt x="41" y="28"/>
                  </a:cubicBezTo>
                  <a:cubicBezTo>
                    <a:pt x="41" y="51"/>
                    <a:pt x="41" y="51"/>
                    <a:pt x="41" y="51"/>
                  </a:cubicBezTo>
                  <a:cubicBezTo>
                    <a:pt x="46" y="51"/>
                    <a:pt x="46" y="51"/>
                    <a:pt x="46" y="51"/>
                  </a:cubicBezTo>
                  <a:cubicBezTo>
                    <a:pt x="46" y="53"/>
                    <a:pt x="46" y="53"/>
                    <a:pt x="46" y="53"/>
                  </a:cubicBezTo>
                  <a:cubicBezTo>
                    <a:pt x="25" y="53"/>
                    <a:pt x="25" y="53"/>
                    <a:pt x="25" y="53"/>
                  </a:cubicBezTo>
                  <a:cubicBezTo>
                    <a:pt x="25" y="51"/>
                    <a:pt x="25" y="51"/>
                    <a:pt x="25" y="51"/>
                  </a:cubicBezTo>
                  <a:cubicBezTo>
                    <a:pt x="30" y="51"/>
                    <a:pt x="30" y="51"/>
                    <a:pt x="30" y="51"/>
                  </a:cubicBezTo>
                  <a:cubicBezTo>
                    <a:pt x="30" y="27"/>
                    <a:pt x="30" y="27"/>
                    <a:pt x="30" y="27"/>
                  </a:cubicBezTo>
                  <a:cubicBezTo>
                    <a:pt x="30" y="21"/>
                    <a:pt x="27" y="20"/>
                    <a:pt x="24" y="20"/>
                  </a:cubicBezTo>
                  <a:cubicBezTo>
                    <a:pt x="20" y="20"/>
                    <a:pt x="16" y="24"/>
                    <a:pt x="16" y="30"/>
                  </a:cubicBezTo>
                  <a:cubicBezTo>
                    <a:pt x="16" y="51"/>
                    <a:pt x="16" y="51"/>
                    <a:pt x="16" y="51"/>
                  </a:cubicBezTo>
                  <a:cubicBezTo>
                    <a:pt x="21" y="51"/>
                    <a:pt x="21" y="51"/>
                    <a:pt x="21" y="51"/>
                  </a:cubicBezTo>
                  <a:cubicBezTo>
                    <a:pt x="21" y="53"/>
                    <a:pt x="21" y="53"/>
                    <a:pt x="21"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7" name="Freeform 41"/>
            <p:cNvSpPr>
              <a:spLocks noEditPoints="1"/>
            </p:cNvSpPr>
            <p:nvPr/>
          </p:nvSpPr>
          <p:spPr bwMode="auto">
            <a:xfrm>
              <a:off x="1857" y="3943"/>
              <a:ext cx="37" cy="90"/>
            </a:xfrm>
            <a:custGeom>
              <a:avLst/>
              <a:gdLst>
                <a:gd name="T0" fmla="*/ 0 w 22"/>
                <a:gd name="T1" fmla="*/ 5300 h 54"/>
                <a:gd name="T2" fmla="*/ 656 w 22"/>
                <a:gd name="T3" fmla="*/ 5300 h 54"/>
                <a:gd name="T4" fmla="*/ 656 w 22"/>
                <a:gd name="T5" fmla="*/ 2028 h 54"/>
                <a:gd name="T6" fmla="*/ 0 w 22"/>
                <a:gd name="T7" fmla="*/ 2028 h 54"/>
                <a:gd name="T8" fmla="*/ 0 w 22"/>
                <a:gd name="T9" fmla="*/ 1867 h 54"/>
                <a:gd name="T10" fmla="*/ 494 w 22"/>
                <a:gd name="T11" fmla="*/ 1867 h 54"/>
                <a:gd name="T12" fmla="*/ 1722 w 22"/>
                <a:gd name="T13" fmla="*/ 1713 h 54"/>
                <a:gd name="T14" fmla="*/ 1722 w 22"/>
                <a:gd name="T15" fmla="*/ 5300 h 54"/>
                <a:gd name="T16" fmla="*/ 2351 w 22"/>
                <a:gd name="T17" fmla="*/ 5300 h 54"/>
                <a:gd name="T18" fmla="*/ 2351 w 22"/>
                <a:gd name="T19" fmla="*/ 5463 h 54"/>
                <a:gd name="T20" fmla="*/ 0 w 22"/>
                <a:gd name="T21" fmla="*/ 5463 h 54"/>
                <a:gd name="T22" fmla="*/ 0 w 22"/>
                <a:gd name="T23" fmla="*/ 5300 h 54"/>
                <a:gd name="T24" fmla="*/ 1223 w 22"/>
                <a:gd name="T25" fmla="*/ 0 h 54"/>
                <a:gd name="T26" fmla="*/ 1855 w 22"/>
                <a:gd name="T27" fmla="*/ 603 h 54"/>
                <a:gd name="T28" fmla="*/ 1223 w 22"/>
                <a:gd name="T29" fmla="*/ 1180 h 54"/>
                <a:gd name="T30" fmla="*/ 494 w 22"/>
                <a:gd name="T31" fmla="*/ 603 h 54"/>
                <a:gd name="T32" fmla="*/ 1223 w 22"/>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54">
                  <a:moveTo>
                    <a:pt x="0" y="52"/>
                  </a:moveTo>
                  <a:cubicBezTo>
                    <a:pt x="6" y="52"/>
                    <a:pt x="6" y="52"/>
                    <a:pt x="6" y="52"/>
                  </a:cubicBezTo>
                  <a:cubicBezTo>
                    <a:pt x="6" y="20"/>
                    <a:pt x="6" y="20"/>
                    <a:pt x="6" y="20"/>
                  </a:cubicBezTo>
                  <a:cubicBezTo>
                    <a:pt x="0" y="20"/>
                    <a:pt x="0" y="20"/>
                    <a:pt x="0" y="20"/>
                  </a:cubicBezTo>
                  <a:cubicBezTo>
                    <a:pt x="0" y="18"/>
                    <a:pt x="0" y="18"/>
                    <a:pt x="0" y="18"/>
                  </a:cubicBezTo>
                  <a:cubicBezTo>
                    <a:pt x="5" y="18"/>
                    <a:pt x="5" y="18"/>
                    <a:pt x="5" y="18"/>
                  </a:cubicBezTo>
                  <a:cubicBezTo>
                    <a:pt x="9" y="18"/>
                    <a:pt x="13" y="18"/>
                    <a:pt x="16" y="17"/>
                  </a:cubicBezTo>
                  <a:cubicBezTo>
                    <a:pt x="16" y="52"/>
                    <a:pt x="16" y="52"/>
                    <a:pt x="16" y="52"/>
                  </a:cubicBezTo>
                  <a:cubicBezTo>
                    <a:pt x="22" y="52"/>
                    <a:pt x="22" y="52"/>
                    <a:pt x="22" y="52"/>
                  </a:cubicBezTo>
                  <a:cubicBezTo>
                    <a:pt x="22" y="54"/>
                    <a:pt x="22" y="54"/>
                    <a:pt x="22" y="54"/>
                  </a:cubicBezTo>
                  <a:cubicBezTo>
                    <a:pt x="0" y="54"/>
                    <a:pt x="0" y="54"/>
                    <a:pt x="0" y="54"/>
                  </a:cubicBezTo>
                  <a:lnTo>
                    <a:pt x="0" y="52"/>
                  </a:lnTo>
                  <a:close/>
                  <a:moveTo>
                    <a:pt x="11" y="0"/>
                  </a:moveTo>
                  <a:cubicBezTo>
                    <a:pt x="14" y="0"/>
                    <a:pt x="17" y="3"/>
                    <a:pt x="17" y="6"/>
                  </a:cubicBezTo>
                  <a:cubicBezTo>
                    <a:pt x="17" y="9"/>
                    <a:pt x="14" y="12"/>
                    <a:pt x="11" y="12"/>
                  </a:cubicBezTo>
                  <a:cubicBezTo>
                    <a:pt x="8" y="12"/>
                    <a:pt x="5" y="9"/>
                    <a:pt x="5" y="6"/>
                  </a:cubicBezTo>
                  <a:cubicBezTo>
                    <a:pt x="5" y="3"/>
                    <a:pt x="8"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8" name="Freeform 42"/>
            <p:cNvSpPr>
              <a:spLocks noEditPoints="1"/>
            </p:cNvSpPr>
            <p:nvPr/>
          </p:nvSpPr>
          <p:spPr bwMode="auto">
            <a:xfrm>
              <a:off x="1902" y="3972"/>
              <a:ext cx="60" cy="65"/>
            </a:xfrm>
            <a:custGeom>
              <a:avLst/>
              <a:gdLst>
                <a:gd name="T0" fmla="*/ 1063 w 36"/>
                <a:gd name="T1" fmla="*/ 2148 h 38"/>
                <a:gd name="T2" fmla="*/ 1063 w 36"/>
                <a:gd name="T3" fmla="*/ 2472 h 38"/>
                <a:gd name="T4" fmla="*/ 2083 w 36"/>
                <a:gd name="T5" fmla="*/ 4410 h 38"/>
                <a:gd name="T6" fmla="*/ 3278 w 36"/>
                <a:gd name="T7" fmla="*/ 3207 h 38"/>
                <a:gd name="T8" fmla="*/ 3472 w 36"/>
                <a:gd name="T9" fmla="*/ 3382 h 38"/>
                <a:gd name="T10" fmla="*/ 1888 w 36"/>
                <a:gd name="T11" fmla="*/ 4760 h 38"/>
                <a:gd name="T12" fmla="*/ 0 w 36"/>
                <a:gd name="T13" fmla="*/ 2408 h 38"/>
                <a:gd name="T14" fmla="*/ 1888 w 36"/>
                <a:gd name="T15" fmla="*/ 0 h 38"/>
                <a:gd name="T16" fmla="*/ 3575 w 36"/>
                <a:gd name="T17" fmla="*/ 2148 h 38"/>
                <a:gd name="T18" fmla="*/ 1063 w 36"/>
                <a:gd name="T19" fmla="*/ 2148 h 38"/>
                <a:gd name="T20" fmla="*/ 2408 w 36"/>
                <a:gd name="T21" fmla="*/ 1875 h 38"/>
                <a:gd name="T22" fmla="*/ 2408 w 36"/>
                <a:gd name="T23" fmla="*/ 1551 h 38"/>
                <a:gd name="T24" fmla="*/ 1772 w 36"/>
                <a:gd name="T25" fmla="*/ 219 h 38"/>
                <a:gd name="T26" fmla="*/ 1063 w 36"/>
                <a:gd name="T27" fmla="*/ 1875 h 38"/>
                <a:gd name="T28" fmla="*/ 2408 w 36"/>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8">
                  <a:moveTo>
                    <a:pt x="11" y="17"/>
                  </a:moveTo>
                  <a:cubicBezTo>
                    <a:pt x="11" y="20"/>
                    <a:pt x="11" y="20"/>
                    <a:pt x="11" y="20"/>
                  </a:cubicBezTo>
                  <a:cubicBezTo>
                    <a:pt x="11" y="27"/>
                    <a:pt x="12" y="35"/>
                    <a:pt x="21" y="35"/>
                  </a:cubicBezTo>
                  <a:cubicBezTo>
                    <a:pt x="27" y="35"/>
                    <a:pt x="31" y="31"/>
                    <a:pt x="33" y="26"/>
                  </a:cubicBezTo>
                  <a:cubicBezTo>
                    <a:pt x="35" y="27"/>
                    <a:pt x="35" y="27"/>
                    <a:pt x="35" y="27"/>
                  </a:cubicBezTo>
                  <a:cubicBezTo>
                    <a:pt x="32" y="34"/>
                    <a:pt x="26" y="38"/>
                    <a:pt x="19" y="38"/>
                  </a:cubicBezTo>
                  <a:cubicBezTo>
                    <a:pt x="7" y="38"/>
                    <a:pt x="0" y="31"/>
                    <a:pt x="0" y="19"/>
                  </a:cubicBezTo>
                  <a:cubicBezTo>
                    <a:pt x="0" y="8"/>
                    <a:pt x="8" y="0"/>
                    <a:pt x="19" y="0"/>
                  </a:cubicBezTo>
                  <a:cubicBezTo>
                    <a:pt x="28" y="0"/>
                    <a:pt x="36" y="6"/>
                    <a:pt x="36" y="17"/>
                  </a:cubicBezTo>
                  <a:lnTo>
                    <a:pt x="11" y="17"/>
                  </a:lnTo>
                  <a:close/>
                  <a:moveTo>
                    <a:pt x="24" y="15"/>
                  </a:moveTo>
                  <a:cubicBezTo>
                    <a:pt x="24" y="12"/>
                    <a:pt x="24" y="12"/>
                    <a:pt x="24" y="12"/>
                  </a:cubicBezTo>
                  <a:cubicBezTo>
                    <a:pt x="24" y="7"/>
                    <a:pt x="23" y="2"/>
                    <a:pt x="18" y="2"/>
                  </a:cubicBezTo>
                  <a:cubicBezTo>
                    <a:pt x="12" y="2"/>
                    <a:pt x="11" y="10"/>
                    <a:pt x="11" y="15"/>
                  </a:cubicBezTo>
                  <a:lnTo>
                    <a:pt x="2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49" name="Freeform 43"/>
            <p:cNvSpPr>
              <a:spLocks/>
            </p:cNvSpPr>
            <p:nvPr/>
          </p:nvSpPr>
          <p:spPr bwMode="auto">
            <a:xfrm>
              <a:off x="1966" y="3944"/>
              <a:ext cx="37" cy="89"/>
            </a:xfrm>
            <a:custGeom>
              <a:avLst/>
              <a:gdLst>
                <a:gd name="T0" fmla="*/ 0 w 22"/>
                <a:gd name="T1" fmla="*/ 5583 h 53"/>
                <a:gd name="T2" fmla="*/ 656 w 22"/>
                <a:gd name="T3" fmla="*/ 5583 h 53"/>
                <a:gd name="T4" fmla="*/ 656 w 22"/>
                <a:gd name="T5" fmla="*/ 294 h 53"/>
                <a:gd name="T6" fmla="*/ 0 w 22"/>
                <a:gd name="T7" fmla="*/ 294 h 53"/>
                <a:gd name="T8" fmla="*/ 0 w 22"/>
                <a:gd name="T9" fmla="*/ 0 h 53"/>
                <a:gd name="T10" fmla="*/ 494 w 22"/>
                <a:gd name="T11" fmla="*/ 0 h 53"/>
                <a:gd name="T12" fmla="*/ 1722 w 22"/>
                <a:gd name="T13" fmla="*/ 0 h 53"/>
                <a:gd name="T14" fmla="*/ 1722 w 22"/>
                <a:gd name="T15" fmla="*/ 5583 h 53"/>
                <a:gd name="T16" fmla="*/ 2351 w 22"/>
                <a:gd name="T17" fmla="*/ 5583 h 53"/>
                <a:gd name="T18" fmla="*/ 2351 w 22"/>
                <a:gd name="T19" fmla="*/ 5763 h 53"/>
                <a:gd name="T20" fmla="*/ 0 w 22"/>
                <a:gd name="T21" fmla="*/ 5763 h 53"/>
                <a:gd name="T22" fmla="*/ 0 w 22"/>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3" y="0"/>
                    <a:pt x="16" y="0"/>
                  </a:cubicBezTo>
                  <a:cubicBezTo>
                    <a:pt x="16" y="51"/>
                    <a:pt x="16" y="51"/>
                    <a:pt x="16" y="51"/>
                  </a:cubicBezTo>
                  <a:cubicBezTo>
                    <a:pt x="22" y="51"/>
                    <a:pt x="22" y="51"/>
                    <a:pt x="22" y="51"/>
                  </a:cubicBezTo>
                  <a:cubicBezTo>
                    <a:pt x="22" y="53"/>
                    <a:pt x="22" y="53"/>
                    <a:pt x="22"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0" name="Freeform 44"/>
            <p:cNvSpPr>
              <a:spLocks noEditPoints="1"/>
            </p:cNvSpPr>
            <p:nvPr/>
          </p:nvSpPr>
          <p:spPr bwMode="auto">
            <a:xfrm>
              <a:off x="2008" y="3944"/>
              <a:ext cx="72" cy="90"/>
            </a:xfrm>
            <a:custGeom>
              <a:avLst/>
              <a:gdLst>
                <a:gd name="T0" fmla="*/ 2776 w 43"/>
                <a:gd name="T1" fmla="*/ 4922 h 54"/>
                <a:gd name="T2" fmla="*/ 2776 w 43"/>
                <a:gd name="T3" fmla="*/ 4922 h 54"/>
                <a:gd name="T4" fmla="*/ 1658 w 43"/>
                <a:gd name="T5" fmla="*/ 5463 h 54"/>
                <a:gd name="T6" fmla="*/ 0 w 43"/>
                <a:gd name="T7" fmla="*/ 3575 h 54"/>
                <a:gd name="T8" fmla="*/ 1658 w 43"/>
                <a:gd name="T9" fmla="*/ 1605 h 54"/>
                <a:gd name="T10" fmla="*/ 2776 w 43"/>
                <a:gd name="T11" fmla="*/ 2145 h 54"/>
                <a:gd name="T12" fmla="*/ 2776 w 43"/>
                <a:gd name="T13" fmla="*/ 2145 h 54"/>
                <a:gd name="T14" fmla="*/ 2776 w 43"/>
                <a:gd name="T15" fmla="*/ 287 h 54"/>
                <a:gd name="T16" fmla="*/ 2183 w 43"/>
                <a:gd name="T17" fmla="*/ 287 h 54"/>
                <a:gd name="T18" fmla="*/ 2183 w 43"/>
                <a:gd name="T19" fmla="*/ 0 h 54"/>
                <a:gd name="T20" fmla="*/ 2736 w 43"/>
                <a:gd name="T21" fmla="*/ 0 h 54"/>
                <a:gd name="T22" fmla="*/ 3828 w 43"/>
                <a:gd name="T23" fmla="*/ 0 h 54"/>
                <a:gd name="T24" fmla="*/ 3828 w 43"/>
                <a:gd name="T25" fmla="*/ 5187 h 54"/>
                <a:gd name="T26" fmla="*/ 4474 w 43"/>
                <a:gd name="T27" fmla="*/ 5187 h 54"/>
                <a:gd name="T28" fmla="*/ 4474 w 43"/>
                <a:gd name="T29" fmla="*/ 5362 h 54"/>
                <a:gd name="T30" fmla="*/ 2776 w 43"/>
                <a:gd name="T31" fmla="*/ 5463 h 54"/>
                <a:gd name="T32" fmla="*/ 2776 w 43"/>
                <a:gd name="T33" fmla="*/ 4922 h 54"/>
                <a:gd name="T34" fmla="*/ 1991 w 43"/>
                <a:gd name="T35" fmla="*/ 1888 h 54"/>
                <a:gd name="T36" fmla="*/ 1107 w 43"/>
                <a:gd name="T37" fmla="*/ 3575 h 54"/>
                <a:gd name="T38" fmla="*/ 1991 w 43"/>
                <a:gd name="T39" fmla="*/ 5187 h 54"/>
                <a:gd name="T40" fmla="*/ 2776 w 43"/>
                <a:gd name="T41" fmla="*/ 3575 h 54"/>
                <a:gd name="T42" fmla="*/ 1991 w 43"/>
                <a:gd name="T43" fmla="*/ 1888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54">
                  <a:moveTo>
                    <a:pt x="27" y="49"/>
                  </a:moveTo>
                  <a:cubicBezTo>
                    <a:pt x="27" y="49"/>
                    <a:pt x="27" y="49"/>
                    <a:pt x="27" y="49"/>
                  </a:cubicBezTo>
                  <a:cubicBezTo>
                    <a:pt x="24" y="53"/>
                    <a:pt x="20" y="54"/>
                    <a:pt x="16" y="54"/>
                  </a:cubicBezTo>
                  <a:cubicBezTo>
                    <a:pt x="4" y="54"/>
                    <a:pt x="0" y="45"/>
                    <a:pt x="0" y="35"/>
                  </a:cubicBezTo>
                  <a:cubicBezTo>
                    <a:pt x="0" y="25"/>
                    <a:pt x="5" y="16"/>
                    <a:pt x="16" y="16"/>
                  </a:cubicBezTo>
                  <a:cubicBezTo>
                    <a:pt x="21" y="16"/>
                    <a:pt x="25" y="18"/>
                    <a:pt x="27" y="21"/>
                  </a:cubicBezTo>
                  <a:cubicBezTo>
                    <a:pt x="27" y="21"/>
                    <a:pt x="27" y="21"/>
                    <a:pt x="27" y="21"/>
                  </a:cubicBezTo>
                  <a:cubicBezTo>
                    <a:pt x="27" y="3"/>
                    <a:pt x="27" y="3"/>
                    <a:pt x="27" y="3"/>
                  </a:cubicBezTo>
                  <a:cubicBezTo>
                    <a:pt x="21" y="3"/>
                    <a:pt x="21" y="3"/>
                    <a:pt x="21" y="3"/>
                  </a:cubicBezTo>
                  <a:cubicBezTo>
                    <a:pt x="21" y="0"/>
                    <a:pt x="21" y="0"/>
                    <a:pt x="21" y="0"/>
                  </a:cubicBezTo>
                  <a:cubicBezTo>
                    <a:pt x="26" y="0"/>
                    <a:pt x="26" y="0"/>
                    <a:pt x="26" y="0"/>
                  </a:cubicBezTo>
                  <a:cubicBezTo>
                    <a:pt x="30" y="0"/>
                    <a:pt x="34" y="0"/>
                    <a:pt x="37" y="0"/>
                  </a:cubicBezTo>
                  <a:cubicBezTo>
                    <a:pt x="37" y="51"/>
                    <a:pt x="37" y="51"/>
                    <a:pt x="37" y="51"/>
                  </a:cubicBezTo>
                  <a:cubicBezTo>
                    <a:pt x="43" y="51"/>
                    <a:pt x="43" y="51"/>
                    <a:pt x="43" y="51"/>
                  </a:cubicBezTo>
                  <a:cubicBezTo>
                    <a:pt x="43" y="53"/>
                    <a:pt x="43" y="53"/>
                    <a:pt x="43" y="53"/>
                  </a:cubicBezTo>
                  <a:cubicBezTo>
                    <a:pt x="35" y="53"/>
                    <a:pt x="31" y="53"/>
                    <a:pt x="27" y="54"/>
                  </a:cubicBezTo>
                  <a:lnTo>
                    <a:pt x="27" y="49"/>
                  </a:lnTo>
                  <a:close/>
                  <a:moveTo>
                    <a:pt x="19" y="19"/>
                  </a:moveTo>
                  <a:cubicBezTo>
                    <a:pt x="11" y="19"/>
                    <a:pt x="11" y="26"/>
                    <a:pt x="11" y="35"/>
                  </a:cubicBezTo>
                  <a:cubicBezTo>
                    <a:pt x="11" y="46"/>
                    <a:pt x="13" y="51"/>
                    <a:pt x="19" y="51"/>
                  </a:cubicBezTo>
                  <a:cubicBezTo>
                    <a:pt x="26" y="51"/>
                    <a:pt x="27" y="42"/>
                    <a:pt x="27" y="35"/>
                  </a:cubicBezTo>
                  <a:cubicBezTo>
                    <a:pt x="27" y="29"/>
                    <a:pt x="26" y="19"/>
                    <a:pt x="1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1" name="Freeform 45"/>
            <p:cNvSpPr>
              <a:spLocks noEditPoints="1"/>
            </p:cNvSpPr>
            <p:nvPr/>
          </p:nvSpPr>
          <p:spPr bwMode="auto">
            <a:xfrm>
              <a:off x="2107" y="3970"/>
              <a:ext cx="61" cy="66"/>
            </a:xfrm>
            <a:custGeom>
              <a:avLst/>
              <a:gdLst>
                <a:gd name="T0" fmla="*/ 2751 w 38"/>
                <a:gd name="T1" fmla="*/ 2914 h 38"/>
                <a:gd name="T2" fmla="*/ 1361 w 38"/>
                <a:gd name="T3" fmla="*/ 5485 h 38"/>
                <a:gd name="T4" fmla="*/ 0 w 38"/>
                <a:gd name="T5" fmla="*/ 2718 h 38"/>
                <a:gd name="T6" fmla="*/ 1361 w 38"/>
                <a:gd name="T7" fmla="*/ 148 h 38"/>
                <a:gd name="T8" fmla="*/ 2751 w 38"/>
                <a:gd name="T9" fmla="*/ 2914 h 38"/>
                <a:gd name="T10" fmla="*/ 876 w 38"/>
                <a:gd name="T11" fmla="*/ 2579 h 38"/>
                <a:gd name="T12" fmla="*/ 1361 w 38"/>
                <a:gd name="T13" fmla="*/ 5186 h 38"/>
                <a:gd name="T14" fmla="*/ 1954 w 38"/>
                <a:gd name="T15" fmla="*/ 2914 h 38"/>
                <a:gd name="T16" fmla="*/ 1361 w 38"/>
                <a:gd name="T17" fmla="*/ 446 h 38"/>
                <a:gd name="T18" fmla="*/ 876 w 38"/>
                <a:gd name="T19" fmla="*/ 257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38" y="20"/>
                  </a:moveTo>
                  <a:cubicBezTo>
                    <a:pt x="38" y="31"/>
                    <a:pt x="29" y="38"/>
                    <a:pt x="19" y="38"/>
                  </a:cubicBezTo>
                  <a:cubicBezTo>
                    <a:pt x="8" y="38"/>
                    <a:pt x="0" y="30"/>
                    <a:pt x="0" y="19"/>
                  </a:cubicBezTo>
                  <a:cubicBezTo>
                    <a:pt x="0" y="8"/>
                    <a:pt x="9" y="1"/>
                    <a:pt x="19" y="1"/>
                  </a:cubicBezTo>
                  <a:cubicBezTo>
                    <a:pt x="31" y="0"/>
                    <a:pt x="38" y="9"/>
                    <a:pt x="38" y="20"/>
                  </a:cubicBezTo>
                  <a:close/>
                  <a:moveTo>
                    <a:pt x="12" y="18"/>
                  </a:moveTo>
                  <a:cubicBezTo>
                    <a:pt x="12" y="30"/>
                    <a:pt x="12" y="36"/>
                    <a:pt x="19" y="36"/>
                  </a:cubicBezTo>
                  <a:cubicBezTo>
                    <a:pt x="27" y="36"/>
                    <a:pt x="27" y="29"/>
                    <a:pt x="27" y="20"/>
                  </a:cubicBezTo>
                  <a:cubicBezTo>
                    <a:pt x="27" y="11"/>
                    <a:pt x="27" y="3"/>
                    <a:pt x="19" y="3"/>
                  </a:cubicBezTo>
                  <a:cubicBezTo>
                    <a:pt x="12" y="3"/>
                    <a:pt x="12" y="10"/>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2" name="Freeform 46"/>
            <p:cNvSpPr>
              <a:spLocks/>
            </p:cNvSpPr>
            <p:nvPr/>
          </p:nvSpPr>
          <p:spPr bwMode="auto">
            <a:xfrm>
              <a:off x="2170" y="3943"/>
              <a:ext cx="54" cy="90"/>
            </a:xfrm>
            <a:custGeom>
              <a:avLst/>
              <a:gdLst>
                <a:gd name="T0" fmla="*/ 2560 w 32"/>
                <a:gd name="T1" fmla="*/ 689 h 53"/>
                <a:gd name="T2" fmla="*/ 2216 w 32"/>
                <a:gd name="T3" fmla="*/ 343 h 53"/>
                <a:gd name="T4" fmla="*/ 1809 w 32"/>
                <a:gd name="T5" fmla="*/ 1004 h 53"/>
                <a:gd name="T6" fmla="*/ 1809 w 32"/>
                <a:gd name="T7" fmla="*/ 2165 h 53"/>
                <a:gd name="T8" fmla="*/ 2427 w 32"/>
                <a:gd name="T9" fmla="*/ 2165 h 53"/>
                <a:gd name="T10" fmla="*/ 2427 w 32"/>
                <a:gd name="T11" fmla="*/ 2345 h 53"/>
                <a:gd name="T12" fmla="*/ 1809 w 32"/>
                <a:gd name="T13" fmla="*/ 2345 h 53"/>
                <a:gd name="T14" fmla="*/ 1809 w 32"/>
                <a:gd name="T15" fmla="*/ 5254 h 53"/>
                <a:gd name="T16" fmla="*/ 1809 w 32"/>
                <a:gd name="T17" fmla="*/ 6013 h 53"/>
                <a:gd name="T18" fmla="*/ 2427 w 32"/>
                <a:gd name="T19" fmla="*/ 6013 h 53"/>
                <a:gd name="T20" fmla="*/ 2427 w 32"/>
                <a:gd name="T21" fmla="*/ 6242 h 53"/>
                <a:gd name="T22" fmla="*/ 0 w 32"/>
                <a:gd name="T23" fmla="*/ 6242 h 53"/>
                <a:gd name="T24" fmla="*/ 0 w 32"/>
                <a:gd name="T25" fmla="*/ 6013 h 53"/>
                <a:gd name="T26" fmla="*/ 672 w 32"/>
                <a:gd name="T27" fmla="*/ 6013 h 53"/>
                <a:gd name="T28" fmla="*/ 672 w 32"/>
                <a:gd name="T29" fmla="*/ 5254 h 53"/>
                <a:gd name="T30" fmla="*/ 672 w 32"/>
                <a:gd name="T31" fmla="*/ 2345 h 53"/>
                <a:gd name="T32" fmla="*/ 0 w 32"/>
                <a:gd name="T33" fmla="*/ 2345 h 53"/>
                <a:gd name="T34" fmla="*/ 0 w 32"/>
                <a:gd name="T35" fmla="*/ 2165 h 53"/>
                <a:gd name="T36" fmla="*/ 672 w 32"/>
                <a:gd name="T37" fmla="*/ 2165 h 53"/>
                <a:gd name="T38" fmla="*/ 672 w 32"/>
                <a:gd name="T39" fmla="*/ 1678 h 53"/>
                <a:gd name="T40" fmla="*/ 1250 w 32"/>
                <a:gd name="T41" fmla="*/ 202 h 53"/>
                <a:gd name="T42" fmla="*/ 2216 w 32"/>
                <a:gd name="T43" fmla="*/ 0 h 53"/>
                <a:gd name="T44" fmla="*/ 3559 w 32"/>
                <a:gd name="T45" fmla="*/ 1004 h 53"/>
                <a:gd name="T46" fmla="*/ 3053 w 32"/>
                <a:gd name="T47" fmla="*/ 1515 h 53"/>
                <a:gd name="T48" fmla="*/ 2560 w 32"/>
                <a:gd name="T49" fmla="*/ 1004 h 53"/>
                <a:gd name="T50" fmla="*/ 2560 w 32"/>
                <a:gd name="T51" fmla="*/ 689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 h="53">
                  <a:moveTo>
                    <a:pt x="23" y="6"/>
                  </a:moveTo>
                  <a:cubicBezTo>
                    <a:pt x="23" y="4"/>
                    <a:pt x="22" y="3"/>
                    <a:pt x="20" y="3"/>
                  </a:cubicBezTo>
                  <a:cubicBezTo>
                    <a:pt x="16" y="3"/>
                    <a:pt x="16" y="6"/>
                    <a:pt x="16" y="9"/>
                  </a:cubicBezTo>
                  <a:cubicBezTo>
                    <a:pt x="16" y="18"/>
                    <a:pt x="16" y="18"/>
                    <a:pt x="16" y="18"/>
                  </a:cubicBezTo>
                  <a:cubicBezTo>
                    <a:pt x="22" y="18"/>
                    <a:pt x="22" y="18"/>
                    <a:pt x="22" y="18"/>
                  </a:cubicBezTo>
                  <a:cubicBezTo>
                    <a:pt x="22" y="20"/>
                    <a:pt x="22" y="20"/>
                    <a:pt x="22" y="20"/>
                  </a:cubicBezTo>
                  <a:cubicBezTo>
                    <a:pt x="16" y="20"/>
                    <a:pt x="16" y="20"/>
                    <a:pt x="16" y="20"/>
                  </a:cubicBezTo>
                  <a:cubicBezTo>
                    <a:pt x="16" y="45"/>
                    <a:pt x="16" y="45"/>
                    <a:pt x="16" y="45"/>
                  </a:cubicBezTo>
                  <a:cubicBezTo>
                    <a:pt x="16" y="51"/>
                    <a:pt x="16" y="51"/>
                    <a:pt x="16" y="51"/>
                  </a:cubicBezTo>
                  <a:cubicBezTo>
                    <a:pt x="22" y="51"/>
                    <a:pt x="22" y="51"/>
                    <a:pt x="22" y="51"/>
                  </a:cubicBezTo>
                  <a:cubicBezTo>
                    <a:pt x="22" y="53"/>
                    <a:pt x="22" y="53"/>
                    <a:pt x="22" y="53"/>
                  </a:cubicBezTo>
                  <a:cubicBezTo>
                    <a:pt x="0" y="53"/>
                    <a:pt x="0" y="53"/>
                    <a:pt x="0" y="53"/>
                  </a:cubicBezTo>
                  <a:cubicBezTo>
                    <a:pt x="0" y="51"/>
                    <a:pt x="0" y="51"/>
                    <a:pt x="0" y="51"/>
                  </a:cubicBezTo>
                  <a:cubicBezTo>
                    <a:pt x="6" y="51"/>
                    <a:pt x="6" y="51"/>
                    <a:pt x="6" y="51"/>
                  </a:cubicBezTo>
                  <a:cubicBezTo>
                    <a:pt x="6" y="45"/>
                    <a:pt x="6" y="45"/>
                    <a:pt x="6" y="45"/>
                  </a:cubicBezTo>
                  <a:cubicBezTo>
                    <a:pt x="6" y="20"/>
                    <a:pt x="6" y="20"/>
                    <a:pt x="6" y="20"/>
                  </a:cubicBezTo>
                  <a:cubicBezTo>
                    <a:pt x="0" y="20"/>
                    <a:pt x="0" y="20"/>
                    <a:pt x="0" y="20"/>
                  </a:cubicBezTo>
                  <a:cubicBezTo>
                    <a:pt x="0" y="18"/>
                    <a:pt x="0" y="18"/>
                    <a:pt x="0" y="18"/>
                  </a:cubicBezTo>
                  <a:cubicBezTo>
                    <a:pt x="6" y="18"/>
                    <a:pt x="6" y="18"/>
                    <a:pt x="6" y="18"/>
                  </a:cubicBezTo>
                  <a:cubicBezTo>
                    <a:pt x="6" y="14"/>
                    <a:pt x="6" y="14"/>
                    <a:pt x="6" y="14"/>
                  </a:cubicBezTo>
                  <a:cubicBezTo>
                    <a:pt x="6" y="10"/>
                    <a:pt x="6" y="5"/>
                    <a:pt x="11" y="2"/>
                  </a:cubicBezTo>
                  <a:cubicBezTo>
                    <a:pt x="14" y="1"/>
                    <a:pt x="17" y="0"/>
                    <a:pt x="20" y="0"/>
                  </a:cubicBezTo>
                  <a:cubicBezTo>
                    <a:pt x="30" y="0"/>
                    <a:pt x="32" y="6"/>
                    <a:pt x="32" y="9"/>
                  </a:cubicBezTo>
                  <a:cubicBezTo>
                    <a:pt x="32" y="10"/>
                    <a:pt x="32" y="13"/>
                    <a:pt x="27" y="13"/>
                  </a:cubicBezTo>
                  <a:cubicBezTo>
                    <a:pt x="23" y="13"/>
                    <a:pt x="23" y="10"/>
                    <a:pt x="23" y="9"/>
                  </a:cubicBezTo>
                  <a:lnTo>
                    <a:pt x="2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3" name="Freeform 47"/>
            <p:cNvSpPr>
              <a:spLocks/>
            </p:cNvSpPr>
            <p:nvPr/>
          </p:nvSpPr>
          <p:spPr bwMode="auto">
            <a:xfrm>
              <a:off x="2247" y="3944"/>
              <a:ext cx="44" cy="89"/>
            </a:xfrm>
            <a:custGeom>
              <a:avLst/>
              <a:gdLst>
                <a:gd name="T0" fmla="*/ 12 w 52"/>
                <a:gd name="T1" fmla="*/ 0 h 106"/>
                <a:gd name="T2" fmla="*/ 12 w 52"/>
                <a:gd name="T3" fmla="*/ 3 h 106"/>
                <a:gd name="T4" fmla="*/ 8 w 52"/>
                <a:gd name="T5" fmla="*/ 3 h 106"/>
                <a:gd name="T6" fmla="*/ 8 w 52"/>
                <a:gd name="T7" fmla="*/ 4 h 106"/>
                <a:gd name="T8" fmla="*/ 8 w 52"/>
                <a:gd name="T9" fmla="*/ 19 h 106"/>
                <a:gd name="T10" fmla="*/ 8 w 52"/>
                <a:gd name="T11" fmla="*/ 20 h 106"/>
                <a:gd name="T12" fmla="*/ 12 w 52"/>
                <a:gd name="T13" fmla="*/ 20 h 106"/>
                <a:gd name="T14" fmla="*/ 12 w 52"/>
                <a:gd name="T15" fmla="*/ 23 h 106"/>
                <a:gd name="T16" fmla="*/ 0 w 52"/>
                <a:gd name="T17" fmla="*/ 23 h 106"/>
                <a:gd name="T18" fmla="*/ 0 w 52"/>
                <a:gd name="T19" fmla="*/ 20 h 106"/>
                <a:gd name="T20" fmla="*/ 3 w 52"/>
                <a:gd name="T21" fmla="*/ 20 h 106"/>
                <a:gd name="T22" fmla="*/ 3 w 52"/>
                <a:gd name="T23" fmla="*/ 19 h 106"/>
                <a:gd name="T24" fmla="*/ 3 w 52"/>
                <a:gd name="T25" fmla="*/ 4 h 106"/>
                <a:gd name="T26" fmla="*/ 3 w 52"/>
                <a:gd name="T27" fmla="*/ 3 h 106"/>
                <a:gd name="T28" fmla="*/ 0 w 52"/>
                <a:gd name="T29" fmla="*/ 3 h 106"/>
                <a:gd name="T30" fmla="*/ 0 w 52"/>
                <a:gd name="T31" fmla="*/ 0 h 106"/>
                <a:gd name="T32" fmla="*/ 12 w 52"/>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06">
                  <a:moveTo>
                    <a:pt x="52" y="0"/>
                  </a:moveTo>
                  <a:lnTo>
                    <a:pt x="52" y="4"/>
                  </a:lnTo>
                  <a:lnTo>
                    <a:pt x="38" y="4"/>
                  </a:lnTo>
                  <a:lnTo>
                    <a:pt x="36" y="18"/>
                  </a:lnTo>
                  <a:lnTo>
                    <a:pt x="36" y="90"/>
                  </a:lnTo>
                  <a:lnTo>
                    <a:pt x="38" y="102"/>
                  </a:lnTo>
                  <a:lnTo>
                    <a:pt x="52" y="102"/>
                  </a:lnTo>
                  <a:lnTo>
                    <a:pt x="52" y="106"/>
                  </a:lnTo>
                  <a:lnTo>
                    <a:pt x="0" y="106"/>
                  </a:lnTo>
                  <a:lnTo>
                    <a:pt x="0" y="102"/>
                  </a:lnTo>
                  <a:lnTo>
                    <a:pt x="14" y="102"/>
                  </a:lnTo>
                  <a:lnTo>
                    <a:pt x="14" y="90"/>
                  </a:lnTo>
                  <a:lnTo>
                    <a:pt x="14" y="18"/>
                  </a:lnTo>
                  <a:lnTo>
                    <a:pt x="14" y="4"/>
                  </a:lnTo>
                  <a:lnTo>
                    <a:pt x="0" y="4"/>
                  </a:lnTo>
                  <a:lnTo>
                    <a:pt x="0" y="0"/>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4" name="Freeform 48"/>
            <p:cNvSpPr>
              <a:spLocks/>
            </p:cNvSpPr>
            <p:nvPr/>
          </p:nvSpPr>
          <p:spPr bwMode="auto">
            <a:xfrm>
              <a:off x="2293" y="3944"/>
              <a:ext cx="37" cy="89"/>
            </a:xfrm>
            <a:custGeom>
              <a:avLst/>
              <a:gdLst>
                <a:gd name="T0" fmla="*/ 950 w 22"/>
                <a:gd name="T1" fmla="*/ 0 h 52"/>
                <a:gd name="T2" fmla="*/ 1855 w 22"/>
                <a:gd name="T3" fmla="*/ 0 h 52"/>
                <a:gd name="T4" fmla="*/ 1855 w 22"/>
                <a:gd name="T5" fmla="*/ 1029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1029 h 52"/>
                <a:gd name="T24" fmla="*/ 656 w 22"/>
                <a:gd name="T25" fmla="*/ 226 h 52"/>
                <a:gd name="T26" fmla="*/ 0 w 22"/>
                <a:gd name="T27" fmla="*/ 226 h 52"/>
                <a:gd name="T28" fmla="*/ 0 w 22"/>
                <a:gd name="T29" fmla="*/ 0 h 52"/>
                <a:gd name="T30" fmla="*/ 950 w 22"/>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52">
                  <a:moveTo>
                    <a:pt x="9" y="0"/>
                  </a:moveTo>
                  <a:cubicBezTo>
                    <a:pt x="12" y="0"/>
                    <a:pt x="14" y="0"/>
                    <a:pt x="17" y="0"/>
                  </a:cubicBezTo>
                  <a:cubicBezTo>
                    <a:pt x="17" y="8"/>
                    <a:pt x="17" y="8"/>
                    <a:pt x="17" y="8"/>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8"/>
                    <a:pt x="6" y="8"/>
                    <a:pt x="6" y="8"/>
                  </a:cubicBezTo>
                  <a:cubicBezTo>
                    <a:pt x="6" y="2"/>
                    <a:pt x="6" y="2"/>
                    <a:pt x="6" y="2"/>
                  </a:cubicBezTo>
                  <a:cubicBezTo>
                    <a:pt x="0" y="2"/>
                    <a:pt x="0" y="2"/>
                    <a:pt x="0" y="2"/>
                  </a:cubicBezTo>
                  <a:cubicBezTo>
                    <a:pt x="0" y="0"/>
                    <a:pt x="0" y="0"/>
                    <a:pt x="0"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5" name="Freeform 49"/>
            <p:cNvSpPr>
              <a:spLocks/>
            </p:cNvSpPr>
            <p:nvPr/>
          </p:nvSpPr>
          <p:spPr bwMode="auto">
            <a:xfrm>
              <a:off x="2331" y="3944"/>
              <a:ext cx="37" cy="89"/>
            </a:xfrm>
            <a:custGeom>
              <a:avLst/>
              <a:gdLst>
                <a:gd name="T0" fmla="*/ 950 w 22"/>
                <a:gd name="T1" fmla="*/ 0 h 52"/>
                <a:gd name="T2" fmla="*/ 1855 w 22"/>
                <a:gd name="T3" fmla="*/ 0 h 52"/>
                <a:gd name="T4" fmla="*/ 1855 w 22"/>
                <a:gd name="T5" fmla="*/ 1029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1029 h 52"/>
                <a:gd name="T24" fmla="*/ 656 w 22"/>
                <a:gd name="T25" fmla="*/ 226 h 52"/>
                <a:gd name="T26" fmla="*/ 0 w 22"/>
                <a:gd name="T27" fmla="*/ 226 h 52"/>
                <a:gd name="T28" fmla="*/ 0 w 22"/>
                <a:gd name="T29" fmla="*/ 0 h 52"/>
                <a:gd name="T30" fmla="*/ 950 w 22"/>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52">
                  <a:moveTo>
                    <a:pt x="9" y="0"/>
                  </a:moveTo>
                  <a:cubicBezTo>
                    <a:pt x="13" y="0"/>
                    <a:pt x="14" y="0"/>
                    <a:pt x="17" y="0"/>
                  </a:cubicBezTo>
                  <a:cubicBezTo>
                    <a:pt x="17" y="8"/>
                    <a:pt x="17" y="8"/>
                    <a:pt x="17" y="8"/>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8"/>
                    <a:pt x="6" y="8"/>
                    <a:pt x="6" y="8"/>
                  </a:cubicBezTo>
                  <a:cubicBezTo>
                    <a:pt x="6" y="2"/>
                    <a:pt x="6" y="2"/>
                    <a:pt x="6" y="2"/>
                  </a:cubicBezTo>
                  <a:cubicBezTo>
                    <a:pt x="0" y="2"/>
                    <a:pt x="0" y="2"/>
                    <a:pt x="0" y="2"/>
                  </a:cubicBezTo>
                  <a:cubicBezTo>
                    <a:pt x="0" y="0"/>
                    <a:pt x="0" y="0"/>
                    <a:pt x="0"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6" name="Freeform 50"/>
            <p:cNvSpPr>
              <a:spLocks noEditPoints="1"/>
            </p:cNvSpPr>
            <p:nvPr/>
          </p:nvSpPr>
          <p:spPr bwMode="auto">
            <a:xfrm>
              <a:off x="2370" y="3944"/>
              <a:ext cx="37" cy="89"/>
            </a:xfrm>
            <a:custGeom>
              <a:avLst/>
              <a:gdLst>
                <a:gd name="T0" fmla="*/ 831 w 22"/>
                <a:gd name="T1" fmla="*/ 2162 h 52"/>
                <a:gd name="T2" fmla="*/ 1855 w 22"/>
                <a:gd name="T3" fmla="*/ 1980 h 52"/>
                <a:gd name="T4" fmla="*/ 1855 w 22"/>
                <a:gd name="T5" fmla="*/ 3014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3014 h 52"/>
                <a:gd name="T24" fmla="*/ 656 w 22"/>
                <a:gd name="T25" fmla="*/ 2412 h 52"/>
                <a:gd name="T26" fmla="*/ 0 w 22"/>
                <a:gd name="T27" fmla="*/ 2412 h 52"/>
                <a:gd name="T28" fmla="*/ 0 w 22"/>
                <a:gd name="T29" fmla="*/ 2162 h 52"/>
                <a:gd name="T30" fmla="*/ 831 w 22"/>
                <a:gd name="T31" fmla="*/ 2162 h 52"/>
                <a:gd name="T32" fmla="*/ 494 w 22"/>
                <a:gd name="T33" fmla="*/ 738 h 52"/>
                <a:gd name="T34" fmla="*/ 1223 w 22"/>
                <a:gd name="T35" fmla="*/ 0 h 52"/>
                <a:gd name="T36" fmla="*/ 1855 w 22"/>
                <a:gd name="T37" fmla="*/ 738 h 52"/>
                <a:gd name="T38" fmla="*/ 1223 w 22"/>
                <a:gd name="T39" fmla="*/ 1556 h 52"/>
                <a:gd name="T40" fmla="*/ 767 w 22"/>
                <a:gd name="T41" fmla="*/ 1263 h 52"/>
                <a:gd name="T42" fmla="*/ 494 w 22"/>
                <a:gd name="T43" fmla="*/ 7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52">
                  <a:moveTo>
                    <a:pt x="8" y="17"/>
                  </a:moveTo>
                  <a:cubicBezTo>
                    <a:pt x="12" y="17"/>
                    <a:pt x="13" y="17"/>
                    <a:pt x="17" y="16"/>
                  </a:cubicBezTo>
                  <a:cubicBezTo>
                    <a:pt x="17" y="24"/>
                    <a:pt x="17" y="24"/>
                    <a:pt x="17" y="24"/>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24"/>
                    <a:pt x="6" y="24"/>
                    <a:pt x="6" y="24"/>
                  </a:cubicBezTo>
                  <a:cubicBezTo>
                    <a:pt x="6" y="19"/>
                    <a:pt x="6" y="19"/>
                    <a:pt x="6" y="19"/>
                  </a:cubicBezTo>
                  <a:cubicBezTo>
                    <a:pt x="0" y="19"/>
                    <a:pt x="0" y="19"/>
                    <a:pt x="0" y="19"/>
                  </a:cubicBezTo>
                  <a:cubicBezTo>
                    <a:pt x="0" y="17"/>
                    <a:pt x="0" y="17"/>
                    <a:pt x="0" y="17"/>
                  </a:cubicBezTo>
                  <a:lnTo>
                    <a:pt x="8" y="17"/>
                  </a:lnTo>
                  <a:close/>
                  <a:moveTo>
                    <a:pt x="5" y="6"/>
                  </a:moveTo>
                  <a:cubicBezTo>
                    <a:pt x="5" y="3"/>
                    <a:pt x="8" y="0"/>
                    <a:pt x="11" y="0"/>
                  </a:cubicBezTo>
                  <a:cubicBezTo>
                    <a:pt x="14" y="0"/>
                    <a:pt x="17" y="2"/>
                    <a:pt x="17" y="6"/>
                  </a:cubicBezTo>
                  <a:cubicBezTo>
                    <a:pt x="17" y="9"/>
                    <a:pt x="14" y="12"/>
                    <a:pt x="11" y="12"/>
                  </a:cubicBezTo>
                  <a:cubicBezTo>
                    <a:pt x="10" y="12"/>
                    <a:pt x="8" y="11"/>
                    <a:pt x="7" y="10"/>
                  </a:cubicBezTo>
                  <a:cubicBezTo>
                    <a:pt x="6" y="9"/>
                    <a:pt x="5" y="7"/>
                    <a:pt x="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7" name="Freeform 51"/>
            <p:cNvSpPr>
              <a:spLocks/>
            </p:cNvSpPr>
            <p:nvPr/>
          </p:nvSpPr>
          <p:spPr bwMode="auto">
            <a:xfrm>
              <a:off x="2410" y="3972"/>
              <a:ext cx="76" cy="62"/>
            </a:xfrm>
            <a:custGeom>
              <a:avLst/>
              <a:gdLst>
                <a:gd name="T0" fmla="*/ 4509 w 45"/>
                <a:gd name="T1" fmla="*/ 4591 h 36"/>
                <a:gd name="T2" fmla="*/ 5009 w 45"/>
                <a:gd name="T3" fmla="*/ 4591 h 36"/>
                <a:gd name="T4" fmla="*/ 5009 w 45"/>
                <a:gd name="T5" fmla="*/ 4802 h 36"/>
                <a:gd name="T6" fmla="*/ 2719 w 45"/>
                <a:gd name="T7" fmla="*/ 4802 h 36"/>
                <a:gd name="T8" fmla="*/ 2719 w 45"/>
                <a:gd name="T9" fmla="*/ 4591 h 36"/>
                <a:gd name="T10" fmla="*/ 3246 w 45"/>
                <a:gd name="T11" fmla="*/ 4591 h 36"/>
                <a:gd name="T12" fmla="*/ 3246 w 45"/>
                <a:gd name="T13" fmla="*/ 3861 h 36"/>
                <a:gd name="T14" fmla="*/ 3246 w 45"/>
                <a:gd name="T15" fmla="*/ 1302 h 36"/>
                <a:gd name="T16" fmla="*/ 2719 w 45"/>
                <a:gd name="T17" fmla="*/ 424 h 36"/>
                <a:gd name="T18" fmla="*/ 2113 w 45"/>
                <a:gd name="T19" fmla="*/ 730 h 36"/>
                <a:gd name="T20" fmla="*/ 1817 w 45"/>
                <a:gd name="T21" fmla="*/ 2377 h 36"/>
                <a:gd name="T22" fmla="*/ 1817 w 45"/>
                <a:gd name="T23" fmla="*/ 3861 h 36"/>
                <a:gd name="T24" fmla="*/ 1817 w 45"/>
                <a:gd name="T25" fmla="*/ 4591 h 36"/>
                <a:gd name="T26" fmla="*/ 2315 w 45"/>
                <a:gd name="T27" fmla="*/ 4591 h 36"/>
                <a:gd name="T28" fmla="*/ 2315 w 45"/>
                <a:gd name="T29" fmla="*/ 4802 h 36"/>
                <a:gd name="T30" fmla="*/ 0 w 45"/>
                <a:gd name="T31" fmla="*/ 4802 h 36"/>
                <a:gd name="T32" fmla="*/ 0 w 45"/>
                <a:gd name="T33" fmla="*/ 4591 h 36"/>
                <a:gd name="T34" fmla="*/ 564 w 45"/>
                <a:gd name="T35" fmla="*/ 4591 h 36"/>
                <a:gd name="T36" fmla="*/ 564 w 45"/>
                <a:gd name="T37" fmla="*/ 3861 h 36"/>
                <a:gd name="T38" fmla="*/ 564 w 45"/>
                <a:gd name="T39" fmla="*/ 1073 h 36"/>
                <a:gd name="T40" fmla="*/ 564 w 45"/>
                <a:gd name="T41" fmla="*/ 424 h 36"/>
                <a:gd name="T42" fmla="*/ 0 w 45"/>
                <a:gd name="T43" fmla="*/ 424 h 36"/>
                <a:gd name="T44" fmla="*/ 0 w 45"/>
                <a:gd name="T45" fmla="*/ 143 h 36"/>
                <a:gd name="T46" fmla="*/ 782 w 45"/>
                <a:gd name="T47" fmla="*/ 143 h 36"/>
                <a:gd name="T48" fmla="*/ 1817 w 45"/>
                <a:gd name="T49" fmla="*/ 0 h 36"/>
                <a:gd name="T50" fmla="*/ 1817 w 45"/>
                <a:gd name="T51" fmla="*/ 940 h 36"/>
                <a:gd name="T52" fmla="*/ 2231 w 45"/>
                <a:gd name="T53" fmla="*/ 246 h 36"/>
                <a:gd name="T54" fmla="*/ 3246 w 45"/>
                <a:gd name="T55" fmla="*/ 0 h 36"/>
                <a:gd name="T56" fmla="*/ 3768 w 45"/>
                <a:gd name="T57" fmla="*/ 143 h 36"/>
                <a:gd name="T58" fmla="*/ 4509 w 45"/>
                <a:gd name="T59" fmla="*/ 1486 h 36"/>
                <a:gd name="T60" fmla="*/ 4509 w 45"/>
                <a:gd name="T61" fmla="*/ 3861 h 36"/>
                <a:gd name="T62" fmla="*/ 4509 w 45"/>
                <a:gd name="T63" fmla="*/ 459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36">
                  <a:moveTo>
                    <a:pt x="40" y="34"/>
                  </a:moveTo>
                  <a:cubicBezTo>
                    <a:pt x="45" y="34"/>
                    <a:pt x="45" y="34"/>
                    <a:pt x="45" y="34"/>
                  </a:cubicBezTo>
                  <a:cubicBezTo>
                    <a:pt x="45" y="36"/>
                    <a:pt x="45" y="36"/>
                    <a:pt x="45" y="36"/>
                  </a:cubicBezTo>
                  <a:cubicBezTo>
                    <a:pt x="24" y="36"/>
                    <a:pt x="24" y="36"/>
                    <a:pt x="24" y="36"/>
                  </a:cubicBezTo>
                  <a:cubicBezTo>
                    <a:pt x="24" y="34"/>
                    <a:pt x="24" y="34"/>
                    <a:pt x="24" y="34"/>
                  </a:cubicBezTo>
                  <a:cubicBezTo>
                    <a:pt x="29" y="34"/>
                    <a:pt x="29" y="34"/>
                    <a:pt x="29" y="34"/>
                  </a:cubicBezTo>
                  <a:cubicBezTo>
                    <a:pt x="29" y="29"/>
                    <a:pt x="29" y="29"/>
                    <a:pt x="29" y="29"/>
                  </a:cubicBezTo>
                  <a:cubicBezTo>
                    <a:pt x="29" y="10"/>
                    <a:pt x="29" y="10"/>
                    <a:pt x="29" y="10"/>
                  </a:cubicBezTo>
                  <a:cubicBezTo>
                    <a:pt x="29" y="7"/>
                    <a:pt x="29" y="3"/>
                    <a:pt x="24" y="3"/>
                  </a:cubicBezTo>
                  <a:cubicBezTo>
                    <a:pt x="23" y="3"/>
                    <a:pt x="21" y="4"/>
                    <a:pt x="19" y="5"/>
                  </a:cubicBezTo>
                  <a:cubicBezTo>
                    <a:pt x="16" y="8"/>
                    <a:pt x="16" y="13"/>
                    <a:pt x="16" y="18"/>
                  </a:cubicBezTo>
                  <a:cubicBezTo>
                    <a:pt x="16" y="29"/>
                    <a:pt x="16" y="29"/>
                    <a:pt x="16" y="29"/>
                  </a:cubicBezTo>
                  <a:cubicBezTo>
                    <a:pt x="16" y="34"/>
                    <a:pt x="16" y="34"/>
                    <a:pt x="16" y="34"/>
                  </a:cubicBezTo>
                  <a:cubicBezTo>
                    <a:pt x="21" y="34"/>
                    <a:pt x="21" y="34"/>
                    <a:pt x="21" y="34"/>
                  </a:cubicBezTo>
                  <a:cubicBezTo>
                    <a:pt x="21" y="36"/>
                    <a:pt x="21" y="36"/>
                    <a:pt x="21" y="36"/>
                  </a:cubicBezTo>
                  <a:cubicBezTo>
                    <a:pt x="0" y="36"/>
                    <a:pt x="0" y="36"/>
                    <a:pt x="0" y="36"/>
                  </a:cubicBezTo>
                  <a:cubicBezTo>
                    <a:pt x="0" y="34"/>
                    <a:pt x="0" y="34"/>
                    <a:pt x="0" y="34"/>
                  </a:cubicBezTo>
                  <a:cubicBezTo>
                    <a:pt x="5" y="34"/>
                    <a:pt x="5" y="34"/>
                    <a:pt x="5" y="34"/>
                  </a:cubicBezTo>
                  <a:cubicBezTo>
                    <a:pt x="5" y="29"/>
                    <a:pt x="5" y="29"/>
                    <a:pt x="5" y="29"/>
                  </a:cubicBezTo>
                  <a:cubicBezTo>
                    <a:pt x="5" y="8"/>
                    <a:pt x="5" y="8"/>
                    <a:pt x="5" y="8"/>
                  </a:cubicBezTo>
                  <a:cubicBezTo>
                    <a:pt x="5" y="3"/>
                    <a:pt x="5" y="3"/>
                    <a:pt x="5" y="3"/>
                  </a:cubicBezTo>
                  <a:cubicBezTo>
                    <a:pt x="0" y="3"/>
                    <a:pt x="0" y="3"/>
                    <a:pt x="0" y="3"/>
                  </a:cubicBezTo>
                  <a:cubicBezTo>
                    <a:pt x="0" y="1"/>
                    <a:pt x="0" y="1"/>
                    <a:pt x="0" y="1"/>
                  </a:cubicBezTo>
                  <a:cubicBezTo>
                    <a:pt x="7" y="1"/>
                    <a:pt x="7" y="1"/>
                    <a:pt x="7" y="1"/>
                  </a:cubicBezTo>
                  <a:cubicBezTo>
                    <a:pt x="11" y="1"/>
                    <a:pt x="12" y="1"/>
                    <a:pt x="16" y="0"/>
                  </a:cubicBezTo>
                  <a:cubicBezTo>
                    <a:pt x="16" y="7"/>
                    <a:pt x="16" y="7"/>
                    <a:pt x="16" y="7"/>
                  </a:cubicBezTo>
                  <a:cubicBezTo>
                    <a:pt x="17" y="5"/>
                    <a:pt x="17" y="4"/>
                    <a:pt x="20" y="2"/>
                  </a:cubicBezTo>
                  <a:cubicBezTo>
                    <a:pt x="22" y="1"/>
                    <a:pt x="25" y="0"/>
                    <a:pt x="29" y="0"/>
                  </a:cubicBezTo>
                  <a:cubicBezTo>
                    <a:pt x="31" y="0"/>
                    <a:pt x="33" y="0"/>
                    <a:pt x="34" y="1"/>
                  </a:cubicBezTo>
                  <a:cubicBezTo>
                    <a:pt x="40" y="3"/>
                    <a:pt x="40" y="7"/>
                    <a:pt x="40" y="11"/>
                  </a:cubicBezTo>
                  <a:cubicBezTo>
                    <a:pt x="40" y="29"/>
                    <a:pt x="40" y="29"/>
                    <a:pt x="40" y="29"/>
                  </a:cubicBezTo>
                  <a:lnTo>
                    <a:pt x="4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8" name="Freeform 52"/>
            <p:cNvSpPr>
              <a:spLocks noEditPoints="1"/>
            </p:cNvSpPr>
            <p:nvPr/>
          </p:nvSpPr>
          <p:spPr bwMode="auto">
            <a:xfrm>
              <a:off x="2487" y="3970"/>
              <a:ext cx="65" cy="66"/>
            </a:xfrm>
            <a:custGeom>
              <a:avLst/>
              <a:gdLst>
                <a:gd name="T0" fmla="*/ 4760 w 38"/>
                <a:gd name="T1" fmla="*/ 2914 h 38"/>
                <a:gd name="T2" fmla="*/ 2408 w 38"/>
                <a:gd name="T3" fmla="*/ 5485 h 38"/>
                <a:gd name="T4" fmla="*/ 0 w 38"/>
                <a:gd name="T5" fmla="*/ 2718 h 38"/>
                <a:gd name="T6" fmla="*/ 2408 w 38"/>
                <a:gd name="T7" fmla="*/ 148 h 38"/>
                <a:gd name="T8" fmla="*/ 4760 w 38"/>
                <a:gd name="T9" fmla="*/ 2914 h 38"/>
                <a:gd name="T10" fmla="*/ 1408 w 38"/>
                <a:gd name="T11" fmla="*/ 2579 h 38"/>
                <a:gd name="T12" fmla="*/ 2408 w 38"/>
                <a:gd name="T13" fmla="*/ 5186 h 38"/>
                <a:gd name="T14" fmla="*/ 3382 w 38"/>
                <a:gd name="T15" fmla="*/ 2914 h 38"/>
                <a:gd name="T16" fmla="*/ 2408 w 38"/>
                <a:gd name="T17" fmla="*/ 446 h 38"/>
                <a:gd name="T18" fmla="*/ 1408 w 38"/>
                <a:gd name="T19" fmla="*/ 257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38" y="20"/>
                  </a:moveTo>
                  <a:cubicBezTo>
                    <a:pt x="38" y="31"/>
                    <a:pt x="29" y="38"/>
                    <a:pt x="19" y="38"/>
                  </a:cubicBezTo>
                  <a:cubicBezTo>
                    <a:pt x="8" y="38"/>
                    <a:pt x="0" y="30"/>
                    <a:pt x="0" y="19"/>
                  </a:cubicBezTo>
                  <a:cubicBezTo>
                    <a:pt x="0" y="8"/>
                    <a:pt x="9" y="1"/>
                    <a:pt x="19" y="1"/>
                  </a:cubicBezTo>
                  <a:cubicBezTo>
                    <a:pt x="31" y="0"/>
                    <a:pt x="38" y="9"/>
                    <a:pt x="38" y="20"/>
                  </a:cubicBezTo>
                  <a:close/>
                  <a:moveTo>
                    <a:pt x="11" y="18"/>
                  </a:moveTo>
                  <a:cubicBezTo>
                    <a:pt x="11" y="30"/>
                    <a:pt x="12" y="36"/>
                    <a:pt x="19" y="36"/>
                  </a:cubicBezTo>
                  <a:cubicBezTo>
                    <a:pt x="26" y="36"/>
                    <a:pt x="27" y="29"/>
                    <a:pt x="27" y="20"/>
                  </a:cubicBezTo>
                  <a:cubicBezTo>
                    <a:pt x="27" y="11"/>
                    <a:pt x="26" y="3"/>
                    <a:pt x="19" y="3"/>
                  </a:cubicBezTo>
                  <a:cubicBezTo>
                    <a:pt x="12" y="3"/>
                    <a:pt x="11" y="10"/>
                    <a:pt x="1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59" name="Freeform 53"/>
            <p:cNvSpPr>
              <a:spLocks noEditPoints="1"/>
            </p:cNvSpPr>
            <p:nvPr/>
          </p:nvSpPr>
          <p:spPr bwMode="auto">
            <a:xfrm>
              <a:off x="2553" y="3944"/>
              <a:ext cx="37" cy="89"/>
            </a:xfrm>
            <a:custGeom>
              <a:avLst/>
              <a:gdLst>
                <a:gd name="T0" fmla="*/ 1112 w 21"/>
                <a:gd name="T1" fmla="*/ 2162 h 52"/>
                <a:gd name="T2" fmla="*/ 2542 w 21"/>
                <a:gd name="T3" fmla="*/ 1980 h 52"/>
                <a:gd name="T4" fmla="*/ 2542 w 21"/>
                <a:gd name="T5" fmla="*/ 3014 h 52"/>
                <a:gd name="T6" fmla="*/ 2542 w 21"/>
                <a:gd name="T7" fmla="*/ 5681 h 52"/>
                <a:gd name="T8" fmla="*/ 2542 w 21"/>
                <a:gd name="T9" fmla="*/ 6333 h 52"/>
                <a:gd name="T10" fmla="*/ 3325 w 21"/>
                <a:gd name="T11" fmla="*/ 6333 h 52"/>
                <a:gd name="T12" fmla="*/ 3325 w 21"/>
                <a:gd name="T13" fmla="*/ 6538 h 52"/>
                <a:gd name="T14" fmla="*/ 0 w 21"/>
                <a:gd name="T15" fmla="*/ 6538 h 52"/>
                <a:gd name="T16" fmla="*/ 0 w 21"/>
                <a:gd name="T17" fmla="*/ 6333 h 52"/>
                <a:gd name="T18" fmla="*/ 832 w 21"/>
                <a:gd name="T19" fmla="*/ 6333 h 52"/>
                <a:gd name="T20" fmla="*/ 832 w 21"/>
                <a:gd name="T21" fmla="*/ 5681 h 52"/>
                <a:gd name="T22" fmla="*/ 832 w 21"/>
                <a:gd name="T23" fmla="*/ 3014 h 52"/>
                <a:gd name="T24" fmla="*/ 832 w 21"/>
                <a:gd name="T25" fmla="*/ 2412 h 52"/>
                <a:gd name="T26" fmla="*/ 0 w 21"/>
                <a:gd name="T27" fmla="*/ 2412 h 52"/>
                <a:gd name="T28" fmla="*/ 0 w 21"/>
                <a:gd name="T29" fmla="*/ 2162 h 52"/>
                <a:gd name="T30" fmla="*/ 1112 w 21"/>
                <a:gd name="T31" fmla="*/ 2162 h 52"/>
                <a:gd name="T32" fmla="*/ 631 w 21"/>
                <a:gd name="T33" fmla="*/ 738 h 52"/>
                <a:gd name="T34" fmla="*/ 1580 w 21"/>
                <a:gd name="T35" fmla="*/ 0 h 52"/>
                <a:gd name="T36" fmla="*/ 2542 w 21"/>
                <a:gd name="T37" fmla="*/ 738 h 52"/>
                <a:gd name="T38" fmla="*/ 1580 w 21"/>
                <a:gd name="T39" fmla="*/ 1556 h 52"/>
                <a:gd name="T40" fmla="*/ 953 w 21"/>
                <a:gd name="T41" fmla="*/ 1263 h 52"/>
                <a:gd name="T42" fmla="*/ 631 w 21"/>
                <a:gd name="T43" fmla="*/ 7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52">
                  <a:moveTo>
                    <a:pt x="7" y="17"/>
                  </a:moveTo>
                  <a:cubicBezTo>
                    <a:pt x="11" y="17"/>
                    <a:pt x="12" y="17"/>
                    <a:pt x="16" y="16"/>
                  </a:cubicBezTo>
                  <a:cubicBezTo>
                    <a:pt x="16" y="24"/>
                    <a:pt x="16" y="24"/>
                    <a:pt x="16" y="24"/>
                  </a:cubicBezTo>
                  <a:cubicBezTo>
                    <a:pt x="16" y="45"/>
                    <a:pt x="16" y="45"/>
                    <a:pt x="16" y="45"/>
                  </a:cubicBezTo>
                  <a:cubicBezTo>
                    <a:pt x="16" y="50"/>
                    <a:pt x="16" y="50"/>
                    <a:pt x="16" y="50"/>
                  </a:cubicBezTo>
                  <a:cubicBezTo>
                    <a:pt x="21" y="50"/>
                    <a:pt x="21" y="50"/>
                    <a:pt x="21" y="50"/>
                  </a:cubicBezTo>
                  <a:cubicBezTo>
                    <a:pt x="21" y="52"/>
                    <a:pt x="21" y="52"/>
                    <a:pt x="21" y="52"/>
                  </a:cubicBezTo>
                  <a:cubicBezTo>
                    <a:pt x="0" y="52"/>
                    <a:pt x="0" y="52"/>
                    <a:pt x="0" y="52"/>
                  </a:cubicBezTo>
                  <a:cubicBezTo>
                    <a:pt x="0" y="50"/>
                    <a:pt x="0" y="50"/>
                    <a:pt x="0" y="50"/>
                  </a:cubicBezTo>
                  <a:cubicBezTo>
                    <a:pt x="5" y="50"/>
                    <a:pt x="5" y="50"/>
                    <a:pt x="5" y="50"/>
                  </a:cubicBezTo>
                  <a:cubicBezTo>
                    <a:pt x="5" y="45"/>
                    <a:pt x="5" y="45"/>
                    <a:pt x="5" y="45"/>
                  </a:cubicBezTo>
                  <a:cubicBezTo>
                    <a:pt x="5" y="24"/>
                    <a:pt x="5" y="24"/>
                    <a:pt x="5" y="24"/>
                  </a:cubicBezTo>
                  <a:cubicBezTo>
                    <a:pt x="5" y="19"/>
                    <a:pt x="5" y="19"/>
                    <a:pt x="5" y="19"/>
                  </a:cubicBezTo>
                  <a:cubicBezTo>
                    <a:pt x="0" y="19"/>
                    <a:pt x="0" y="19"/>
                    <a:pt x="0" y="19"/>
                  </a:cubicBezTo>
                  <a:cubicBezTo>
                    <a:pt x="0" y="17"/>
                    <a:pt x="0" y="17"/>
                    <a:pt x="0" y="17"/>
                  </a:cubicBezTo>
                  <a:lnTo>
                    <a:pt x="7" y="17"/>
                  </a:lnTo>
                  <a:close/>
                  <a:moveTo>
                    <a:pt x="4" y="6"/>
                  </a:moveTo>
                  <a:cubicBezTo>
                    <a:pt x="4" y="3"/>
                    <a:pt x="7" y="0"/>
                    <a:pt x="10" y="0"/>
                  </a:cubicBezTo>
                  <a:cubicBezTo>
                    <a:pt x="14" y="0"/>
                    <a:pt x="16" y="2"/>
                    <a:pt x="16" y="6"/>
                  </a:cubicBezTo>
                  <a:cubicBezTo>
                    <a:pt x="16" y="9"/>
                    <a:pt x="14" y="12"/>
                    <a:pt x="10" y="12"/>
                  </a:cubicBezTo>
                  <a:cubicBezTo>
                    <a:pt x="9" y="12"/>
                    <a:pt x="7" y="11"/>
                    <a:pt x="6" y="10"/>
                  </a:cubicBezTo>
                  <a:cubicBezTo>
                    <a:pt x="5" y="9"/>
                    <a:pt x="4" y="7"/>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0" name="Freeform 54"/>
            <p:cNvSpPr>
              <a:spLocks/>
            </p:cNvSpPr>
            <p:nvPr/>
          </p:nvSpPr>
          <p:spPr bwMode="auto">
            <a:xfrm>
              <a:off x="2591" y="3972"/>
              <a:ext cx="47" cy="64"/>
            </a:xfrm>
            <a:custGeom>
              <a:avLst/>
              <a:gdLst>
                <a:gd name="T0" fmla="*/ 294 w 28"/>
                <a:gd name="T1" fmla="*/ 3190 h 37"/>
                <a:gd name="T2" fmla="*/ 453 w 28"/>
                <a:gd name="T3" fmla="*/ 3990 h 37"/>
                <a:gd name="T4" fmla="*/ 1494 w 28"/>
                <a:gd name="T5" fmla="*/ 4907 h 37"/>
                <a:gd name="T6" fmla="*/ 2214 w 28"/>
                <a:gd name="T7" fmla="*/ 4182 h 37"/>
                <a:gd name="T8" fmla="*/ 1392 w 28"/>
                <a:gd name="T9" fmla="*/ 3190 h 37"/>
                <a:gd name="T10" fmla="*/ 104 w 28"/>
                <a:gd name="T11" fmla="*/ 1533 h 37"/>
                <a:gd name="T12" fmla="*/ 1494 w 28"/>
                <a:gd name="T13" fmla="*/ 0 h 37"/>
                <a:gd name="T14" fmla="*/ 2669 w 28"/>
                <a:gd name="T15" fmla="*/ 249 h 37"/>
                <a:gd name="T16" fmla="*/ 2669 w 28"/>
                <a:gd name="T17" fmla="*/ 1657 h 37"/>
                <a:gd name="T18" fmla="*/ 2434 w 28"/>
                <a:gd name="T19" fmla="*/ 1657 h 37"/>
                <a:gd name="T20" fmla="*/ 2337 w 28"/>
                <a:gd name="T21" fmla="*/ 1128 h 37"/>
                <a:gd name="T22" fmla="*/ 1392 w 28"/>
                <a:gd name="T23" fmla="*/ 249 h 37"/>
                <a:gd name="T24" fmla="*/ 829 w 28"/>
                <a:gd name="T25" fmla="*/ 771 h 37"/>
                <a:gd name="T26" fmla="*/ 1096 w 28"/>
                <a:gd name="T27" fmla="*/ 1334 h 37"/>
                <a:gd name="T28" fmla="*/ 2038 w 28"/>
                <a:gd name="T29" fmla="*/ 1766 h 37"/>
                <a:gd name="T30" fmla="*/ 2969 w 28"/>
                <a:gd name="T31" fmla="*/ 3375 h 37"/>
                <a:gd name="T32" fmla="*/ 1392 w 28"/>
                <a:gd name="T33" fmla="*/ 5141 h 37"/>
                <a:gd name="T34" fmla="*/ 0 w 28"/>
                <a:gd name="T35" fmla="*/ 4907 h 37"/>
                <a:gd name="T36" fmla="*/ 0 w 28"/>
                <a:gd name="T37" fmla="*/ 3190 h 37"/>
                <a:gd name="T38" fmla="*/ 294 w 28"/>
                <a:gd name="T39" fmla="*/ 319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 h="37">
                  <a:moveTo>
                    <a:pt x="3" y="23"/>
                  </a:moveTo>
                  <a:cubicBezTo>
                    <a:pt x="3" y="25"/>
                    <a:pt x="3" y="27"/>
                    <a:pt x="4" y="29"/>
                  </a:cubicBezTo>
                  <a:cubicBezTo>
                    <a:pt x="5" y="31"/>
                    <a:pt x="9" y="35"/>
                    <a:pt x="14" y="35"/>
                  </a:cubicBezTo>
                  <a:cubicBezTo>
                    <a:pt x="18" y="35"/>
                    <a:pt x="21" y="33"/>
                    <a:pt x="21" y="30"/>
                  </a:cubicBezTo>
                  <a:cubicBezTo>
                    <a:pt x="21" y="26"/>
                    <a:pt x="18" y="25"/>
                    <a:pt x="13" y="23"/>
                  </a:cubicBezTo>
                  <a:cubicBezTo>
                    <a:pt x="6" y="21"/>
                    <a:pt x="1" y="19"/>
                    <a:pt x="1" y="11"/>
                  </a:cubicBezTo>
                  <a:cubicBezTo>
                    <a:pt x="1" y="2"/>
                    <a:pt x="9" y="0"/>
                    <a:pt x="14" y="0"/>
                  </a:cubicBezTo>
                  <a:cubicBezTo>
                    <a:pt x="18" y="0"/>
                    <a:pt x="22" y="1"/>
                    <a:pt x="25" y="2"/>
                  </a:cubicBezTo>
                  <a:cubicBezTo>
                    <a:pt x="25" y="12"/>
                    <a:pt x="25" y="12"/>
                    <a:pt x="25" y="12"/>
                  </a:cubicBezTo>
                  <a:cubicBezTo>
                    <a:pt x="23" y="12"/>
                    <a:pt x="23" y="12"/>
                    <a:pt x="23" y="12"/>
                  </a:cubicBezTo>
                  <a:cubicBezTo>
                    <a:pt x="23" y="10"/>
                    <a:pt x="22" y="9"/>
                    <a:pt x="22" y="8"/>
                  </a:cubicBezTo>
                  <a:cubicBezTo>
                    <a:pt x="21" y="6"/>
                    <a:pt x="18" y="2"/>
                    <a:pt x="13" y="2"/>
                  </a:cubicBezTo>
                  <a:cubicBezTo>
                    <a:pt x="9" y="2"/>
                    <a:pt x="8" y="5"/>
                    <a:pt x="8" y="6"/>
                  </a:cubicBezTo>
                  <a:cubicBezTo>
                    <a:pt x="8" y="9"/>
                    <a:pt x="9" y="10"/>
                    <a:pt x="10" y="10"/>
                  </a:cubicBezTo>
                  <a:cubicBezTo>
                    <a:pt x="11" y="11"/>
                    <a:pt x="17" y="13"/>
                    <a:pt x="19" y="13"/>
                  </a:cubicBezTo>
                  <a:cubicBezTo>
                    <a:pt x="23" y="15"/>
                    <a:pt x="28" y="18"/>
                    <a:pt x="28" y="24"/>
                  </a:cubicBezTo>
                  <a:cubicBezTo>
                    <a:pt x="28" y="32"/>
                    <a:pt x="22" y="37"/>
                    <a:pt x="13" y="37"/>
                  </a:cubicBezTo>
                  <a:cubicBezTo>
                    <a:pt x="8" y="37"/>
                    <a:pt x="4" y="36"/>
                    <a:pt x="0" y="35"/>
                  </a:cubicBezTo>
                  <a:cubicBezTo>
                    <a:pt x="0" y="23"/>
                    <a:pt x="0" y="23"/>
                    <a:pt x="0" y="23"/>
                  </a:cubicBezTo>
                  <a:lnTo>
                    <a:pt x="3"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1061" name="Group 55"/>
            <p:cNvGrpSpPr>
              <a:grpSpLocks noChangeAspect="1"/>
            </p:cNvGrpSpPr>
            <p:nvPr/>
          </p:nvGrpSpPr>
          <p:grpSpPr bwMode="auto">
            <a:xfrm>
              <a:off x="240" y="3868"/>
              <a:ext cx="480" cy="250"/>
              <a:chOff x="4848" y="3648"/>
              <a:chExt cx="652" cy="340"/>
            </a:xfrm>
          </p:grpSpPr>
          <p:sp>
            <p:nvSpPr>
              <p:cNvPr id="1062" name="AutoShape 56"/>
              <p:cNvSpPr>
                <a:spLocks noChangeAspect="1" noChangeArrowheads="1" noTextEdit="1"/>
              </p:cNvSpPr>
              <p:nvPr userDrawn="1"/>
            </p:nvSpPr>
            <p:spPr bwMode="auto">
              <a:xfrm>
                <a:off x="4848" y="3648"/>
                <a:ext cx="65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063" name="Freeform 57"/>
              <p:cNvSpPr>
                <a:spLocks noEditPoints="1"/>
              </p:cNvSpPr>
              <p:nvPr userDrawn="1"/>
            </p:nvSpPr>
            <p:spPr bwMode="auto">
              <a:xfrm>
                <a:off x="5110" y="3960"/>
                <a:ext cx="27" cy="26"/>
              </a:xfrm>
              <a:custGeom>
                <a:avLst/>
                <a:gdLst>
                  <a:gd name="T0" fmla="*/ 2572 w 11"/>
                  <a:gd name="T1" fmla="*/ 13577 h 11"/>
                  <a:gd name="T2" fmla="*/ 15496 w 11"/>
                  <a:gd name="T3" fmla="*/ 2061 h 11"/>
                  <a:gd name="T4" fmla="*/ 32768 w 11"/>
                  <a:gd name="T5" fmla="*/ 13577 h 11"/>
                  <a:gd name="T6" fmla="*/ 15496 w 11"/>
                  <a:gd name="T7" fmla="*/ 23532 h 11"/>
                  <a:gd name="T8" fmla="*/ 2572 w 11"/>
                  <a:gd name="T9" fmla="*/ 13577 h 11"/>
                  <a:gd name="T10" fmla="*/ 15496 w 11"/>
                  <a:gd name="T11" fmla="*/ 25090 h 11"/>
                  <a:gd name="T12" fmla="*/ 35461 w 11"/>
                  <a:gd name="T13" fmla="*/ 13577 h 11"/>
                  <a:gd name="T14" fmla="*/ 15496 w 11"/>
                  <a:gd name="T15" fmla="*/ 0 h 11"/>
                  <a:gd name="T16" fmla="*/ 0 w 11"/>
                  <a:gd name="T17" fmla="*/ 13577 h 11"/>
                  <a:gd name="T18" fmla="*/ 15496 w 11"/>
                  <a:gd name="T19" fmla="*/ 25090 h 11"/>
                  <a:gd name="T20" fmla="*/ 13350 w 11"/>
                  <a:gd name="T21" fmla="*/ 13577 h 11"/>
                  <a:gd name="T22" fmla="*/ 15496 w 11"/>
                  <a:gd name="T23" fmla="*/ 13577 h 11"/>
                  <a:gd name="T24" fmla="*/ 22538 w 11"/>
                  <a:gd name="T25" fmla="*/ 20575 h 11"/>
                  <a:gd name="T26" fmla="*/ 26281 w 11"/>
                  <a:gd name="T27" fmla="*/ 20575 h 11"/>
                  <a:gd name="T28" fmla="*/ 19857 w 11"/>
                  <a:gd name="T29" fmla="*/ 13577 h 11"/>
                  <a:gd name="T30" fmla="*/ 26281 w 11"/>
                  <a:gd name="T31" fmla="*/ 8705 h 11"/>
                  <a:gd name="T32" fmla="*/ 19857 w 11"/>
                  <a:gd name="T33" fmla="*/ 4871 h 11"/>
                  <a:gd name="T34" fmla="*/ 9182 w 11"/>
                  <a:gd name="T35" fmla="*/ 4871 h 11"/>
                  <a:gd name="T36" fmla="*/ 9182 w 11"/>
                  <a:gd name="T37" fmla="*/ 20575 h 11"/>
                  <a:gd name="T38" fmla="*/ 13350 w 11"/>
                  <a:gd name="T39" fmla="*/ 20575 h 11"/>
                  <a:gd name="T40" fmla="*/ 13350 w 11"/>
                  <a:gd name="T41" fmla="*/ 13577 h 11"/>
                  <a:gd name="T42" fmla="*/ 13350 w 11"/>
                  <a:gd name="T43" fmla="*/ 11513 h 11"/>
                  <a:gd name="T44" fmla="*/ 13350 w 11"/>
                  <a:gd name="T45" fmla="*/ 7022 h 11"/>
                  <a:gd name="T46" fmla="*/ 15496 w 11"/>
                  <a:gd name="T47" fmla="*/ 7022 h 11"/>
                  <a:gd name="T48" fmla="*/ 22538 w 11"/>
                  <a:gd name="T49" fmla="*/ 8705 h 11"/>
                  <a:gd name="T50" fmla="*/ 15496 w 11"/>
                  <a:gd name="T51" fmla="*/ 11513 h 11"/>
                  <a:gd name="T52" fmla="*/ 13350 w 11"/>
                  <a:gd name="T53" fmla="*/ 1151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11">
                    <a:moveTo>
                      <a:pt x="1" y="6"/>
                    </a:moveTo>
                    <a:cubicBezTo>
                      <a:pt x="1" y="3"/>
                      <a:pt x="3" y="1"/>
                      <a:pt x="5" y="1"/>
                    </a:cubicBezTo>
                    <a:cubicBezTo>
                      <a:pt x="8" y="1"/>
                      <a:pt x="10" y="3"/>
                      <a:pt x="10" y="6"/>
                    </a:cubicBezTo>
                    <a:cubicBezTo>
                      <a:pt x="10" y="8"/>
                      <a:pt x="8" y="10"/>
                      <a:pt x="5" y="10"/>
                    </a:cubicBezTo>
                    <a:cubicBezTo>
                      <a:pt x="3" y="10"/>
                      <a:pt x="1" y="8"/>
                      <a:pt x="1" y="6"/>
                    </a:cubicBezTo>
                    <a:close/>
                    <a:moveTo>
                      <a:pt x="5" y="11"/>
                    </a:moveTo>
                    <a:cubicBezTo>
                      <a:pt x="8" y="11"/>
                      <a:pt x="11" y="9"/>
                      <a:pt x="11" y="6"/>
                    </a:cubicBezTo>
                    <a:cubicBezTo>
                      <a:pt x="11" y="2"/>
                      <a:pt x="8" y="0"/>
                      <a:pt x="5" y="0"/>
                    </a:cubicBezTo>
                    <a:cubicBezTo>
                      <a:pt x="2" y="0"/>
                      <a:pt x="0" y="2"/>
                      <a:pt x="0" y="6"/>
                    </a:cubicBezTo>
                    <a:cubicBezTo>
                      <a:pt x="0" y="9"/>
                      <a:pt x="2" y="11"/>
                      <a:pt x="5" y="11"/>
                    </a:cubicBezTo>
                    <a:close/>
                    <a:moveTo>
                      <a:pt x="4" y="6"/>
                    </a:moveTo>
                    <a:cubicBezTo>
                      <a:pt x="5" y="6"/>
                      <a:pt x="5" y="6"/>
                      <a:pt x="5" y="6"/>
                    </a:cubicBezTo>
                    <a:cubicBezTo>
                      <a:pt x="7" y="9"/>
                      <a:pt x="7" y="9"/>
                      <a:pt x="7" y="9"/>
                    </a:cubicBezTo>
                    <a:cubicBezTo>
                      <a:pt x="8" y="9"/>
                      <a:pt x="8" y="9"/>
                      <a:pt x="8" y="9"/>
                    </a:cubicBezTo>
                    <a:cubicBezTo>
                      <a:pt x="6" y="6"/>
                      <a:pt x="6" y="6"/>
                      <a:pt x="6" y="6"/>
                    </a:cubicBezTo>
                    <a:cubicBezTo>
                      <a:pt x="7" y="6"/>
                      <a:pt x="8" y="5"/>
                      <a:pt x="8" y="4"/>
                    </a:cubicBezTo>
                    <a:cubicBezTo>
                      <a:pt x="8" y="3"/>
                      <a:pt x="7" y="2"/>
                      <a:pt x="6" y="2"/>
                    </a:cubicBezTo>
                    <a:cubicBezTo>
                      <a:pt x="3" y="2"/>
                      <a:pt x="3" y="2"/>
                      <a:pt x="3" y="2"/>
                    </a:cubicBezTo>
                    <a:cubicBezTo>
                      <a:pt x="3" y="9"/>
                      <a:pt x="3" y="9"/>
                      <a:pt x="3" y="9"/>
                    </a:cubicBezTo>
                    <a:cubicBezTo>
                      <a:pt x="4" y="9"/>
                      <a:pt x="4" y="9"/>
                      <a:pt x="4" y="9"/>
                    </a:cubicBezTo>
                    <a:lnTo>
                      <a:pt x="4" y="6"/>
                    </a:lnTo>
                    <a:close/>
                    <a:moveTo>
                      <a:pt x="4" y="5"/>
                    </a:moveTo>
                    <a:cubicBezTo>
                      <a:pt x="4" y="3"/>
                      <a:pt x="4" y="3"/>
                      <a:pt x="4" y="3"/>
                    </a:cubicBezTo>
                    <a:cubicBezTo>
                      <a:pt x="5" y="3"/>
                      <a:pt x="5" y="3"/>
                      <a:pt x="5" y="3"/>
                    </a:cubicBezTo>
                    <a:cubicBezTo>
                      <a:pt x="6" y="3"/>
                      <a:pt x="7" y="3"/>
                      <a:pt x="7" y="4"/>
                    </a:cubicBezTo>
                    <a:cubicBezTo>
                      <a:pt x="7" y="5"/>
                      <a:pt x="6" y="5"/>
                      <a:pt x="5" y="5"/>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4" name="Freeform 58"/>
              <p:cNvSpPr>
                <a:spLocks noEditPoints="1"/>
              </p:cNvSpPr>
              <p:nvPr userDrawn="1"/>
            </p:nvSpPr>
            <p:spPr bwMode="auto">
              <a:xfrm>
                <a:off x="5431" y="3960"/>
                <a:ext cx="28" cy="26"/>
              </a:xfrm>
              <a:custGeom>
                <a:avLst/>
                <a:gdLst>
                  <a:gd name="T0" fmla="*/ 1932 w 12"/>
                  <a:gd name="T1" fmla="*/ 13577 h 11"/>
                  <a:gd name="T2" fmla="*/ 12451 w 12"/>
                  <a:gd name="T3" fmla="*/ 2061 h 11"/>
                  <a:gd name="T4" fmla="*/ 20340 w 12"/>
                  <a:gd name="T5" fmla="*/ 13577 h 11"/>
                  <a:gd name="T6" fmla="*/ 12451 w 12"/>
                  <a:gd name="T7" fmla="*/ 23532 h 11"/>
                  <a:gd name="T8" fmla="*/ 1932 w 12"/>
                  <a:gd name="T9" fmla="*/ 13577 h 11"/>
                  <a:gd name="T10" fmla="*/ 12451 w 12"/>
                  <a:gd name="T11" fmla="*/ 25090 h 11"/>
                  <a:gd name="T12" fmla="*/ 24544 w 12"/>
                  <a:gd name="T13" fmla="*/ 13577 h 11"/>
                  <a:gd name="T14" fmla="*/ 12451 w 12"/>
                  <a:gd name="T15" fmla="*/ 0 h 11"/>
                  <a:gd name="T16" fmla="*/ 0 w 12"/>
                  <a:gd name="T17" fmla="*/ 13577 h 11"/>
                  <a:gd name="T18" fmla="*/ 12451 w 12"/>
                  <a:gd name="T19" fmla="*/ 25090 h 11"/>
                  <a:gd name="T20" fmla="*/ 10519 w 12"/>
                  <a:gd name="T21" fmla="*/ 13577 h 11"/>
                  <a:gd name="T22" fmla="*/ 12451 w 12"/>
                  <a:gd name="T23" fmla="*/ 13577 h 11"/>
                  <a:gd name="T24" fmla="*/ 16606 w 12"/>
                  <a:gd name="T25" fmla="*/ 20575 h 11"/>
                  <a:gd name="T26" fmla="*/ 18408 w 12"/>
                  <a:gd name="T27" fmla="*/ 20575 h 11"/>
                  <a:gd name="T28" fmla="*/ 13900 w 12"/>
                  <a:gd name="T29" fmla="*/ 13577 h 11"/>
                  <a:gd name="T30" fmla="*/ 16606 w 12"/>
                  <a:gd name="T31" fmla="*/ 8705 h 11"/>
                  <a:gd name="T32" fmla="*/ 12451 w 12"/>
                  <a:gd name="T33" fmla="*/ 7022 h 11"/>
                  <a:gd name="T34" fmla="*/ 7889 w 12"/>
                  <a:gd name="T35" fmla="*/ 7022 h 11"/>
                  <a:gd name="T36" fmla="*/ 7889 w 12"/>
                  <a:gd name="T37" fmla="*/ 20575 h 11"/>
                  <a:gd name="T38" fmla="*/ 10519 w 12"/>
                  <a:gd name="T39" fmla="*/ 20575 h 11"/>
                  <a:gd name="T40" fmla="*/ 10519 w 12"/>
                  <a:gd name="T41" fmla="*/ 13577 h 11"/>
                  <a:gd name="T42" fmla="*/ 10519 w 12"/>
                  <a:gd name="T43" fmla="*/ 11513 h 11"/>
                  <a:gd name="T44" fmla="*/ 10519 w 12"/>
                  <a:gd name="T45" fmla="*/ 7022 h 11"/>
                  <a:gd name="T46" fmla="*/ 12451 w 12"/>
                  <a:gd name="T47" fmla="*/ 7022 h 11"/>
                  <a:gd name="T48" fmla="*/ 13900 w 12"/>
                  <a:gd name="T49" fmla="*/ 8705 h 11"/>
                  <a:gd name="T50" fmla="*/ 12451 w 12"/>
                  <a:gd name="T51" fmla="*/ 11513 h 11"/>
                  <a:gd name="T52" fmla="*/ 10519 w 12"/>
                  <a:gd name="T53" fmla="*/ 1151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 h="11">
                    <a:moveTo>
                      <a:pt x="1" y="6"/>
                    </a:moveTo>
                    <a:cubicBezTo>
                      <a:pt x="1" y="3"/>
                      <a:pt x="3" y="1"/>
                      <a:pt x="6" y="1"/>
                    </a:cubicBezTo>
                    <a:cubicBezTo>
                      <a:pt x="8" y="1"/>
                      <a:pt x="10" y="3"/>
                      <a:pt x="10" y="6"/>
                    </a:cubicBezTo>
                    <a:cubicBezTo>
                      <a:pt x="10" y="8"/>
                      <a:pt x="8" y="10"/>
                      <a:pt x="6" y="10"/>
                    </a:cubicBezTo>
                    <a:cubicBezTo>
                      <a:pt x="3" y="10"/>
                      <a:pt x="1" y="8"/>
                      <a:pt x="1" y="6"/>
                    </a:cubicBezTo>
                    <a:close/>
                    <a:moveTo>
                      <a:pt x="6" y="11"/>
                    </a:moveTo>
                    <a:cubicBezTo>
                      <a:pt x="9" y="11"/>
                      <a:pt x="12" y="9"/>
                      <a:pt x="12" y="6"/>
                    </a:cubicBezTo>
                    <a:cubicBezTo>
                      <a:pt x="12" y="3"/>
                      <a:pt x="9" y="0"/>
                      <a:pt x="6" y="0"/>
                    </a:cubicBezTo>
                    <a:cubicBezTo>
                      <a:pt x="3" y="0"/>
                      <a:pt x="0" y="3"/>
                      <a:pt x="0" y="6"/>
                    </a:cubicBezTo>
                    <a:cubicBezTo>
                      <a:pt x="0" y="9"/>
                      <a:pt x="3" y="11"/>
                      <a:pt x="6" y="11"/>
                    </a:cubicBezTo>
                    <a:close/>
                    <a:moveTo>
                      <a:pt x="5" y="6"/>
                    </a:moveTo>
                    <a:cubicBezTo>
                      <a:pt x="6" y="6"/>
                      <a:pt x="6" y="6"/>
                      <a:pt x="6" y="6"/>
                    </a:cubicBezTo>
                    <a:cubicBezTo>
                      <a:pt x="8" y="9"/>
                      <a:pt x="8" y="9"/>
                      <a:pt x="8" y="9"/>
                    </a:cubicBezTo>
                    <a:cubicBezTo>
                      <a:pt x="9" y="9"/>
                      <a:pt x="9" y="9"/>
                      <a:pt x="9" y="9"/>
                    </a:cubicBezTo>
                    <a:cubicBezTo>
                      <a:pt x="7" y="6"/>
                      <a:pt x="7" y="6"/>
                      <a:pt x="7" y="6"/>
                    </a:cubicBezTo>
                    <a:cubicBezTo>
                      <a:pt x="8" y="6"/>
                      <a:pt x="8" y="6"/>
                      <a:pt x="8" y="4"/>
                    </a:cubicBezTo>
                    <a:cubicBezTo>
                      <a:pt x="8" y="3"/>
                      <a:pt x="8" y="3"/>
                      <a:pt x="6" y="3"/>
                    </a:cubicBezTo>
                    <a:cubicBezTo>
                      <a:pt x="4" y="3"/>
                      <a:pt x="4" y="3"/>
                      <a:pt x="4" y="3"/>
                    </a:cubicBezTo>
                    <a:cubicBezTo>
                      <a:pt x="4" y="9"/>
                      <a:pt x="4" y="9"/>
                      <a:pt x="4" y="9"/>
                    </a:cubicBezTo>
                    <a:cubicBezTo>
                      <a:pt x="5" y="9"/>
                      <a:pt x="5" y="9"/>
                      <a:pt x="5" y="9"/>
                    </a:cubicBezTo>
                    <a:lnTo>
                      <a:pt x="5" y="6"/>
                    </a:lnTo>
                    <a:close/>
                    <a:moveTo>
                      <a:pt x="5" y="5"/>
                    </a:moveTo>
                    <a:cubicBezTo>
                      <a:pt x="5" y="3"/>
                      <a:pt x="5" y="3"/>
                      <a:pt x="5" y="3"/>
                    </a:cubicBezTo>
                    <a:cubicBezTo>
                      <a:pt x="6" y="3"/>
                      <a:pt x="6" y="3"/>
                      <a:pt x="6" y="3"/>
                    </a:cubicBezTo>
                    <a:cubicBezTo>
                      <a:pt x="7" y="3"/>
                      <a:pt x="7" y="4"/>
                      <a:pt x="7" y="4"/>
                    </a:cubicBezTo>
                    <a:cubicBezTo>
                      <a:pt x="7" y="5"/>
                      <a:pt x="7" y="5"/>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5" name="Freeform 59"/>
              <p:cNvSpPr>
                <a:spLocks noEditPoints="1"/>
              </p:cNvSpPr>
              <p:nvPr userDrawn="1"/>
            </p:nvSpPr>
            <p:spPr bwMode="auto">
              <a:xfrm>
                <a:off x="4846" y="3646"/>
                <a:ext cx="334" cy="340"/>
              </a:xfrm>
              <a:custGeom>
                <a:avLst/>
                <a:gdLst>
                  <a:gd name="T0" fmla="*/ 226553 w 142"/>
                  <a:gd name="T1" fmla="*/ 0 h 144"/>
                  <a:gd name="T2" fmla="*/ 88061 w 142"/>
                  <a:gd name="T3" fmla="*/ 0 h 144"/>
                  <a:gd name="T4" fmla="*/ 88061 w 142"/>
                  <a:gd name="T5" fmla="*/ 90787 h 144"/>
                  <a:gd name="T6" fmla="*/ 0 w 142"/>
                  <a:gd name="T7" fmla="*/ 90787 h 144"/>
                  <a:gd name="T8" fmla="*/ 0 w 142"/>
                  <a:gd name="T9" fmla="*/ 237695 h 144"/>
                  <a:gd name="T10" fmla="*/ 88061 w 142"/>
                  <a:gd name="T11" fmla="*/ 237695 h 144"/>
                  <a:gd name="T12" fmla="*/ 88061 w 142"/>
                  <a:gd name="T13" fmla="*/ 328532 h 144"/>
                  <a:gd name="T14" fmla="*/ 226553 w 142"/>
                  <a:gd name="T15" fmla="*/ 328532 h 144"/>
                  <a:gd name="T16" fmla="*/ 226553 w 142"/>
                  <a:gd name="T17" fmla="*/ 237695 h 144"/>
                  <a:gd name="T18" fmla="*/ 313092 w 142"/>
                  <a:gd name="T19" fmla="*/ 237695 h 144"/>
                  <a:gd name="T20" fmla="*/ 313092 w 142"/>
                  <a:gd name="T21" fmla="*/ 90787 h 144"/>
                  <a:gd name="T22" fmla="*/ 226553 w 142"/>
                  <a:gd name="T23" fmla="*/ 90787 h 144"/>
                  <a:gd name="T24" fmla="*/ 226553 w 142"/>
                  <a:gd name="T25" fmla="*/ 0 h 144"/>
                  <a:gd name="T26" fmla="*/ 103949 w 142"/>
                  <a:gd name="T27" fmla="*/ 234735 h 144"/>
                  <a:gd name="T28" fmla="*/ 76895 w 142"/>
                  <a:gd name="T29" fmla="*/ 200838 h 144"/>
                  <a:gd name="T30" fmla="*/ 70128 w 142"/>
                  <a:gd name="T31" fmla="*/ 162322 h 144"/>
                  <a:gd name="T32" fmla="*/ 76895 w 142"/>
                  <a:gd name="T33" fmla="*/ 132246 h 144"/>
                  <a:gd name="T34" fmla="*/ 130234 w 142"/>
                  <a:gd name="T35" fmla="*/ 137091 h 144"/>
                  <a:gd name="T36" fmla="*/ 145419 w 142"/>
                  <a:gd name="T37" fmla="*/ 150582 h 144"/>
                  <a:gd name="T38" fmla="*/ 138655 w 142"/>
                  <a:gd name="T39" fmla="*/ 168919 h 144"/>
                  <a:gd name="T40" fmla="*/ 107550 w 142"/>
                  <a:gd name="T41" fmla="*/ 226322 h 144"/>
                  <a:gd name="T42" fmla="*/ 103949 w 142"/>
                  <a:gd name="T43" fmla="*/ 234735 h 144"/>
                  <a:gd name="T44" fmla="*/ 180866 w 142"/>
                  <a:gd name="T45" fmla="*/ 251241 h 144"/>
                  <a:gd name="T46" fmla="*/ 154564 w 142"/>
                  <a:gd name="T47" fmla="*/ 254842 h 144"/>
                  <a:gd name="T48" fmla="*/ 110737 w 142"/>
                  <a:gd name="T49" fmla="*/ 239802 h 144"/>
                  <a:gd name="T50" fmla="*/ 112236 w 142"/>
                  <a:gd name="T51" fmla="*/ 232695 h 144"/>
                  <a:gd name="T52" fmla="*/ 149674 w 142"/>
                  <a:gd name="T53" fmla="*/ 175910 h 144"/>
                  <a:gd name="T54" fmla="*/ 156441 w 142"/>
                  <a:gd name="T55" fmla="*/ 170959 h 144"/>
                  <a:gd name="T56" fmla="*/ 164949 w 142"/>
                  <a:gd name="T57" fmla="*/ 177582 h 144"/>
                  <a:gd name="T58" fmla="*/ 200358 w 142"/>
                  <a:gd name="T59" fmla="*/ 232695 h 144"/>
                  <a:gd name="T60" fmla="*/ 205043 w 142"/>
                  <a:gd name="T61" fmla="*/ 239802 h 144"/>
                  <a:gd name="T62" fmla="*/ 180866 w 142"/>
                  <a:gd name="T63" fmla="*/ 251241 h 144"/>
                  <a:gd name="T64" fmla="*/ 244500 w 142"/>
                  <a:gd name="T65" fmla="*/ 164062 h 144"/>
                  <a:gd name="T66" fmla="*/ 236197 w 142"/>
                  <a:gd name="T67" fmla="*/ 202881 h 144"/>
                  <a:gd name="T68" fmla="*/ 211810 w 142"/>
                  <a:gd name="T69" fmla="*/ 232695 h 144"/>
                  <a:gd name="T70" fmla="*/ 207129 w 142"/>
                  <a:gd name="T71" fmla="*/ 227833 h 144"/>
                  <a:gd name="T72" fmla="*/ 171184 w 142"/>
                  <a:gd name="T73" fmla="*/ 162322 h 144"/>
                  <a:gd name="T74" fmla="*/ 169691 w 142"/>
                  <a:gd name="T75" fmla="*/ 150582 h 144"/>
                  <a:gd name="T76" fmla="*/ 185603 w 142"/>
                  <a:gd name="T77" fmla="*/ 139143 h 144"/>
                  <a:gd name="T78" fmla="*/ 237735 w 142"/>
                  <a:gd name="T79" fmla="*/ 132246 h 144"/>
                  <a:gd name="T80" fmla="*/ 244500 w 142"/>
                  <a:gd name="T81" fmla="*/ 164062 h 144"/>
                  <a:gd name="T82" fmla="*/ 236197 w 142"/>
                  <a:gd name="T83" fmla="*/ 125623 h 144"/>
                  <a:gd name="T84" fmla="*/ 226553 w 142"/>
                  <a:gd name="T85" fmla="*/ 125623 h 144"/>
                  <a:gd name="T86" fmla="*/ 174061 w 142"/>
                  <a:gd name="T87" fmla="*/ 125623 h 144"/>
                  <a:gd name="T88" fmla="*/ 161397 w 142"/>
                  <a:gd name="T89" fmla="*/ 114190 h 144"/>
                  <a:gd name="T90" fmla="*/ 167670 w 142"/>
                  <a:gd name="T91" fmla="*/ 95854 h 144"/>
                  <a:gd name="T92" fmla="*/ 156441 w 142"/>
                  <a:gd name="T93" fmla="*/ 87179 h 144"/>
                  <a:gd name="T94" fmla="*/ 145419 w 142"/>
                  <a:gd name="T95" fmla="*/ 95854 h 144"/>
                  <a:gd name="T96" fmla="*/ 151695 w 142"/>
                  <a:gd name="T97" fmla="*/ 114190 h 144"/>
                  <a:gd name="T98" fmla="*/ 133758 w 142"/>
                  <a:gd name="T99" fmla="*/ 125623 h 144"/>
                  <a:gd name="T100" fmla="*/ 81630 w 142"/>
                  <a:gd name="T101" fmla="*/ 125623 h 144"/>
                  <a:gd name="T102" fmla="*/ 76895 w 142"/>
                  <a:gd name="T103" fmla="*/ 125623 h 144"/>
                  <a:gd name="T104" fmla="*/ 112236 w 142"/>
                  <a:gd name="T105" fmla="*/ 87179 h 144"/>
                  <a:gd name="T106" fmla="*/ 156441 w 142"/>
                  <a:gd name="T107" fmla="*/ 73315 h 144"/>
                  <a:gd name="T108" fmla="*/ 202376 w 142"/>
                  <a:gd name="T109" fmla="*/ 87179 h 144"/>
                  <a:gd name="T110" fmla="*/ 236197 w 142"/>
                  <a:gd name="T111" fmla="*/ 125623 h 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2" h="144">
                    <a:moveTo>
                      <a:pt x="103" y="0"/>
                    </a:moveTo>
                    <a:cubicBezTo>
                      <a:pt x="40" y="0"/>
                      <a:pt x="40" y="0"/>
                      <a:pt x="40" y="0"/>
                    </a:cubicBezTo>
                    <a:cubicBezTo>
                      <a:pt x="40" y="40"/>
                      <a:pt x="40" y="40"/>
                      <a:pt x="40" y="40"/>
                    </a:cubicBezTo>
                    <a:cubicBezTo>
                      <a:pt x="0" y="40"/>
                      <a:pt x="0" y="40"/>
                      <a:pt x="0" y="40"/>
                    </a:cubicBezTo>
                    <a:cubicBezTo>
                      <a:pt x="0" y="104"/>
                      <a:pt x="0" y="104"/>
                      <a:pt x="0" y="104"/>
                    </a:cubicBezTo>
                    <a:cubicBezTo>
                      <a:pt x="40" y="104"/>
                      <a:pt x="40" y="104"/>
                      <a:pt x="40" y="104"/>
                    </a:cubicBezTo>
                    <a:cubicBezTo>
                      <a:pt x="40" y="144"/>
                      <a:pt x="40" y="144"/>
                      <a:pt x="40" y="144"/>
                    </a:cubicBezTo>
                    <a:cubicBezTo>
                      <a:pt x="103" y="144"/>
                      <a:pt x="103" y="144"/>
                      <a:pt x="103" y="144"/>
                    </a:cubicBezTo>
                    <a:cubicBezTo>
                      <a:pt x="103" y="104"/>
                      <a:pt x="103" y="104"/>
                      <a:pt x="103" y="104"/>
                    </a:cubicBezTo>
                    <a:cubicBezTo>
                      <a:pt x="142" y="104"/>
                      <a:pt x="142" y="104"/>
                      <a:pt x="142" y="104"/>
                    </a:cubicBezTo>
                    <a:cubicBezTo>
                      <a:pt x="142" y="40"/>
                      <a:pt x="142" y="40"/>
                      <a:pt x="142" y="40"/>
                    </a:cubicBezTo>
                    <a:cubicBezTo>
                      <a:pt x="103" y="40"/>
                      <a:pt x="103" y="40"/>
                      <a:pt x="103" y="40"/>
                    </a:cubicBezTo>
                    <a:lnTo>
                      <a:pt x="103" y="0"/>
                    </a:lnTo>
                    <a:close/>
                    <a:moveTo>
                      <a:pt x="47" y="103"/>
                    </a:moveTo>
                    <a:cubicBezTo>
                      <a:pt x="44" y="103"/>
                      <a:pt x="37" y="92"/>
                      <a:pt x="35" y="88"/>
                    </a:cubicBezTo>
                    <a:cubicBezTo>
                      <a:pt x="33" y="84"/>
                      <a:pt x="32" y="78"/>
                      <a:pt x="32" y="71"/>
                    </a:cubicBezTo>
                    <a:cubicBezTo>
                      <a:pt x="32" y="60"/>
                      <a:pt x="34" y="58"/>
                      <a:pt x="35" y="58"/>
                    </a:cubicBezTo>
                    <a:cubicBezTo>
                      <a:pt x="59" y="60"/>
                      <a:pt x="59" y="60"/>
                      <a:pt x="59" y="60"/>
                    </a:cubicBezTo>
                    <a:cubicBezTo>
                      <a:pt x="63" y="61"/>
                      <a:pt x="66" y="62"/>
                      <a:pt x="66" y="66"/>
                    </a:cubicBezTo>
                    <a:cubicBezTo>
                      <a:pt x="66" y="69"/>
                      <a:pt x="65" y="70"/>
                      <a:pt x="63" y="74"/>
                    </a:cubicBezTo>
                    <a:cubicBezTo>
                      <a:pt x="49" y="99"/>
                      <a:pt x="49" y="99"/>
                      <a:pt x="49" y="99"/>
                    </a:cubicBezTo>
                    <a:cubicBezTo>
                      <a:pt x="47" y="102"/>
                      <a:pt x="47" y="103"/>
                      <a:pt x="47" y="103"/>
                    </a:cubicBezTo>
                    <a:close/>
                    <a:moveTo>
                      <a:pt x="82" y="110"/>
                    </a:moveTo>
                    <a:cubicBezTo>
                      <a:pt x="78" y="111"/>
                      <a:pt x="75" y="112"/>
                      <a:pt x="70" y="112"/>
                    </a:cubicBezTo>
                    <a:cubicBezTo>
                      <a:pt x="64" y="112"/>
                      <a:pt x="50" y="108"/>
                      <a:pt x="50" y="105"/>
                    </a:cubicBezTo>
                    <a:cubicBezTo>
                      <a:pt x="50" y="104"/>
                      <a:pt x="50" y="104"/>
                      <a:pt x="51" y="102"/>
                    </a:cubicBezTo>
                    <a:cubicBezTo>
                      <a:pt x="68" y="77"/>
                      <a:pt x="68" y="77"/>
                      <a:pt x="68" y="77"/>
                    </a:cubicBezTo>
                    <a:cubicBezTo>
                      <a:pt x="69" y="75"/>
                      <a:pt x="70" y="75"/>
                      <a:pt x="71" y="75"/>
                    </a:cubicBezTo>
                    <a:cubicBezTo>
                      <a:pt x="73" y="75"/>
                      <a:pt x="73" y="76"/>
                      <a:pt x="75" y="78"/>
                    </a:cubicBezTo>
                    <a:cubicBezTo>
                      <a:pt x="91" y="102"/>
                      <a:pt x="91" y="102"/>
                      <a:pt x="91" y="102"/>
                    </a:cubicBezTo>
                    <a:cubicBezTo>
                      <a:pt x="92" y="104"/>
                      <a:pt x="93" y="104"/>
                      <a:pt x="93" y="105"/>
                    </a:cubicBezTo>
                    <a:cubicBezTo>
                      <a:pt x="93" y="105"/>
                      <a:pt x="90" y="108"/>
                      <a:pt x="82" y="110"/>
                    </a:cubicBezTo>
                    <a:close/>
                    <a:moveTo>
                      <a:pt x="111" y="72"/>
                    </a:moveTo>
                    <a:cubicBezTo>
                      <a:pt x="111" y="78"/>
                      <a:pt x="110" y="83"/>
                      <a:pt x="107" y="89"/>
                    </a:cubicBezTo>
                    <a:cubicBezTo>
                      <a:pt x="103" y="97"/>
                      <a:pt x="98" y="102"/>
                      <a:pt x="96" y="102"/>
                    </a:cubicBezTo>
                    <a:cubicBezTo>
                      <a:pt x="95" y="102"/>
                      <a:pt x="95" y="102"/>
                      <a:pt x="94" y="100"/>
                    </a:cubicBezTo>
                    <a:cubicBezTo>
                      <a:pt x="78" y="71"/>
                      <a:pt x="78" y="71"/>
                      <a:pt x="78" y="71"/>
                    </a:cubicBezTo>
                    <a:cubicBezTo>
                      <a:pt x="77" y="69"/>
                      <a:pt x="77" y="67"/>
                      <a:pt x="77" y="66"/>
                    </a:cubicBezTo>
                    <a:cubicBezTo>
                      <a:pt x="77" y="62"/>
                      <a:pt x="79" y="61"/>
                      <a:pt x="84" y="61"/>
                    </a:cubicBezTo>
                    <a:cubicBezTo>
                      <a:pt x="108" y="58"/>
                      <a:pt x="108" y="58"/>
                      <a:pt x="108" y="58"/>
                    </a:cubicBezTo>
                    <a:cubicBezTo>
                      <a:pt x="109" y="58"/>
                      <a:pt x="111" y="65"/>
                      <a:pt x="111" y="72"/>
                    </a:cubicBezTo>
                    <a:close/>
                    <a:moveTo>
                      <a:pt x="107" y="55"/>
                    </a:moveTo>
                    <a:cubicBezTo>
                      <a:pt x="107" y="55"/>
                      <a:pt x="107" y="55"/>
                      <a:pt x="103" y="55"/>
                    </a:cubicBezTo>
                    <a:cubicBezTo>
                      <a:pt x="79" y="55"/>
                      <a:pt x="79" y="55"/>
                      <a:pt x="79" y="55"/>
                    </a:cubicBezTo>
                    <a:cubicBezTo>
                      <a:pt x="76" y="55"/>
                      <a:pt x="73" y="54"/>
                      <a:pt x="73" y="50"/>
                    </a:cubicBezTo>
                    <a:cubicBezTo>
                      <a:pt x="73" y="47"/>
                      <a:pt x="76" y="46"/>
                      <a:pt x="76" y="42"/>
                    </a:cubicBezTo>
                    <a:cubicBezTo>
                      <a:pt x="76" y="40"/>
                      <a:pt x="73" y="38"/>
                      <a:pt x="71" y="38"/>
                    </a:cubicBezTo>
                    <a:cubicBezTo>
                      <a:pt x="68" y="38"/>
                      <a:pt x="66" y="39"/>
                      <a:pt x="66" y="42"/>
                    </a:cubicBezTo>
                    <a:cubicBezTo>
                      <a:pt x="66" y="46"/>
                      <a:pt x="69" y="47"/>
                      <a:pt x="69" y="50"/>
                    </a:cubicBezTo>
                    <a:cubicBezTo>
                      <a:pt x="69" y="55"/>
                      <a:pt x="66" y="55"/>
                      <a:pt x="61" y="55"/>
                    </a:cubicBezTo>
                    <a:cubicBezTo>
                      <a:pt x="37" y="55"/>
                      <a:pt x="37" y="55"/>
                      <a:pt x="37" y="55"/>
                    </a:cubicBezTo>
                    <a:cubicBezTo>
                      <a:pt x="36" y="55"/>
                      <a:pt x="35" y="55"/>
                      <a:pt x="35" y="55"/>
                    </a:cubicBezTo>
                    <a:cubicBezTo>
                      <a:pt x="35" y="50"/>
                      <a:pt x="45" y="41"/>
                      <a:pt x="51" y="38"/>
                    </a:cubicBezTo>
                    <a:cubicBezTo>
                      <a:pt x="56" y="34"/>
                      <a:pt x="63" y="32"/>
                      <a:pt x="71" y="32"/>
                    </a:cubicBezTo>
                    <a:cubicBezTo>
                      <a:pt x="79" y="32"/>
                      <a:pt x="86" y="34"/>
                      <a:pt x="92" y="38"/>
                    </a:cubicBezTo>
                    <a:cubicBezTo>
                      <a:pt x="97" y="41"/>
                      <a:pt x="107" y="51"/>
                      <a:pt x="10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6" name="Freeform 60"/>
              <p:cNvSpPr>
                <a:spLocks/>
              </p:cNvSpPr>
              <p:nvPr userDrawn="1"/>
            </p:nvSpPr>
            <p:spPr bwMode="auto">
              <a:xfrm>
                <a:off x="4955" y="3740"/>
                <a:ext cx="39" cy="25"/>
              </a:xfrm>
              <a:custGeom>
                <a:avLst/>
                <a:gdLst>
                  <a:gd name="T0" fmla="*/ 26114 w 17"/>
                  <a:gd name="T1" fmla="*/ 0 h 10"/>
                  <a:gd name="T2" fmla="*/ 24352 w 17"/>
                  <a:gd name="T3" fmla="*/ 0 h 10"/>
                  <a:gd name="T4" fmla="*/ 0 w 17"/>
                  <a:gd name="T5" fmla="*/ 35470 h 10"/>
                  <a:gd name="T6" fmla="*/ 1585 w 17"/>
                  <a:gd name="T7" fmla="*/ 38595 h 10"/>
                  <a:gd name="T8" fmla="*/ 26114 w 17"/>
                  <a:gd name="T9" fmla="*/ 38595 h 10"/>
                  <a:gd name="T10" fmla="*/ 29752 w 17"/>
                  <a:gd name="T11" fmla="*/ 35470 h 10"/>
                  <a:gd name="T12" fmla="*/ 24352 w 17"/>
                  <a:gd name="T13" fmla="*/ 12238 h 10"/>
                  <a:gd name="T14" fmla="*/ 26114 w 17"/>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0">
                    <a:moveTo>
                      <a:pt x="15" y="0"/>
                    </a:moveTo>
                    <a:cubicBezTo>
                      <a:pt x="15" y="0"/>
                      <a:pt x="15" y="0"/>
                      <a:pt x="14" y="0"/>
                    </a:cubicBezTo>
                    <a:cubicBezTo>
                      <a:pt x="10" y="0"/>
                      <a:pt x="0" y="8"/>
                      <a:pt x="0" y="9"/>
                    </a:cubicBezTo>
                    <a:cubicBezTo>
                      <a:pt x="0" y="10"/>
                      <a:pt x="1" y="10"/>
                      <a:pt x="1" y="10"/>
                    </a:cubicBezTo>
                    <a:cubicBezTo>
                      <a:pt x="15" y="10"/>
                      <a:pt x="15" y="10"/>
                      <a:pt x="15" y="10"/>
                    </a:cubicBezTo>
                    <a:cubicBezTo>
                      <a:pt x="16" y="10"/>
                      <a:pt x="17" y="10"/>
                      <a:pt x="17" y="9"/>
                    </a:cubicBezTo>
                    <a:cubicBezTo>
                      <a:pt x="17" y="9"/>
                      <a:pt x="14" y="7"/>
                      <a:pt x="14" y="3"/>
                    </a:cubicBezTo>
                    <a:cubicBezTo>
                      <a:pt x="14" y="1"/>
                      <a:pt x="15"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7" name="Freeform 61"/>
              <p:cNvSpPr>
                <a:spLocks/>
              </p:cNvSpPr>
              <p:nvPr userDrawn="1"/>
            </p:nvSpPr>
            <p:spPr bwMode="auto">
              <a:xfrm>
                <a:off x="5031" y="3740"/>
                <a:ext cx="44" cy="25"/>
              </a:xfrm>
              <a:custGeom>
                <a:avLst/>
                <a:gdLst>
                  <a:gd name="T0" fmla="*/ 8998 w 18"/>
                  <a:gd name="T1" fmla="*/ 0 h 10"/>
                  <a:gd name="T2" fmla="*/ 6209 w 18"/>
                  <a:gd name="T3" fmla="*/ 0 h 10"/>
                  <a:gd name="T4" fmla="*/ 8998 w 18"/>
                  <a:gd name="T5" fmla="*/ 12238 h 10"/>
                  <a:gd name="T6" fmla="*/ 0 w 18"/>
                  <a:gd name="T7" fmla="*/ 35470 h 10"/>
                  <a:gd name="T8" fmla="*/ 6209 w 18"/>
                  <a:gd name="T9" fmla="*/ 38595 h 10"/>
                  <a:gd name="T10" fmla="*/ 53766 w 18"/>
                  <a:gd name="T11" fmla="*/ 38595 h 10"/>
                  <a:gd name="T12" fmla="*/ 56305 w 18"/>
                  <a:gd name="T13" fmla="*/ 35470 h 10"/>
                  <a:gd name="T14" fmla="*/ 8998 w 18"/>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0">
                    <a:moveTo>
                      <a:pt x="3" y="0"/>
                    </a:moveTo>
                    <a:cubicBezTo>
                      <a:pt x="2" y="0"/>
                      <a:pt x="2" y="0"/>
                      <a:pt x="2" y="0"/>
                    </a:cubicBezTo>
                    <a:cubicBezTo>
                      <a:pt x="2" y="1"/>
                      <a:pt x="3" y="2"/>
                      <a:pt x="3" y="3"/>
                    </a:cubicBezTo>
                    <a:cubicBezTo>
                      <a:pt x="3" y="8"/>
                      <a:pt x="0" y="9"/>
                      <a:pt x="0" y="9"/>
                    </a:cubicBezTo>
                    <a:cubicBezTo>
                      <a:pt x="0" y="10"/>
                      <a:pt x="0" y="10"/>
                      <a:pt x="2" y="10"/>
                    </a:cubicBezTo>
                    <a:cubicBezTo>
                      <a:pt x="17" y="10"/>
                      <a:pt x="17" y="10"/>
                      <a:pt x="17" y="10"/>
                    </a:cubicBezTo>
                    <a:cubicBezTo>
                      <a:pt x="17" y="10"/>
                      <a:pt x="18" y="10"/>
                      <a:pt x="18" y="9"/>
                    </a:cubicBezTo>
                    <a:cubicBezTo>
                      <a:pt x="18" y="8"/>
                      <a:pt x="8"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8" name="Freeform 62"/>
              <p:cNvSpPr>
                <a:spLocks/>
              </p:cNvSpPr>
              <p:nvPr userDrawn="1"/>
            </p:nvSpPr>
            <p:spPr bwMode="auto">
              <a:xfrm>
                <a:off x="4933" y="3797"/>
                <a:ext cx="55" cy="71"/>
              </a:xfrm>
              <a:custGeom>
                <a:avLst/>
                <a:gdLst>
                  <a:gd name="T0" fmla="*/ 48228 w 23"/>
                  <a:gd name="T1" fmla="*/ 4890 h 30"/>
                  <a:gd name="T2" fmla="*/ 5404 w 23"/>
                  <a:gd name="T3" fmla="*/ 0 h 30"/>
                  <a:gd name="T4" fmla="*/ 0 w 23"/>
                  <a:gd name="T5" fmla="*/ 18798 h 30"/>
                  <a:gd name="T6" fmla="*/ 5404 w 23"/>
                  <a:gd name="T7" fmla="*/ 46181 h 30"/>
                  <a:gd name="T8" fmla="*/ 23765 w 23"/>
                  <a:gd name="T9" fmla="*/ 69923 h 30"/>
                  <a:gd name="T10" fmla="*/ 25408 w 23"/>
                  <a:gd name="T11" fmla="*/ 62738 h 30"/>
                  <a:gd name="T12" fmla="*/ 56829 w 23"/>
                  <a:gd name="T13" fmla="*/ 11573 h 30"/>
                  <a:gd name="T14" fmla="*/ 59115 w 23"/>
                  <a:gd name="T15" fmla="*/ 7062 h 30"/>
                  <a:gd name="T16" fmla="*/ 48228 w 23"/>
                  <a:gd name="T17" fmla="*/ 489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0">
                    <a:moveTo>
                      <a:pt x="19" y="2"/>
                    </a:moveTo>
                    <a:cubicBezTo>
                      <a:pt x="2" y="0"/>
                      <a:pt x="2" y="0"/>
                      <a:pt x="2" y="0"/>
                    </a:cubicBezTo>
                    <a:cubicBezTo>
                      <a:pt x="1" y="0"/>
                      <a:pt x="0" y="1"/>
                      <a:pt x="0" y="8"/>
                    </a:cubicBezTo>
                    <a:cubicBezTo>
                      <a:pt x="0" y="12"/>
                      <a:pt x="1" y="16"/>
                      <a:pt x="2" y="20"/>
                    </a:cubicBezTo>
                    <a:cubicBezTo>
                      <a:pt x="3" y="21"/>
                      <a:pt x="7" y="30"/>
                      <a:pt x="9" y="30"/>
                    </a:cubicBezTo>
                    <a:cubicBezTo>
                      <a:pt x="9" y="30"/>
                      <a:pt x="10" y="28"/>
                      <a:pt x="10" y="27"/>
                    </a:cubicBezTo>
                    <a:cubicBezTo>
                      <a:pt x="22" y="5"/>
                      <a:pt x="22" y="5"/>
                      <a:pt x="22" y="5"/>
                    </a:cubicBezTo>
                    <a:cubicBezTo>
                      <a:pt x="23" y="4"/>
                      <a:pt x="23" y="4"/>
                      <a:pt x="23" y="3"/>
                    </a:cubicBezTo>
                    <a:cubicBezTo>
                      <a:pt x="23" y="2"/>
                      <a:pt x="22" y="2"/>
                      <a:pt x="1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69" name="Freeform 63"/>
              <p:cNvSpPr>
                <a:spLocks/>
              </p:cNvSpPr>
              <p:nvPr userDrawn="1"/>
            </p:nvSpPr>
            <p:spPr bwMode="auto">
              <a:xfrm>
                <a:off x="5042" y="3797"/>
                <a:ext cx="52" cy="71"/>
              </a:xfrm>
              <a:custGeom>
                <a:avLst/>
                <a:gdLst>
                  <a:gd name="T0" fmla="*/ 0 w 22"/>
                  <a:gd name="T1" fmla="*/ 7062 h 30"/>
                  <a:gd name="T2" fmla="*/ 4871 w 22"/>
                  <a:gd name="T3" fmla="*/ 11573 h 30"/>
                  <a:gd name="T4" fmla="*/ 27213 w 22"/>
                  <a:gd name="T5" fmla="*/ 61176 h 30"/>
                  <a:gd name="T6" fmla="*/ 32091 w 22"/>
                  <a:gd name="T7" fmla="*/ 69923 h 30"/>
                  <a:gd name="T8" fmla="*/ 45661 w 22"/>
                  <a:gd name="T9" fmla="*/ 46181 h 30"/>
                  <a:gd name="T10" fmla="*/ 50745 w 22"/>
                  <a:gd name="T11" fmla="*/ 13746 h 30"/>
                  <a:gd name="T12" fmla="*/ 45661 w 22"/>
                  <a:gd name="T13" fmla="*/ 0 h 30"/>
                  <a:gd name="T14" fmla="*/ 7022 w 22"/>
                  <a:gd name="T15" fmla="*/ 4890 h 30"/>
                  <a:gd name="T16" fmla="*/ 0 w 22"/>
                  <a:gd name="T17" fmla="*/ 706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0">
                    <a:moveTo>
                      <a:pt x="0" y="3"/>
                    </a:moveTo>
                    <a:cubicBezTo>
                      <a:pt x="0" y="3"/>
                      <a:pt x="0" y="3"/>
                      <a:pt x="2" y="5"/>
                    </a:cubicBezTo>
                    <a:cubicBezTo>
                      <a:pt x="12" y="26"/>
                      <a:pt x="12" y="26"/>
                      <a:pt x="12" y="26"/>
                    </a:cubicBezTo>
                    <a:cubicBezTo>
                      <a:pt x="14" y="30"/>
                      <a:pt x="14" y="30"/>
                      <a:pt x="14" y="30"/>
                    </a:cubicBezTo>
                    <a:cubicBezTo>
                      <a:pt x="15" y="30"/>
                      <a:pt x="19" y="23"/>
                      <a:pt x="20" y="20"/>
                    </a:cubicBezTo>
                    <a:cubicBezTo>
                      <a:pt x="22" y="16"/>
                      <a:pt x="22" y="11"/>
                      <a:pt x="22" y="6"/>
                    </a:cubicBezTo>
                    <a:cubicBezTo>
                      <a:pt x="22" y="1"/>
                      <a:pt x="21" y="0"/>
                      <a:pt x="20" y="0"/>
                    </a:cubicBezTo>
                    <a:cubicBezTo>
                      <a:pt x="3" y="2"/>
                      <a:pt x="3" y="2"/>
                      <a:pt x="3" y="2"/>
                    </a:cubicBezTo>
                    <a:cubicBezTo>
                      <a:pt x="1"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70" name="Freeform 64"/>
              <p:cNvSpPr>
                <a:spLocks/>
              </p:cNvSpPr>
              <p:nvPr userDrawn="1"/>
            </p:nvSpPr>
            <p:spPr bwMode="auto">
              <a:xfrm>
                <a:off x="4983" y="3842"/>
                <a:ext cx="61" cy="54"/>
              </a:xfrm>
              <a:custGeom>
                <a:avLst/>
                <a:gdLst>
                  <a:gd name="T0" fmla="*/ 32004 w 26"/>
                  <a:gd name="T1" fmla="*/ 4712 h 23"/>
                  <a:gd name="T2" fmla="*/ 28513 w 26"/>
                  <a:gd name="T3" fmla="*/ 0 h 23"/>
                  <a:gd name="T4" fmla="*/ 25883 w 26"/>
                  <a:gd name="T5" fmla="*/ 4712 h 23"/>
                  <a:gd name="T6" fmla="*/ 2004 w 26"/>
                  <a:gd name="T7" fmla="*/ 37037 h 23"/>
                  <a:gd name="T8" fmla="*/ 0 w 26"/>
                  <a:gd name="T9" fmla="*/ 41723 h 23"/>
                  <a:gd name="T10" fmla="*/ 28513 w 26"/>
                  <a:gd name="T11" fmla="*/ 49919 h 23"/>
                  <a:gd name="T12" fmla="*/ 56024 w 26"/>
                  <a:gd name="T13" fmla="*/ 43238 h 23"/>
                  <a:gd name="T14" fmla="*/ 54020 w 26"/>
                  <a:gd name="T15" fmla="*/ 37037 h 23"/>
                  <a:gd name="T16" fmla="*/ 32004 w 26"/>
                  <a:gd name="T17" fmla="*/ 4712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3">
                    <a:moveTo>
                      <a:pt x="15" y="2"/>
                    </a:moveTo>
                    <a:cubicBezTo>
                      <a:pt x="14" y="1"/>
                      <a:pt x="14" y="0"/>
                      <a:pt x="13" y="0"/>
                    </a:cubicBezTo>
                    <a:cubicBezTo>
                      <a:pt x="13" y="0"/>
                      <a:pt x="13" y="1"/>
                      <a:pt x="12" y="2"/>
                    </a:cubicBezTo>
                    <a:cubicBezTo>
                      <a:pt x="1" y="17"/>
                      <a:pt x="1" y="17"/>
                      <a:pt x="1" y="17"/>
                    </a:cubicBezTo>
                    <a:cubicBezTo>
                      <a:pt x="0" y="19"/>
                      <a:pt x="0" y="19"/>
                      <a:pt x="0" y="19"/>
                    </a:cubicBezTo>
                    <a:cubicBezTo>
                      <a:pt x="0" y="21"/>
                      <a:pt x="5" y="23"/>
                      <a:pt x="13" y="23"/>
                    </a:cubicBezTo>
                    <a:cubicBezTo>
                      <a:pt x="17" y="23"/>
                      <a:pt x="26" y="22"/>
                      <a:pt x="26" y="20"/>
                    </a:cubicBezTo>
                    <a:cubicBezTo>
                      <a:pt x="26" y="20"/>
                      <a:pt x="26" y="19"/>
                      <a:pt x="25" y="17"/>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71" name="Freeform 65"/>
              <p:cNvSpPr>
                <a:spLocks noEditPoints="1"/>
              </p:cNvSpPr>
              <p:nvPr userDrawn="1"/>
            </p:nvSpPr>
            <p:spPr bwMode="auto">
              <a:xfrm>
                <a:off x="5227" y="3648"/>
                <a:ext cx="273" cy="342"/>
              </a:xfrm>
              <a:custGeom>
                <a:avLst/>
                <a:gdLst>
                  <a:gd name="T0" fmla="*/ 254132 w 115"/>
                  <a:gd name="T1" fmla="*/ 0 h 145"/>
                  <a:gd name="T2" fmla="*/ 254132 w 115"/>
                  <a:gd name="T3" fmla="*/ 0 h 145"/>
                  <a:gd name="T4" fmla="*/ 141072 w 115"/>
                  <a:gd name="T5" fmla="*/ 24829 h 145"/>
                  <a:gd name="T6" fmla="*/ 24136 w 115"/>
                  <a:gd name="T7" fmla="*/ 0 h 145"/>
                  <a:gd name="T8" fmla="*/ 21247 w 115"/>
                  <a:gd name="T9" fmla="*/ 0 h 145"/>
                  <a:gd name="T10" fmla="*/ 0 w 115"/>
                  <a:gd name="T11" fmla="*/ 90210 h 145"/>
                  <a:gd name="T12" fmla="*/ 141072 w 115"/>
                  <a:gd name="T13" fmla="*/ 327582 h 145"/>
                  <a:gd name="T14" fmla="*/ 143175 w 115"/>
                  <a:gd name="T15" fmla="*/ 327582 h 145"/>
                  <a:gd name="T16" fmla="*/ 275253 w 115"/>
                  <a:gd name="T17" fmla="*/ 101598 h 145"/>
                  <a:gd name="T18" fmla="*/ 254132 w 115"/>
                  <a:gd name="T19" fmla="*/ 0 h 145"/>
                  <a:gd name="T20" fmla="*/ 143175 w 115"/>
                  <a:gd name="T21" fmla="*/ 302481 h 145"/>
                  <a:gd name="T22" fmla="*/ 143175 w 115"/>
                  <a:gd name="T23" fmla="*/ 302481 h 145"/>
                  <a:gd name="T24" fmla="*/ 24136 w 115"/>
                  <a:gd name="T25" fmla="*/ 99496 h 145"/>
                  <a:gd name="T26" fmla="*/ 36174 w 115"/>
                  <a:gd name="T27" fmla="*/ 31688 h 145"/>
                  <a:gd name="T28" fmla="*/ 36174 w 115"/>
                  <a:gd name="T29" fmla="*/ 31688 h 145"/>
                  <a:gd name="T30" fmla="*/ 141072 w 115"/>
                  <a:gd name="T31" fmla="*/ 49913 h 145"/>
                  <a:gd name="T32" fmla="*/ 237111 w 115"/>
                  <a:gd name="T33" fmla="*/ 31688 h 145"/>
                  <a:gd name="T34" fmla="*/ 239293 w 115"/>
                  <a:gd name="T35" fmla="*/ 31688 h 145"/>
                  <a:gd name="T36" fmla="*/ 251143 w 115"/>
                  <a:gd name="T37" fmla="*/ 106428 h 145"/>
                  <a:gd name="T38" fmla="*/ 143175 w 115"/>
                  <a:gd name="T39" fmla="*/ 302481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5" h="145">
                    <a:moveTo>
                      <a:pt x="106" y="0"/>
                    </a:moveTo>
                    <a:cubicBezTo>
                      <a:pt x="106" y="0"/>
                      <a:pt x="106" y="0"/>
                      <a:pt x="106" y="0"/>
                    </a:cubicBezTo>
                    <a:cubicBezTo>
                      <a:pt x="86" y="9"/>
                      <a:pt x="76" y="11"/>
                      <a:pt x="59" y="11"/>
                    </a:cubicBezTo>
                    <a:cubicBezTo>
                      <a:pt x="38" y="11"/>
                      <a:pt x="25" y="8"/>
                      <a:pt x="10" y="0"/>
                    </a:cubicBezTo>
                    <a:cubicBezTo>
                      <a:pt x="9" y="0"/>
                      <a:pt x="9" y="0"/>
                      <a:pt x="9" y="0"/>
                    </a:cubicBezTo>
                    <a:cubicBezTo>
                      <a:pt x="3" y="16"/>
                      <a:pt x="0" y="26"/>
                      <a:pt x="0" y="40"/>
                    </a:cubicBezTo>
                    <a:cubicBezTo>
                      <a:pt x="0" y="84"/>
                      <a:pt x="22" y="122"/>
                      <a:pt x="59" y="145"/>
                    </a:cubicBezTo>
                    <a:cubicBezTo>
                      <a:pt x="60" y="145"/>
                      <a:pt x="60" y="145"/>
                      <a:pt x="60" y="145"/>
                    </a:cubicBezTo>
                    <a:cubicBezTo>
                      <a:pt x="94" y="124"/>
                      <a:pt x="115" y="88"/>
                      <a:pt x="115" y="45"/>
                    </a:cubicBezTo>
                    <a:cubicBezTo>
                      <a:pt x="115" y="29"/>
                      <a:pt x="113" y="16"/>
                      <a:pt x="106" y="0"/>
                    </a:cubicBezTo>
                    <a:close/>
                    <a:moveTo>
                      <a:pt x="60" y="134"/>
                    </a:moveTo>
                    <a:cubicBezTo>
                      <a:pt x="60" y="134"/>
                      <a:pt x="60" y="134"/>
                      <a:pt x="60" y="134"/>
                    </a:cubicBezTo>
                    <a:cubicBezTo>
                      <a:pt x="30" y="111"/>
                      <a:pt x="10" y="83"/>
                      <a:pt x="10" y="44"/>
                    </a:cubicBezTo>
                    <a:cubicBezTo>
                      <a:pt x="10" y="34"/>
                      <a:pt x="12" y="25"/>
                      <a:pt x="15" y="14"/>
                    </a:cubicBezTo>
                    <a:cubicBezTo>
                      <a:pt x="15" y="14"/>
                      <a:pt x="15" y="14"/>
                      <a:pt x="15" y="14"/>
                    </a:cubicBezTo>
                    <a:cubicBezTo>
                      <a:pt x="29" y="18"/>
                      <a:pt x="44" y="22"/>
                      <a:pt x="59" y="22"/>
                    </a:cubicBezTo>
                    <a:cubicBezTo>
                      <a:pt x="78" y="22"/>
                      <a:pt x="92" y="17"/>
                      <a:pt x="99" y="14"/>
                    </a:cubicBezTo>
                    <a:cubicBezTo>
                      <a:pt x="100" y="14"/>
                      <a:pt x="100" y="14"/>
                      <a:pt x="100" y="14"/>
                    </a:cubicBezTo>
                    <a:cubicBezTo>
                      <a:pt x="103" y="21"/>
                      <a:pt x="105" y="35"/>
                      <a:pt x="105" y="47"/>
                    </a:cubicBezTo>
                    <a:cubicBezTo>
                      <a:pt x="105" y="84"/>
                      <a:pt x="90" y="110"/>
                      <a:pt x="60"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72" name="Freeform 66"/>
              <p:cNvSpPr>
                <a:spLocks noEditPoints="1"/>
              </p:cNvSpPr>
              <p:nvPr userDrawn="1"/>
            </p:nvSpPr>
            <p:spPr bwMode="auto">
              <a:xfrm>
                <a:off x="5268" y="3698"/>
                <a:ext cx="194" cy="250"/>
              </a:xfrm>
              <a:custGeom>
                <a:avLst/>
                <a:gdLst>
                  <a:gd name="T0" fmla="*/ 97185 w 82"/>
                  <a:gd name="T1" fmla="*/ 13434 h 106"/>
                  <a:gd name="T2" fmla="*/ 7048 w 82"/>
                  <a:gd name="T3" fmla="*/ 0 h 106"/>
                  <a:gd name="T4" fmla="*/ 100007 w 82"/>
                  <a:gd name="T5" fmla="*/ 239583 h 106"/>
                  <a:gd name="T6" fmla="*/ 190425 w 82"/>
                  <a:gd name="T7" fmla="*/ 54368 h 106"/>
                  <a:gd name="T8" fmla="*/ 183434 w 82"/>
                  <a:gd name="T9" fmla="*/ 0 h 106"/>
                  <a:gd name="T10" fmla="*/ 88353 w 82"/>
                  <a:gd name="T11" fmla="*/ 216375 h 106"/>
                  <a:gd name="T12" fmla="*/ 88353 w 82"/>
                  <a:gd name="T13" fmla="*/ 196009 h 106"/>
                  <a:gd name="T14" fmla="*/ 90513 w 82"/>
                  <a:gd name="T15" fmla="*/ 209811 h 106"/>
                  <a:gd name="T16" fmla="*/ 100007 w 82"/>
                  <a:gd name="T17" fmla="*/ 223245 h 106"/>
                  <a:gd name="T18" fmla="*/ 93335 w 82"/>
                  <a:gd name="T19" fmla="*/ 184691 h 106"/>
                  <a:gd name="T20" fmla="*/ 104138 w 82"/>
                  <a:gd name="T21" fmla="*/ 196009 h 106"/>
                  <a:gd name="T22" fmla="*/ 109118 w 82"/>
                  <a:gd name="T23" fmla="*/ 196009 h 106"/>
                  <a:gd name="T24" fmla="*/ 109118 w 82"/>
                  <a:gd name="T25" fmla="*/ 194465 h 106"/>
                  <a:gd name="T26" fmla="*/ 86287 w 82"/>
                  <a:gd name="T27" fmla="*/ 149387 h 106"/>
                  <a:gd name="T28" fmla="*/ 86287 w 82"/>
                  <a:gd name="T29" fmla="*/ 153035 h 106"/>
                  <a:gd name="T30" fmla="*/ 109118 w 82"/>
                  <a:gd name="T31" fmla="*/ 196009 h 106"/>
                  <a:gd name="T32" fmla="*/ 93335 w 82"/>
                  <a:gd name="T33" fmla="*/ 144557 h 106"/>
                  <a:gd name="T34" fmla="*/ 104138 w 82"/>
                  <a:gd name="T35" fmla="*/ 162809 h 106"/>
                  <a:gd name="T36" fmla="*/ 112068 w 82"/>
                  <a:gd name="T37" fmla="*/ 159870 h 106"/>
                  <a:gd name="T38" fmla="*/ 102072 w 82"/>
                  <a:gd name="T39" fmla="*/ 139613 h 106"/>
                  <a:gd name="T40" fmla="*/ 69613 w 82"/>
                  <a:gd name="T41" fmla="*/ 119828 h 106"/>
                  <a:gd name="T42" fmla="*/ 76796 w 82"/>
                  <a:gd name="T43" fmla="*/ 111200 h 106"/>
                  <a:gd name="T44" fmla="*/ 112068 w 82"/>
                  <a:gd name="T45" fmla="*/ 159870 h 106"/>
                  <a:gd name="T46" fmla="*/ 86287 w 82"/>
                  <a:gd name="T47" fmla="*/ 96531 h 106"/>
                  <a:gd name="T48" fmla="*/ 104138 w 82"/>
                  <a:gd name="T49" fmla="*/ 119828 h 106"/>
                  <a:gd name="T50" fmla="*/ 81390 w 82"/>
                  <a:gd name="T51" fmla="*/ 99479 h 106"/>
                  <a:gd name="T52" fmla="*/ 112068 w 82"/>
                  <a:gd name="T53" fmla="*/ 101583 h 106"/>
                  <a:gd name="T54" fmla="*/ 71747 w 82"/>
                  <a:gd name="T55" fmla="*/ 88149 h 106"/>
                  <a:gd name="T56" fmla="*/ 74730 w 82"/>
                  <a:gd name="T57" fmla="*/ 33731 h 106"/>
                  <a:gd name="T58" fmla="*/ 95025 w 82"/>
                  <a:gd name="T59" fmla="*/ 45118 h 106"/>
                  <a:gd name="T60" fmla="*/ 76796 w 82"/>
                  <a:gd name="T61" fmla="*/ 47870 h 106"/>
                  <a:gd name="T62" fmla="*/ 81390 w 82"/>
                  <a:gd name="T63" fmla="*/ 56465 h 106"/>
                  <a:gd name="T64" fmla="*/ 64687 w 82"/>
                  <a:gd name="T65" fmla="*/ 56465 h 106"/>
                  <a:gd name="T66" fmla="*/ 112068 w 82"/>
                  <a:gd name="T67" fmla="*/ 117703 h 106"/>
                  <a:gd name="T68" fmla="*/ 109118 w 82"/>
                  <a:gd name="T69" fmla="*/ 67785 h 106"/>
                  <a:gd name="T70" fmla="*/ 86287 w 82"/>
                  <a:gd name="T71" fmla="*/ 63340 h 106"/>
                  <a:gd name="T72" fmla="*/ 95025 w 82"/>
                  <a:gd name="T73" fmla="*/ 56465 h 106"/>
                  <a:gd name="T74" fmla="*/ 100007 w 82"/>
                  <a:gd name="T75" fmla="*/ 56465 h 106"/>
                  <a:gd name="T76" fmla="*/ 102072 w 82"/>
                  <a:gd name="T77" fmla="*/ 54368 h 106"/>
                  <a:gd name="T78" fmla="*/ 97185 w 82"/>
                  <a:gd name="T79" fmla="*/ 51675 h 106"/>
                  <a:gd name="T80" fmla="*/ 88353 w 82"/>
                  <a:gd name="T81" fmla="*/ 31684 h 106"/>
                  <a:gd name="T82" fmla="*/ 88353 w 82"/>
                  <a:gd name="T83" fmla="*/ 24821 h 106"/>
                  <a:gd name="T84" fmla="*/ 102072 w 82"/>
                  <a:gd name="T85" fmla="*/ 29637 h 106"/>
                  <a:gd name="T86" fmla="*/ 109118 w 82"/>
                  <a:gd name="T87" fmla="*/ 45118 h 106"/>
                  <a:gd name="T88" fmla="*/ 118747 w 82"/>
                  <a:gd name="T89" fmla="*/ 38243 h 106"/>
                  <a:gd name="T90" fmla="*/ 132370 w 82"/>
                  <a:gd name="T91" fmla="*/ 43071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2" h="106">
                    <a:moveTo>
                      <a:pt x="79" y="0"/>
                    </a:moveTo>
                    <a:cubicBezTo>
                      <a:pt x="67" y="4"/>
                      <a:pt x="58" y="6"/>
                      <a:pt x="42" y="6"/>
                    </a:cubicBezTo>
                    <a:cubicBezTo>
                      <a:pt x="29" y="6"/>
                      <a:pt x="18" y="5"/>
                      <a:pt x="3" y="0"/>
                    </a:cubicBezTo>
                    <a:cubicBezTo>
                      <a:pt x="3" y="0"/>
                      <a:pt x="3" y="0"/>
                      <a:pt x="3" y="0"/>
                    </a:cubicBezTo>
                    <a:cubicBezTo>
                      <a:pt x="0" y="10"/>
                      <a:pt x="0" y="15"/>
                      <a:pt x="0" y="22"/>
                    </a:cubicBezTo>
                    <a:cubicBezTo>
                      <a:pt x="0" y="57"/>
                      <a:pt x="16" y="85"/>
                      <a:pt x="43" y="106"/>
                    </a:cubicBezTo>
                    <a:cubicBezTo>
                      <a:pt x="43" y="106"/>
                      <a:pt x="43" y="106"/>
                      <a:pt x="43" y="106"/>
                    </a:cubicBezTo>
                    <a:cubicBezTo>
                      <a:pt x="70" y="83"/>
                      <a:pt x="82" y="59"/>
                      <a:pt x="82" y="24"/>
                    </a:cubicBezTo>
                    <a:cubicBezTo>
                      <a:pt x="82" y="16"/>
                      <a:pt x="81" y="9"/>
                      <a:pt x="79" y="1"/>
                    </a:cubicBezTo>
                    <a:lnTo>
                      <a:pt x="79" y="0"/>
                    </a:lnTo>
                    <a:close/>
                    <a:moveTo>
                      <a:pt x="39" y="93"/>
                    </a:moveTo>
                    <a:cubicBezTo>
                      <a:pt x="39" y="94"/>
                      <a:pt x="39" y="96"/>
                      <a:pt x="38" y="96"/>
                    </a:cubicBezTo>
                    <a:cubicBezTo>
                      <a:pt x="37" y="96"/>
                      <a:pt x="36" y="95"/>
                      <a:pt x="36" y="92"/>
                    </a:cubicBezTo>
                    <a:cubicBezTo>
                      <a:pt x="36" y="90"/>
                      <a:pt x="37" y="88"/>
                      <a:pt x="38" y="87"/>
                    </a:cubicBezTo>
                    <a:cubicBezTo>
                      <a:pt x="39" y="92"/>
                      <a:pt x="39" y="92"/>
                      <a:pt x="39" y="92"/>
                    </a:cubicBezTo>
                    <a:lnTo>
                      <a:pt x="39" y="93"/>
                    </a:lnTo>
                    <a:close/>
                    <a:moveTo>
                      <a:pt x="45" y="95"/>
                    </a:moveTo>
                    <a:cubicBezTo>
                      <a:pt x="45" y="98"/>
                      <a:pt x="44" y="99"/>
                      <a:pt x="43" y="99"/>
                    </a:cubicBezTo>
                    <a:cubicBezTo>
                      <a:pt x="41" y="99"/>
                      <a:pt x="41" y="97"/>
                      <a:pt x="40" y="96"/>
                    </a:cubicBezTo>
                    <a:cubicBezTo>
                      <a:pt x="40" y="82"/>
                      <a:pt x="40" y="82"/>
                      <a:pt x="40" y="82"/>
                    </a:cubicBezTo>
                    <a:cubicBezTo>
                      <a:pt x="42" y="82"/>
                      <a:pt x="43" y="83"/>
                      <a:pt x="44" y="84"/>
                    </a:cubicBezTo>
                    <a:cubicBezTo>
                      <a:pt x="45" y="85"/>
                      <a:pt x="44" y="86"/>
                      <a:pt x="45" y="87"/>
                    </a:cubicBezTo>
                    <a:lnTo>
                      <a:pt x="45" y="95"/>
                    </a:lnTo>
                    <a:close/>
                    <a:moveTo>
                      <a:pt x="47" y="87"/>
                    </a:moveTo>
                    <a:cubicBezTo>
                      <a:pt x="47" y="87"/>
                      <a:pt x="47" y="87"/>
                      <a:pt x="47" y="87"/>
                    </a:cubicBezTo>
                    <a:cubicBezTo>
                      <a:pt x="47" y="86"/>
                      <a:pt x="47" y="86"/>
                      <a:pt x="47" y="86"/>
                    </a:cubicBezTo>
                    <a:cubicBezTo>
                      <a:pt x="47" y="78"/>
                      <a:pt x="33" y="80"/>
                      <a:pt x="33" y="72"/>
                    </a:cubicBezTo>
                    <a:cubicBezTo>
                      <a:pt x="33" y="69"/>
                      <a:pt x="35" y="67"/>
                      <a:pt x="37" y="66"/>
                    </a:cubicBezTo>
                    <a:cubicBezTo>
                      <a:pt x="37" y="67"/>
                      <a:pt x="37" y="67"/>
                      <a:pt x="37" y="67"/>
                    </a:cubicBezTo>
                    <a:cubicBezTo>
                      <a:pt x="37" y="67"/>
                      <a:pt x="37" y="68"/>
                      <a:pt x="37" y="68"/>
                    </a:cubicBezTo>
                    <a:cubicBezTo>
                      <a:pt x="37" y="76"/>
                      <a:pt x="51" y="73"/>
                      <a:pt x="51" y="82"/>
                    </a:cubicBezTo>
                    <a:cubicBezTo>
                      <a:pt x="51" y="85"/>
                      <a:pt x="49" y="86"/>
                      <a:pt x="47" y="87"/>
                    </a:cubicBezTo>
                    <a:close/>
                    <a:moveTo>
                      <a:pt x="40" y="69"/>
                    </a:moveTo>
                    <a:cubicBezTo>
                      <a:pt x="40" y="64"/>
                      <a:pt x="40" y="64"/>
                      <a:pt x="40" y="64"/>
                    </a:cubicBezTo>
                    <a:cubicBezTo>
                      <a:pt x="45" y="65"/>
                      <a:pt x="45" y="65"/>
                      <a:pt x="45" y="65"/>
                    </a:cubicBezTo>
                    <a:cubicBezTo>
                      <a:pt x="45" y="72"/>
                      <a:pt x="45" y="72"/>
                      <a:pt x="45" y="72"/>
                    </a:cubicBezTo>
                    <a:lnTo>
                      <a:pt x="40" y="69"/>
                    </a:lnTo>
                    <a:close/>
                    <a:moveTo>
                      <a:pt x="48" y="71"/>
                    </a:moveTo>
                    <a:cubicBezTo>
                      <a:pt x="48" y="65"/>
                      <a:pt x="48" y="65"/>
                      <a:pt x="48" y="65"/>
                    </a:cubicBezTo>
                    <a:cubicBezTo>
                      <a:pt x="48" y="63"/>
                      <a:pt x="47" y="62"/>
                      <a:pt x="44" y="62"/>
                    </a:cubicBezTo>
                    <a:cubicBezTo>
                      <a:pt x="43" y="62"/>
                      <a:pt x="40" y="62"/>
                      <a:pt x="38" y="62"/>
                    </a:cubicBezTo>
                    <a:cubicBezTo>
                      <a:pt x="34" y="61"/>
                      <a:pt x="30" y="57"/>
                      <a:pt x="30" y="53"/>
                    </a:cubicBezTo>
                    <a:cubicBezTo>
                      <a:pt x="30" y="51"/>
                      <a:pt x="31" y="50"/>
                      <a:pt x="33" y="48"/>
                    </a:cubicBezTo>
                    <a:cubicBezTo>
                      <a:pt x="33" y="49"/>
                      <a:pt x="33" y="49"/>
                      <a:pt x="33" y="49"/>
                    </a:cubicBezTo>
                    <a:cubicBezTo>
                      <a:pt x="35" y="62"/>
                      <a:pt x="54" y="53"/>
                      <a:pt x="54" y="64"/>
                    </a:cubicBezTo>
                    <a:cubicBezTo>
                      <a:pt x="54" y="68"/>
                      <a:pt x="51" y="70"/>
                      <a:pt x="48" y="71"/>
                    </a:cubicBezTo>
                    <a:close/>
                    <a:moveTo>
                      <a:pt x="35" y="44"/>
                    </a:moveTo>
                    <a:cubicBezTo>
                      <a:pt x="35" y="43"/>
                      <a:pt x="36" y="43"/>
                      <a:pt x="37" y="43"/>
                    </a:cubicBezTo>
                    <a:cubicBezTo>
                      <a:pt x="39" y="43"/>
                      <a:pt x="42" y="43"/>
                      <a:pt x="45" y="44"/>
                    </a:cubicBezTo>
                    <a:cubicBezTo>
                      <a:pt x="45" y="53"/>
                      <a:pt x="45" y="53"/>
                      <a:pt x="45" y="53"/>
                    </a:cubicBezTo>
                    <a:cubicBezTo>
                      <a:pt x="45" y="53"/>
                      <a:pt x="45" y="53"/>
                      <a:pt x="45" y="53"/>
                    </a:cubicBezTo>
                    <a:cubicBezTo>
                      <a:pt x="40" y="52"/>
                      <a:pt x="35" y="52"/>
                      <a:pt x="35" y="44"/>
                    </a:cubicBezTo>
                    <a:close/>
                    <a:moveTo>
                      <a:pt x="48" y="52"/>
                    </a:moveTo>
                    <a:cubicBezTo>
                      <a:pt x="48" y="45"/>
                      <a:pt x="48" y="45"/>
                      <a:pt x="48" y="45"/>
                    </a:cubicBezTo>
                    <a:cubicBezTo>
                      <a:pt x="48" y="41"/>
                      <a:pt x="48" y="41"/>
                      <a:pt x="41" y="40"/>
                    </a:cubicBezTo>
                    <a:cubicBezTo>
                      <a:pt x="38" y="40"/>
                      <a:pt x="34" y="40"/>
                      <a:pt x="31" y="39"/>
                    </a:cubicBezTo>
                    <a:cubicBezTo>
                      <a:pt x="24" y="37"/>
                      <a:pt x="20" y="32"/>
                      <a:pt x="20" y="26"/>
                    </a:cubicBezTo>
                    <a:cubicBezTo>
                      <a:pt x="20" y="20"/>
                      <a:pt x="25" y="15"/>
                      <a:pt x="32" y="15"/>
                    </a:cubicBezTo>
                    <a:cubicBezTo>
                      <a:pt x="34" y="15"/>
                      <a:pt x="36" y="15"/>
                      <a:pt x="38" y="16"/>
                    </a:cubicBezTo>
                    <a:cubicBezTo>
                      <a:pt x="40" y="17"/>
                      <a:pt x="41" y="20"/>
                      <a:pt x="41" y="20"/>
                    </a:cubicBezTo>
                    <a:cubicBezTo>
                      <a:pt x="41" y="21"/>
                      <a:pt x="40" y="21"/>
                      <a:pt x="33" y="21"/>
                    </a:cubicBezTo>
                    <a:cubicBezTo>
                      <a:pt x="33" y="21"/>
                      <a:pt x="33" y="21"/>
                      <a:pt x="33" y="21"/>
                    </a:cubicBezTo>
                    <a:cubicBezTo>
                      <a:pt x="33" y="23"/>
                      <a:pt x="39" y="23"/>
                      <a:pt x="39" y="24"/>
                    </a:cubicBezTo>
                    <a:cubicBezTo>
                      <a:pt x="39" y="25"/>
                      <a:pt x="38" y="25"/>
                      <a:pt x="35" y="25"/>
                    </a:cubicBezTo>
                    <a:cubicBezTo>
                      <a:pt x="32" y="25"/>
                      <a:pt x="31" y="24"/>
                      <a:pt x="29" y="24"/>
                    </a:cubicBezTo>
                    <a:cubicBezTo>
                      <a:pt x="28" y="24"/>
                      <a:pt x="28" y="25"/>
                      <a:pt x="28" y="25"/>
                    </a:cubicBezTo>
                    <a:cubicBezTo>
                      <a:pt x="28" y="35"/>
                      <a:pt x="56" y="27"/>
                      <a:pt x="56" y="43"/>
                    </a:cubicBezTo>
                    <a:cubicBezTo>
                      <a:pt x="56" y="48"/>
                      <a:pt x="53" y="51"/>
                      <a:pt x="48" y="52"/>
                    </a:cubicBezTo>
                    <a:close/>
                    <a:moveTo>
                      <a:pt x="56" y="21"/>
                    </a:moveTo>
                    <a:cubicBezTo>
                      <a:pt x="47" y="30"/>
                      <a:pt x="47" y="30"/>
                      <a:pt x="47" y="30"/>
                    </a:cubicBezTo>
                    <a:cubicBezTo>
                      <a:pt x="46" y="30"/>
                      <a:pt x="46" y="30"/>
                      <a:pt x="46" y="30"/>
                    </a:cubicBezTo>
                    <a:cubicBezTo>
                      <a:pt x="43" y="29"/>
                      <a:pt x="42" y="28"/>
                      <a:pt x="37" y="28"/>
                    </a:cubicBezTo>
                    <a:cubicBezTo>
                      <a:pt x="37" y="27"/>
                      <a:pt x="37" y="27"/>
                      <a:pt x="37" y="27"/>
                    </a:cubicBezTo>
                    <a:cubicBezTo>
                      <a:pt x="40" y="27"/>
                      <a:pt x="40" y="25"/>
                      <a:pt x="41" y="25"/>
                    </a:cubicBezTo>
                    <a:cubicBezTo>
                      <a:pt x="41" y="25"/>
                      <a:pt x="42" y="25"/>
                      <a:pt x="42" y="25"/>
                    </a:cubicBezTo>
                    <a:cubicBezTo>
                      <a:pt x="42" y="25"/>
                      <a:pt x="42" y="25"/>
                      <a:pt x="43" y="25"/>
                    </a:cubicBezTo>
                    <a:cubicBezTo>
                      <a:pt x="43" y="25"/>
                      <a:pt x="43" y="25"/>
                      <a:pt x="43" y="25"/>
                    </a:cubicBezTo>
                    <a:cubicBezTo>
                      <a:pt x="44" y="25"/>
                      <a:pt x="44" y="24"/>
                      <a:pt x="44" y="24"/>
                    </a:cubicBezTo>
                    <a:cubicBezTo>
                      <a:pt x="44" y="23"/>
                      <a:pt x="44" y="23"/>
                      <a:pt x="43" y="23"/>
                    </a:cubicBezTo>
                    <a:cubicBezTo>
                      <a:pt x="42" y="23"/>
                      <a:pt x="42" y="23"/>
                      <a:pt x="42" y="23"/>
                    </a:cubicBezTo>
                    <a:cubicBezTo>
                      <a:pt x="44" y="21"/>
                      <a:pt x="44" y="21"/>
                      <a:pt x="44" y="21"/>
                    </a:cubicBezTo>
                    <a:cubicBezTo>
                      <a:pt x="38" y="14"/>
                      <a:pt x="38" y="14"/>
                      <a:pt x="38" y="14"/>
                    </a:cubicBezTo>
                    <a:cubicBezTo>
                      <a:pt x="37" y="13"/>
                      <a:pt x="37" y="13"/>
                      <a:pt x="37" y="12"/>
                    </a:cubicBezTo>
                    <a:cubicBezTo>
                      <a:pt x="37" y="11"/>
                      <a:pt x="38" y="11"/>
                      <a:pt x="38" y="11"/>
                    </a:cubicBezTo>
                    <a:cubicBezTo>
                      <a:pt x="39" y="11"/>
                      <a:pt x="39" y="11"/>
                      <a:pt x="40" y="12"/>
                    </a:cubicBezTo>
                    <a:cubicBezTo>
                      <a:pt x="44" y="13"/>
                      <a:pt x="44" y="13"/>
                      <a:pt x="44" y="13"/>
                    </a:cubicBezTo>
                    <a:cubicBezTo>
                      <a:pt x="46" y="14"/>
                      <a:pt x="46" y="14"/>
                      <a:pt x="46" y="16"/>
                    </a:cubicBezTo>
                    <a:cubicBezTo>
                      <a:pt x="46" y="20"/>
                      <a:pt x="46" y="20"/>
                      <a:pt x="47" y="20"/>
                    </a:cubicBezTo>
                    <a:cubicBezTo>
                      <a:pt x="47" y="20"/>
                      <a:pt x="47" y="20"/>
                      <a:pt x="49" y="19"/>
                    </a:cubicBezTo>
                    <a:cubicBezTo>
                      <a:pt x="51" y="17"/>
                      <a:pt x="51" y="17"/>
                      <a:pt x="51" y="17"/>
                    </a:cubicBezTo>
                    <a:cubicBezTo>
                      <a:pt x="52" y="16"/>
                      <a:pt x="53" y="16"/>
                      <a:pt x="54" y="16"/>
                    </a:cubicBezTo>
                    <a:cubicBezTo>
                      <a:pt x="55" y="16"/>
                      <a:pt x="57" y="17"/>
                      <a:pt x="57" y="19"/>
                    </a:cubicBezTo>
                    <a:cubicBezTo>
                      <a:pt x="57" y="19"/>
                      <a:pt x="57" y="20"/>
                      <a:pt x="5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073" name="Freeform 67"/>
              <p:cNvSpPr>
                <a:spLocks/>
              </p:cNvSpPr>
              <p:nvPr userDrawn="1"/>
            </p:nvSpPr>
            <p:spPr bwMode="auto">
              <a:xfrm>
                <a:off x="5351" y="3738"/>
                <a:ext cx="6" cy="5"/>
              </a:xfrm>
              <a:custGeom>
                <a:avLst/>
                <a:gdLst>
                  <a:gd name="T0" fmla="*/ 1024 w 3"/>
                  <a:gd name="T1" fmla="*/ 8125 h 2"/>
                  <a:gd name="T2" fmla="*/ 1536 w 3"/>
                  <a:gd name="T3" fmla="*/ 4895 h 2"/>
                  <a:gd name="T4" fmla="*/ 1536 w 3"/>
                  <a:gd name="T5" fmla="*/ 4895 h 2"/>
                  <a:gd name="T6" fmla="*/ 0 w 3"/>
                  <a:gd name="T7" fmla="*/ 0 h 2"/>
                  <a:gd name="T8" fmla="*/ 1024 w 3"/>
                  <a:gd name="T9" fmla="*/ 812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2"/>
                      <a:pt x="2" y="1"/>
                      <a:pt x="3" y="1"/>
                    </a:cubicBezTo>
                    <a:cubicBezTo>
                      <a:pt x="3" y="1"/>
                      <a:pt x="3" y="1"/>
                      <a:pt x="3" y="1"/>
                    </a:cubicBezTo>
                    <a:cubicBezTo>
                      <a:pt x="0" y="0"/>
                      <a:pt x="0" y="0"/>
                      <a:pt x="0" y="0"/>
                    </a:cubicBezTo>
                    <a:cubicBezTo>
                      <a:pt x="1" y="1"/>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pic>
        <p:nvPicPr>
          <p:cNvPr id="49" name="Picture 48"/>
          <p:cNvPicPr>
            <a:picLocks/>
          </p:cNvPicPr>
          <p:nvPr userDrawn="1"/>
        </p:nvPicPr>
        <p:blipFill rotWithShape="1">
          <a:blip r:embed="rId5" cstate="print">
            <a:extLst>
              <a:ext uri="{28A0092B-C50C-407E-A947-70E740481C1C}">
                <a14:useLocalDpi xmlns:a14="http://schemas.microsoft.com/office/drawing/2010/main" val="0"/>
              </a:ext>
            </a:extLst>
          </a:blip>
          <a:srcRect l="2382" t="4364" r="2380" b="-1"/>
          <a:stretch/>
        </p:blipFill>
        <p:spPr>
          <a:xfrm>
            <a:off x="0" y="6256158"/>
            <a:ext cx="9144000" cy="437250"/>
          </a:xfrm>
          <a:prstGeom prst="rect">
            <a:avLst/>
          </a:prstGeom>
        </p:spPr>
      </p:pic>
    </p:spTree>
  </p:cSld>
  <p:clrMap bg1="lt1" tx1="dk1" bg2="lt2" tx2="dk2" accent1="accent1" accent2="accent2" accent3="accent3" accent4="accent4" accent5="accent5" accent6="accent6" hlink="hlink" folHlink="folHlink"/>
  <p:sldLayoutIdLst>
    <p:sldLayoutId id="2147483800" r:id="rId1"/>
    <p:sldLayoutId id="2147483810" r:id="rId2"/>
  </p:sldLayoutIdLst>
  <p:transition>
    <p:fade/>
  </p:transition>
  <p:hf hdr="0" ftr="0" dt="0"/>
  <p:txStyles>
    <p:titleStyle>
      <a:lvl1pPr algn="l" rtl="0" eaLnBrk="0" fontAlgn="base" hangingPunct="0">
        <a:lnSpc>
          <a:spcPct val="90000"/>
        </a:lnSpc>
        <a:spcBef>
          <a:spcPct val="0"/>
        </a:spcBef>
        <a:spcAft>
          <a:spcPct val="0"/>
        </a:spcAft>
        <a:defRPr sz="4000" b="1">
          <a:solidFill>
            <a:schemeClr val="bg1"/>
          </a:solidFill>
          <a:latin typeface="Arial Narrow" pitchFamily="34" charset="0"/>
          <a:ea typeface="ＭＳ Ｐゴシック" charset="0"/>
          <a:cs typeface="ＭＳ Ｐゴシック" charset="0"/>
        </a:defRPr>
      </a:lvl1pPr>
      <a:lvl2pPr algn="l" rtl="0" eaLnBrk="0" fontAlgn="base" hangingPunct="0">
        <a:lnSpc>
          <a:spcPct val="90000"/>
        </a:lnSpc>
        <a:spcBef>
          <a:spcPct val="0"/>
        </a:spcBef>
        <a:spcAft>
          <a:spcPct val="0"/>
        </a:spcAft>
        <a:defRPr sz="4000" b="1">
          <a:solidFill>
            <a:schemeClr val="bg1"/>
          </a:solidFill>
          <a:latin typeface="Arial Narrow" pitchFamily="34" charset="0"/>
          <a:ea typeface="ＭＳ Ｐゴシック" charset="0"/>
          <a:cs typeface="ＭＳ Ｐゴシック" charset="0"/>
        </a:defRPr>
      </a:lvl2pPr>
      <a:lvl3pPr algn="l" rtl="0" eaLnBrk="0" fontAlgn="base" hangingPunct="0">
        <a:lnSpc>
          <a:spcPct val="90000"/>
        </a:lnSpc>
        <a:spcBef>
          <a:spcPct val="0"/>
        </a:spcBef>
        <a:spcAft>
          <a:spcPct val="0"/>
        </a:spcAft>
        <a:defRPr sz="4000" b="1">
          <a:solidFill>
            <a:schemeClr val="bg1"/>
          </a:solidFill>
          <a:latin typeface="Arial Narrow" pitchFamily="34" charset="0"/>
          <a:ea typeface="ＭＳ Ｐゴシック" charset="0"/>
          <a:cs typeface="ＭＳ Ｐゴシック" charset="0"/>
        </a:defRPr>
      </a:lvl3pPr>
      <a:lvl4pPr algn="l" rtl="0" eaLnBrk="0" fontAlgn="base" hangingPunct="0">
        <a:lnSpc>
          <a:spcPct val="90000"/>
        </a:lnSpc>
        <a:spcBef>
          <a:spcPct val="0"/>
        </a:spcBef>
        <a:spcAft>
          <a:spcPct val="0"/>
        </a:spcAft>
        <a:defRPr sz="4000" b="1">
          <a:solidFill>
            <a:schemeClr val="bg1"/>
          </a:solidFill>
          <a:latin typeface="Arial Narrow" pitchFamily="34" charset="0"/>
          <a:ea typeface="ＭＳ Ｐゴシック" charset="0"/>
          <a:cs typeface="ＭＳ Ｐゴシック" charset="0"/>
        </a:defRPr>
      </a:lvl4pPr>
      <a:lvl5pPr algn="l" rtl="0" eaLnBrk="0" fontAlgn="base" hangingPunct="0">
        <a:lnSpc>
          <a:spcPct val="90000"/>
        </a:lnSpc>
        <a:spcBef>
          <a:spcPct val="0"/>
        </a:spcBef>
        <a:spcAft>
          <a:spcPct val="0"/>
        </a:spcAft>
        <a:defRPr sz="4000" b="1">
          <a:solidFill>
            <a:schemeClr val="bg1"/>
          </a:solidFill>
          <a:latin typeface="Arial Narrow" pitchFamily="34" charset="0"/>
          <a:ea typeface="ＭＳ Ｐゴシック" charset="0"/>
          <a:cs typeface="ＭＳ Ｐゴシック" charset="0"/>
        </a:defRPr>
      </a:lvl5pPr>
      <a:lvl6pPr marL="457200" algn="l" rtl="0" fontAlgn="base">
        <a:lnSpc>
          <a:spcPct val="90000"/>
        </a:lnSpc>
        <a:spcBef>
          <a:spcPct val="0"/>
        </a:spcBef>
        <a:spcAft>
          <a:spcPct val="0"/>
        </a:spcAft>
        <a:defRPr sz="2800" b="1">
          <a:solidFill>
            <a:schemeClr val="tx1"/>
          </a:solidFill>
          <a:latin typeface="Arial" charset="0"/>
        </a:defRPr>
      </a:lvl6pPr>
      <a:lvl7pPr marL="914400" algn="l" rtl="0" fontAlgn="base">
        <a:lnSpc>
          <a:spcPct val="90000"/>
        </a:lnSpc>
        <a:spcBef>
          <a:spcPct val="0"/>
        </a:spcBef>
        <a:spcAft>
          <a:spcPct val="0"/>
        </a:spcAft>
        <a:defRPr sz="2800" b="1">
          <a:solidFill>
            <a:schemeClr val="tx1"/>
          </a:solidFill>
          <a:latin typeface="Arial" charset="0"/>
        </a:defRPr>
      </a:lvl7pPr>
      <a:lvl8pPr marL="1371600" algn="l" rtl="0" fontAlgn="base">
        <a:lnSpc>
          <a:spcPct val="90000"/>
        </a:lnSpc>
        <a:spcBef>
          <a:spcPct val="0"/>
        </a:spcBef>
        <a:spcAft>
          <a:spcPct val="0"/>
        </a:spcAft>
        <a:defRPr sz="2800" b="1">
          <a:solidFill>
            <a:schemeClr val="tx1"/>
          </a:solidFill>
          <a:latin typeface="Arial" charset="0"/>
        </a:defRPr>
      </a:lvl8pPr>
      <a:lvl9pPr marL="1828800" algn="l" rtl="0" fontAlgn="base">
        <a:lnSpc>
          <a:spcPct val="90000"/>
        </a:lnSpc>
        <a:spcBef>
          <a:spcPct val="0"/>
        </a:spcBef>
        <a:spcAft>
          <a:spcPct val="0"/>
        </a:spcAft>
        <a:defRPr sz="2800" b="1">
          <a:solidFill>
            <a:schemeClr val="tx1"/>
          </a:solidFill>
          <a:latin typeface="Arial" charset="0"/>
        </a:defRPr>
      </a:lvl9pPr>
    </p:titleStyle>
    <p:bodyStyle>
      <a:lvl1pPr marL="347663" indent="-347663" algn="l" rtl="0" eaLnBrk="0" fontAlgn="base" hangingPunct="0">
        <a:spcBef>
          <a:spcPct val="40000"/>
        </a:spcBef>
        <a:spcAft>
          <a:spcPct val="0"/>
        </a:spcAft>
        <a:buClr>
          <a:schemeClr val="accent2"/>
        </a:buClr>
        <a:buSzPct val="80000"/>
        <a:buFont typeface="Wingdings" pitchFamily="2" charset="2"/>
        <a:buChar char="n"/>
        <a:defRPr sz="2600">
          <a:solidFill>
            <a:schemeClr val="tx1"/>
          </a:solidFill>
          <a:latin typeface="+mn-lt"/>
          <a:ea typeface="ＭＳ Ｐゴシック" charset="0"/>
          <a:cs typeface="ＭＳ Ｐゴシック" charset="0"/>
        </a:defRPr>
      </a:lvl1pPr>
      <a:lvl2pPr marL="855663" indent="-276225" algn="l" rtl="0" eaLnBrk="0" fontAlgn="base" hangingPunct="0">
        <a:spcBef>
          <a:spcPct val="40000"/>
        </a:spcBef>
        <a:spcAft>
          <a:spcPct val="0"/>
        </a:spcAft>
        <a:buClr>
          <a:schemeClr val="hlink"/>
        </a:buClr>
        <a:buSzPct val="80000"/>
        <a:buFont typeface="Wingdings" pitchFamily="2" charset="2"/>
        <a:buChar char="Ø"/>
        <a:defRPr sz="2400">
          <a:solidFill>
            <a:schemeClr val="tx1"/>
          </a:solidFill>
          <a:latin typeface="+mn-lt"/>
          <a:ea typeface="ＭＳ Ｐゴシック" charset="-128"/>
        </a:defRPr>
      </a:lvl2pPr>
      <a:lvl3pPr marL="1320800" indent="-292100" algn="l" rtl="0" eaLnBrk="0" fontAlgn="base" hangingPunct="0">
        <a:spcBef>
          <a:spcPct val="40000"/>
        </a:spcBef>
        <a:spcAft>
          <a:spcPct val="0"/>
        </a:spcAft>
        <a:buClr>
          <a:schemeClr val="accent2"/>
        </a:buClr>
        <a:buSzPct val="80000"/>
        <a:buFont typeface="Wingdings" pitchFamily="2" charset="2"/>
        <a:buChar char="n"/>
        <a:defRPr sz="2200">
          <a:solidFill>
            <a:schemeClr val="tx1"/>
          </a:solidFill>
          <a:latin typeface="+mn-lt"/>
          <a:ea typeface="ＭＳ Ｐゴシック" charset="-128"/>
        </a:defRPr>
      </a:lvl3pPr>
      <a:lvl4pPr marL="1770063" indent="-276225" algn="l" rtl="0" eaLnBrk="0" fontAlgn="base" hangingPunct="0">
        <a:spcBef>
          <a:spcPct val="40000"/>
        </a:spcBef>
        <a:spcAft>
          <a:spcPct val="0"/>
        </a:spcAft>
        <a:buClr>
          <a:schemeClr val="hlink"/>
        </a:buClr>
        <a:buSzPct val="80000"/>
        <a:buFont typeface="Wingdings" pitchFamily="2" charset="2"/>
        <a:buChar char="Ø"/>
        <a:defRPr sz="2000">
          <a:solidFill>
            <a:schemeClr val="tx1"/>
          </a:solidFill>
          <a:latin typeface="+mn-lt"/>
          <a:ea typeface="ＭＳ Ｐゴシック" charset="-128"/>
        </a:defRPr>
      </a:lvl4pPr>
      <a:lvl5pPr marL="2119313" indent="-234950" algn="l" rtl="0" eaLnBrk="0" fontAlgn="base" hangingPunct="0">
        <a:spcBef>
          <a:spcPct val="40000"/>
        </a:spcBef>
        <a:spcAft>
          <a:spcPct val="0"/>
        </a:spcAft>
        <a:buClr>
          <a:schemeClr val="folHlink"/>
        </a:buClr>
        <a:buFont typeface="Arial" charset="0"/>
        <a:buChar char="–"/>
        <a:defRPr>
          <a:solidFill>
            <a:schemeClr val="tx1"/>
          </a:solidFill>
          <a:latin typeface="+mn-lt"/>
          <a:ea typeface="ＭＳ Ｐゴシック" charset="-128"/>
        </a:defRPr>
      </a:lvl5pPr>
      <a:lvl6pPr marL="2576513" indent="-234950" algn="l" rtl="0" fontAlgn="base">
        <a:spcBef>
          <a:spcPct val="40000"/>
        </a:spcBef>
        <a:spcAft>
          <a:spcPct val="0"/>
        </a:spcAft>
        <a:buClr>
          <a:schemeClr val="folHlink"/>
        </a:buClr>
        <a:buFont typeface="Arial" charset="0"/>
        <a:buChar char="–"/>
        <a:defRPr>
          <a:solidFill>
            <a:schemeClr val="tx1"/>
          </a:solidFill>
          <a:latin typeface="+mn-lt"/>
          <a:ea typeface="ＭＳ Ｐゴシック" charset="-128"/>
        </a:defRPr>
      </a:lvl6pPr>
      <a:lvl7pPr marL="3033713" indent="-234950" algn="l" rtl="0" fontAlgn="base">
        <a:spcBef>
          <a:spcPct val="40000"/>
        </a:spcBef>
        <a:spcAft>
          <a:spcPct val="0"/>
        </a:spcAft>
        <a:buClr>
          <a:schemeClr val="folHlink"/>
        </a:buClr>
        <a:buFont typeface="Arial" charset="0"/>
        <a:buChar char="–"/>
        <a:defRPr>
          <a:solidFill>
            <a:schemeClr val="tx1"/>
          </a:solidFill>
          <a:latin typeface="+mn-lt"/>
          <a:ea typeface="ＭＳ Ｐゴシック" charset="-128"/>
        </a:defRPr>
      </a:lvl7pPr>
      <a:lvl8pPr marL="3490913" indent="-234950" algn="l" rtl="0" fontAlgn="base">
        <a:spcBef>
          <a:spcPct val="40000"/>
        </a:spcBef>
        <a:spcAft>
          <a:spcPct val="0"/>
        </a:spcAft>
        <a:buClr>
          <a:schemeClr val="folHlink"/>
        </a:buClr>
        <a:buFont typeface="Arial" charset="0"/>
        <a:buChar char="–"/>
        <a:defRPr>
          <a:solidFill>
            <a:schemeClr val="tx1"/>
          </a:solidFill>
          <a:latin typeface="+mn-lt"/>
          <a:ea typeface="ＭＳ Ｐゴシック" charset="-128"/>
        </a:defRPr>
      </a:lvl8pPr>
      <a:lvl9pPr marL="3948113" indent="-234950" algn="l" rtl="0" fontAlgn="base">
        <a:spcBef>
          <a:spcPct val="40000"/>
        </a:spcBef>
        <a:spcAft>
          <a:spcPct val="0"/>
        </a:spcAft>
        <a:buClr>
          <a:schemeClr val="folHlink"/>
        </a:buClr>
        <a:buFont typeface="Arial" charset="0"/>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bwMode="auto">
          <a:xfrm>
            <a:off x="1747787" y="3214688"/>
            <a:ext cx="56354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74756" name="Group 25"/>
          <p:cNvGrpSpPr>
            <a:grpSpLocks/>
          </p:cNvGrpSpPr>
          <p:nvPr userDrawn="1"/>
        </p:nvGrpSpPr>
        <p:grpSpPr bwMode="auto">
          <a:xfrm>
            <a:off x="5483225" y="273050"/>
            <a:ext cx="3300413" cy="347663"/>
            <a:chOff x="240" y="3868"/>
            <a:chExt cx="2398" cy="250"/>
          </a:xfrm>
        </p:grpSpPr>
        <p:sp>
          <p:nvSpPr>
            <p:cNvPr id="74757" name="Freeform 26"/>
            <p:cNvSpPr>
              <a:spLocks noEditPoints="1"/>
            </p:cNvSpPr>
            <p:nvPr/>
          </p:nvSpPr>
          <p:spPr bwMode="auto">
            <a:xfrm>
              <a:off x="797" y="3944"/>
              <a:ext cx="78" cy="89"/>
            </a:xfrm>
            <a:custGeom>
              <a:avLst/>
              <a:gdLst>
                <a:gd name="T0" fmla="*/ 0 w 47"/>
                <a:gd name="T1" fmla="*/ 5583 h 53"/>
                <a:gd name="T2" fmla="*/ 692 w 47"/>
                <a:gd name="T3" fmla="*/ 5583 h 53"/>
                <a:gd name="T4" fmla="*/ 692 w 47"/>
                <a:gd name="T5" fmla="*/ 294 h 53"/>
                <a:gd name="T6" fmla="*/ 0 w 47"/>
                <a:gd name="T7" fmla="*/ 294 h 53"/>
                <a:gd name="T8" fmla="*/ 0 w 47"/>
                <a:gd name="T9" fmla="*/ 0 h 53"/>
                <a:gd name="T10" fmla="*/ 2634 w 47"/>
                <a:gd name="T11" fmla="*/ 0 h 53"/>
                <a:gd name="T12" fmla="*/ 4200 w 47"/>
                <a:gd name="T13" fmla="*/ 1217 h 53"/>
                <a:gd name="T14" fmla="*/ 2884 w 47"/>
                <a:gd name="T15" fmla="*/ 2599 h 53"/>
                <a:gd name="T16" fmla="*/ 2884 w 47"/>
                <a:gd name="T17" fmla="*/ 2599 h 53"/>
                <a:gd name="T18" fmla="*/ 4464 w 47"/>
                <a:gd name="T19" fmla="*/ 4260 h 53"/>
                <a:gd name="T20" fmla="*/ 2785 w 47"/>
                <a:gd name="T21" fmla="*/ 5763 h 53"/>
                <a:gd name="T22" fmla="*/ 0 w 47"/>
                <a:gd name="T23" fmla="*/ 5763 h 53"/>
                <a:gd name="T24" fmla="*/ 0 w 47"/>
                <a:gd name="T25" fmla="*/ 5583 h 53"/>
                <a:gd name="T26" fmla="*/ 1738 w 47"/>
                <a:gd name="T27" fmla="*/ 5583 h 53"/>
                <a:gd name="T28" fmla="*/ 2196 w 47"/>
                <a:gd name="T29" fmla="*/ 5583 h 53"/>
                <a:gd name="T30" fmla="*/ 3324 w 47"/>
                <a:gd name="T31" fmla="*/ 4101 h 53"/>
                <a:gd name="T32" fmla="*/ 2308 w 47"/>
                <a:gd name="T33" fmla="*/ 2712 h 53"/>
                <a:gd name="T34" fmla="*/ 1738 w 47"/>
                <a:gd name="T35" fmla="*/ 2712 h 53"/>
                <a:gd name="T36" fmla="*/ 1738 w 47"/>
                <a:gd name="T37" fmla="*/ 5583 h 53"/>
                <a:gd name="T38" fmla="*/ 1738 w 47"/>
                <a:gd name="T39" fmla="*/ 2442 h 53"/>
                <a:gd name="T40" fmla="*/ 2196 w 47"/>
                <a:gd name="T41" fmla="*/ 2442 h 53"/>
                <a:gd name="T42" fmla="*/ 3049 w 47"/>
                <a:gd name="T43" fmla="*/ 1394 h 53"/>
                <a:gd name="T44" fmla="*/ 2196 w 47"/>
                <a:gd name="T45" fmla="*/ 294 h 53"/>
                <a:gd name="T46" fmla="*/ 1738 w 47"/>
                <a:gd name="T47" fmla="*/ 294 h 53"/>
                <a:gd name="T48" fmla="*/ 1738 w 47"/>
                <a:gd name="T49" fmla="*/ 244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53">
                  <a:moveTo>
                    <a:pt x="0" y="51"/>
                  </a:moveTo>
                  <a:cubicBezTo>
                    <a:pt x="7" y="51"/>
                    <a:pt x="7" y="51"/>
                    <a:pt x="7" y="51"/>
                  </a:cubicBezTo>
                  <a:cubicBezTo>
                    <a:pt x="7" y="3"/>
                    <a:pt x="7" y="3"/>
                    <a:pt x="7" y="3"/>
                  </a:cubicBezTo>
                  <a:cubicBezTo>
                    <a:pt x="0" y="3"/>
                    <a:pt x="0" y="3"/>
                    <a:pt x="0" y="3"/>
                  </a:cubicBezTo>
                  <a:cubicBezTo>
                    <a:pt x="0" y="0"/>
                    <a:pt x="0" y="0"/>
                    <a:pt x="0" y="0"/>
                  </a:cubicBezTo>
                  <a:cubicBezTo>
                    <a:pt x="28" y="0"/>
                    <a:pt x="28" y="0"/>
                    <a:pt x="28" y="0"/>
                  </a:cubicBezTo>
                  <a:cubicBezTo>
                    <a:pt x="37" y="0"/>
                    <a:pt x="44" y="2"/>
                    <a:pt x="44" y="11"/>
                  </a:cubicBezTo>
                  <a:cubicBezTo>
                    <a:pt x="44" y="20"/>
                    <a:pt x="37" y="23"/>
                    <a:pt x="30" y="24"/>
                  </a:cubicBezTo>
                  <a:cubicBezTo>
                    <a:pt x="30" y="24"/>
                    <a:pt x="30" y="24"/>
                    <a:pt x="30" y="24"/>
                  </a:cubicBezTo>
                  <a:cubicBezTo>
                    <a:pt x="39" y="24"/>
                    <a:pt x="47" y="29"/>
                    <a:pt x="47" y="39"/>
                  </a:cubicBezTo>
                  <a:cubicBezTo>
                    <a:pt x="47" y="47"/>
                    <a:pt x="42" y="53"/>
                    <a:pt x="29" y="53"/>
                  </a:cubicBezTo>
                  <a:cubicBezTo>
                    <a:pt x="0" y="53"/>
                    <a:pt x="0" y="53"/>
                    <a:pt x="0" y="53"/>
                  </a:cubicBezTo>
                  <a:lnTo>
                    <a:pt x="0" y="51"/>
                  </a:lnTo>
                  <a:close/>
                  <a:moveTo>
                    <a:pt x="18" y="51"/>
                  </a:moveTo>
                  <a:cubicBezTo>
                    <a:pt x="23" y="51"/>
                    <a:pt x="23" y="51"/>
                    <a:pt x="23" y="51"/>
                  </a:cubicBezTo>
                  <a:cubicBezTo>
                    <a:pt x="31" y="51"/>
                    <a:pt x="35" y="48"/>
                    <a:pt x="35" y="38"/>
                  </a:cubicBezTo>
                  <a:cubicBezTo>
                    <a:pt x="35" y="29"/>
                    <a:pt x="32" y="25"/>
                    <a:pt x="24" y="25"/>
                  </a:cubicBezTo>
                  <a:cubicBezTo>
                    <a:pt x="18" y="25"/>
                    <a:pt x="18" y="25"/>
                    <a:pt x="18" y="25"/>
                  </a:cubicBezTo>
                  <a:lnTo>
                    <a:pt x="18" y="51"/>
                  </a:lnTo>
                  <a:close/>
                  <a:moveTo>
                    <a:pt x="18" y="23"/>
                  </a:moveTo>
                  <a:cubicBezTo>
                    <a:pt x="23" y="23"/>
                    <a:pt x="23" y="23"/>
                    <a:pt x="23" y="23"/>
                  </a:cubicBezTo>
                  <a:cubicBezTo>
                    <a:pt x="30" y="23"/>
                    <a:pt x="32" y="20"/>
                    <a:pt x="32" y="13"/>
                  </a:cubicBezTo>
                  <a:cubicBezTo>
                    <a:pt x="32" y="6"/>
                    <a:pt x="30" y="3"/>
                    <a:pt x="23" y="3"/>
                  </a:cubicBezTo>
                  <a:cubicBezTo>
                    <a:pt x="18" y="3"/>
                    <a:pt x="18" y="3"/>
                    <a:pt x="18" y="3"/>
                  </a:cubicBezTo>
                  <a:lnTo>
                    <a:pt x="1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58" name="Freeform 27"/>
            <p:cNvSpPr>
              <a:spLocks/>
            </p:cNvSpPr>
            <p:nvPr/>
          </p:nvSpPr>
          <p:spPr bwMode="auto">
            <a:xfrm>
              <a:off x="884" y="3944"/>
              <a:ext cx="37" cy="89"/>
            </a:xfrm>
            <a:custGeom>
              <a:avLst/>
              <a:gdLst>
                <a:gd name="T0" fmla="*/ 0 w 22"/>
                <a:gd name="T1" fmla="*/ 5583 h 53"/>
                <a:gd name="T2" fmla="*/ 656 w 22"/>
                <a:gd name="T3" fmla="*/ 5583 h 53"/>
                <a:gd name="T4" fmla="*/ 656 w 22"/>
                <a:gd name="T5" fmla="*/ 294 h 53"/>
                <a:gd name="T6" fmla="*/ 0 w 22"/>
                <a:gd name="T7" fmla="*/ 294 h 53"/>
                <a:gd name="T8" fmla="*/ 0 w 22"/>
                <a:gd name="T9" fmla="*/ 0 h 53"/>
                <a:gd name="T10" fmla="*/ 494 w 22"/>
                <a:gd name="T11" fmla="*/ 0 h 53"/>
                <a:gd name="T12" fmla="*/ 1722 w 22"/>
                <a:gd name="T13" fmla="*/ 0 h 53"/>
                <a:gd name="T14" fmla="*/ 1722 w 22"/>
                <a:gd name="T15" fmla="*/ 5583 h 53"/>
                <a:gd name="T16" fmla="*/ 2351 w 22"/>
                <a:gd name="T17" fmla="*/ 5583 h 53"/>
                <a:gd name="T18" fmla="*/ 2351 w 22"/>
                <a:gd name="T19" fmla="*/ 5763 h 53"/>
                <a:gd name="T20" fmla="*/ 0 w 22"/>
                <a:gd name="T21" fmla="*/ 5763 h 53"/>
                <a:gd name="T22" fmla="*/ 0 w 22"/>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3" y="0"/>
                    <a:pt x="16" y="0"/>
                  </a:cubicBezTo>
                  <a:cubicBezTo>
                    <a:pt x="16" y="51"/>
                    <a:pt x="16" y="51"/>
                    <a:pt x="16" y="51"/>
                  </a:cubicBezTo>
                  <a:cubicBezTo>
                    <a:pt x="22" y="51"/>
                    <a:pt x="22" y="51"/>
                    <a:pt x="22" y="51"/>
                  </a:cubicBezTo>
                  <a:cubicBezTo>
                    <a:pt x="22" y="53"/>
                    <a:pt x="22" y="53"/>
                    <a:pt x="22"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59" name="Freeform 28"/>
            <p:cNvSpPr>
              <a:spLocks/>
            </p:cNvSpPr>
            <p:nvPr/>
          </p:nvSpPr>
          <p:spPr bwMode="auto">
            <a:xfrm>
              <a:off x="926" y="3972"/>
              <a:ext cx="77" cy="65"/>
            </a:xfrm>
            <a:custGeom>
              <a:avLst/>
              <a:gdLst>
                <a:gd name="T0" fmla="*/ 4113 w 46"/>
                <a:gd name="T1" fmla="*/ 4410 h 38"/>
                <a:gd name="T2" fmla="*/ 4756 w 46"/>
                <a:gd name="T3" fmla="*/ 4410 h 38"/>
                <a:gd name="T4" fmla="*/ 4756 w 46"/>
                <a:gd name="T5" fmla="*/ 4629 h 38"/>
                <a:gd name="T6" fmla="*/ 3098 w 46"/>
                <a:gd name="T7" fmla="*/ 4760 h 38"/>
                <a:gd name="T8" fmla="*/ 3098 w 46"/>
                <a:gd name="T9" fmla="*/ 4023 h 38"/>
                <a:gd name="T10" fmla="*/ 3006 w 46"/>
                <a:gd name="T11" fmla="*/ 4023 h 38"/>
                <a:gd name="T12" fmla="*/ 1851 w 46"/>
                <a:gd name="T13" fmla="*/ 4760 h 38"/>
                <a:gd name="T14" fmla="*/ 487 w 46"/>
                <a:gd name="T15" fmla="*/ 3207 h 38"/>
                <a:gd name="T16" fmla="*/ 487 w 46"/>
                <a:gd name="T17" fmla="*/ 375 h 38"/>
                <a:gd name="T18" fmla="*/ 0 w 46"/>
                <a:gd name="T19" fmla="*/ 375 h 38"/>
                <a:gd name="T20" fmla="*/ 0 w 46"/>
                <a:gd name="T21" fmla="*/ 128 h 38"/>
                <a:gd name="T22" fmla="*/ 432 w 46"/>
                <a:gd name="T23" fmla="*/ 128 h 38"/>
                <a:gd name="T24" fmla="*/ 1656 w 46"/>
                <a:gd name="T25" fmla="*/ 0 h 38"/>
                <a:gd name="T26" fmla="*/ 1656 w 46"/>
                <a:gd name="T27" fmla="*/ 3503 h 38"/>
                <a:gd name="T28" fmla="*/ 2179 w 46"/>
                <a:gd name="T29" fmla="*/ 4228 h 38"/>
                <a:gd name="T30" fmla="*/ 3098 w 46"/>
                <a:gd name="T31" fmla="*/ 2882 h 38"/>
                <a:gd name="T32" fmla="*/ 3098 w 46"/>
                <a:gd name="T33" fmla="*/ 375 h 38"/>
                <a:gd name="T34" fmla="*/ 2457 w 46"/>
                <a:gd name="T35" fmla="*/ 375 h 38"/>
                <a:gd name="T36" fmla="*/ 2457 w 46"/>
                <a:gd name="T37" fmla="*/ 128 h 38"/>
                <a:gd name="T38" fmla="*/ 3006 w 46"/>
                <a:gd name="T39" fmla="*/ 128 h 38"/>
                <a:gd name="T40" fmla="*/ 4113 w 46"/>
                <a:gd name="T41" fmla="*/ 0 h 38"/>
                <a:gd name="T42" fmla="*/ 4113 w 46"/>
                <a:gd name="T43" fmla="*/ 441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38">
                  <a:moveTo>
                    <a:pt x="40" y="35"/>
                  </a:moveTo>
                  <a:cubicBezTo>
                    <a:pt x="46" y="35"/>
                    <a:pt x="46" y="35"/>
                    <a:pt x="46" y="35"/>
                  </a:cubicBezTo>
                  <a:cubicBezTo>
                    <a:pt x="46" y="37"/>
                    <a:pt x="46" y="37"/>
                    <a:pt x="46" y="37"/>
                  </a:cubicBezTo>
                  <a:cubicBezTo>
                    <a:pt x="38" y="37"/>
                    <a:pt x="34" y="37"/>
                    <a:pt x="30" y="38"/>
                  </a:cubicBezTo>
                  <a:cubicBezTo>
                    <a:pt x="30" y="32"/>
                    <a:pt x="30" y="32"/>
                    <a:pt x="30" y="32"/>
                  </a:cubicBezTo>
                  <a:cubicBezTo>
                    <a:pt x="29" y="32"/>
                    <a:pt x="29" y="32"/>
                    <a:pt x="29" y="32"/>
                  </a:cubicBezTo>
                  <a:cubicBezTo>
                    <a:pt x="27" y="36"/>
                    <a:pt x="22" y="38"/>
                    <a:pt x="18" y="38"/>
                  </a:cubicBezTo>
                  <a:cubicBezTo>
                    <a:pt x="10" y="38"/>
                    <a:pt x="5" y="35"/>
                    <a:pt x="5" y="26"/>
                  </a:cubicBezTo>
                  <a:cubicBezTo>
                    <a:pt x="5" y="3"/>
                    <a:pt x="5" y="3"/>
                    <a:pt x="5" y="3"/>
                  </a:cubicBezTo>
                  <a:cubicBezTo>
                    <a:pt x="0" y="3"/>
                    <a:pt x="0" y="3"/>
                    <a:pt x="0" y="3"/>
                  </a:cubicBezTo>
                  <a:cubicBezTo>
                    <a:pt x="0" y="1"/>
                    <a:pt x="0" y="1"/>
                    <a:pt x="0" y="1"/>
                  </a:cubicBezTo>
                  <a:cubicBezTo>
                    <a:pt x="4" y="1"/>
                    <a:pt x="4" y="1"/>
                    <a:pt x="4" y="1"/>
                  </a:cubicBezTo>
                  <a:cubicBezTo>
                    <a:pt x="8" y="1"/>
                    <a:pt x="12" y="1"/>
                    <a:pt x="16" y="0"/>
                  </a:cubicBezTo>
                  <a:cubicBezTo>
                    <a:pt x="16" y="28"/>
                    <a:pt x="16" y="28"/>
                    <a:pt x="16" y="28"/>
                  </a:cubicBezTo>
                  <a:cubicBezTo>
                    <a:pt x="16" y="34"/>
                    <a:pt x="18" y="34"/>
                    <a:pt x="21" y="34"/>
                  </a:cubicBezTo>
                  <a:cubicBezTo>
                    <a:pt x="26" y="34"/>
                    <a:pt x="30" y="31"/>
                    <a:pt x="30" y="23"/>
                  </a:cubicBezTo>
                  <a:cubicBezTo>
                    <a:pt x="30" y="3"/>
                    <a:pt x="30" y="3"/>
                    <a:pt x="30" y="3"/>
                  </a:cubicBezTo>
                  <a:cubicBezTo>
                    <a:pt x="24" y="3"/>
                    <a:pt x="24" y="3"/>
                    <a:pt x="24" y="3"/>
                  </a:cubicBezTo>
                  <a:cubicBezTo>
                    <a:pt x="24" y="1"/>
                    <a:pt x="24" y="1"/>
                    <a:pt x="24" y="1"/>
                  </a:cubicBezTo>
                  <a:cubicBezTo>
                    <a:pt x="29" y="1"/>
                    <a:pt x="29" y="1"/>
                    <a:pt x="29" y="1"/>
                  </a:cubicBezTo>
                  <a:cubicBezTo>
                    <a:pt x="33" y="1"/>
                    <a:pt x="36" y="1"/>
                    <a:pt x="40" y="0"/>
                  </a:cubicBez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0" name="Freeform 29"/>
            <p:cNvSpPr>
              <a:spLocks noEditPoints="1"/>
            </p:cNvSpPr>
            <p:nvPr/>
          </p:nvSpPr>
          <p:spPr bwMode="auto">
            <a:xfrm>
              <a:off x="1008" y="3972"/>
              <a:ext cx="60" cy="65"/>
            </a:xfrm>
            <a:custGeom>
              <a:avLst/>
              <a:gdLst>
                <a:gd name="T0" fmla="*/ 1063 w 36"/>
                <a:gd name="T1" fmla="*/ 2148 h 38"/>
                <a:gd name="T2" fmla="*/ 1063 w 36"/>
                <a:gd name="T3" fmla="*/ 2472 h 38"/>
                <a:gd name="T4" fmla="*/ 2083 w 36"/>
                <a:gd name="T5" fmla="*/ 4410 h 38"/>
                <a:gd name="T6" fmla="*/ 3380 w 36"/>
                <a:gd name="T7" fmla="*/ 3207 h 38"/>
                <a:gd name="T8" fmla="*/ 3575 w 36"/>
                <a:gd name="T9" fmla="*/ 3382 h 38"/>
                <a:gd name="T10" fmla="*/ 1888 w 36"/>
                <a:gd name="T11" fmla="*/ 4760 h 38"/>
                <a:gd name="T12" fmla="*/ 0 w 36"/>
                <a:gd name="T13" fmla="*/ 2408 h 38"/>
                <a:gd name="T14" fmla="*/ 1888 w 36"/>
                <a:gd name="T15" fmla="*/ 0 h 38"/>
                <a:gd name="T16" fmla="*/ 3575 w 36"/>
                <a:gd name="T17" fmla="*/ 2148 h 38"/>
                <a:gd name="T18" fmla="*/ 1063 w 36"/>
                <a:gd name="T19" fmla="*/ 2148 h 38"/>
                <a:gd name="T20" fmla="*/ 2508 w 36"/>
                <a:gd name="T21" fmla="*/ 1875 h 38"/>
                <a:gd name="T22" fmla="*/ 2508 w 36"/>
                <a:gd name="T23" fmla="*/ 1551 h 38"/>
                <a:gd name="T24" fmla="*/ 1888 w 36"/>
                <a:gd name="T25" fmla="*/ 219 h 38"/>
                <a:gd name="T26" fmla="*/ 1063 w 36"/>
                <a:gd name="T27" fmla="*/ 1875 h 38"/>
                <a:gd name="T28" fmla="*/ 2508 w 36"/>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8">
                  <a:moveTo>
                    <a:pt x="11" y="17"/>
                  </a:moveTo>
                  <a:cubicBezTo>
                    <a:pt x="11" y="20"/>
                    <a:pt x="11" y="20"/>
                    <a:pt x="11" y="20"/>
                  </a:cubicBezTo>
                  <a:cubicBezTo>
                    <a:pt x="11" y="27"/>
                    <a:pt x="13" y="35"/>
                    <a:pt x="21" y="35"/>
                  </a:cubicBezTo>
                  <a:cubicBezTo>
                    <a:pt x="27" y="35"/>
                    <a:pt x="31" y="31"/>
                    <a:pt x="34" y="26"/>
                  </a:cubicBezTo>
                  <a:cubicBezTo>
                    <a:pt x="36" y="27"/>
                    <a:pt x="36" y="27"/>
                    <a:pt x="36" y="27"/>
                  </a:cubicBezTo>
                  <a:cubicBezTo>
                    <a:pt x="33" y="34"/>
                    <a:pt x="27" y="38"/>
                    <a:pt x="19" y="38"/>
                  </a:cubicBezTo>
                  <a:cubicBezTo>
                    <a:pt x="8" y="38"/>
                    <a:pt x="0" y="31"/>
                    <a:pt x="0" y="19"/>
                  </a:cubicBezTo>
                  <a:cubicBezTo>
                    <a:pt x="0" y="8"/>
                    <a:pt x="8" y="0"/>
                    <a:pt x="19" y="0"/>
                  </a:cubicBezTo>
                  <a:cubicBezTo>
                    <a:pt x="29" y="0"/>
                    <a:pt x="36" y="6"/>
                    <a:pt x="36" y="17"/>
                  </a:cubicBezTo>
                  <a:lnTo>
                    <a:pt x="11" y="17"/>
                  </a:lnTo>
                  <a:close/>
                  <a:moveTo>
                    <a:pt x="25" y="15"/>
                  </a:moveTo>
                  <a:cubicBezTo>
                    <a:pt x="25" y="12"/>
                    <a:pt x="25" y="12"/>
                    <a:pt x="25" y="12"/>
                  </a:cubicBezTo>
                  <a:cubicBezTo>
                    <a:pt x="25" y="7"/>
                    <a:pt x="24" y="2"/>
                    <a:pt x="19" y="2"/>
                  </a:cubicBezTo>
                  <a:cubicBezTo>
                    <a:pt x="12" y="2"/>
                    <a:pt x="12" y="10"/>
                    <a:pt x="11" y="15"/>
                  </a:cubicBezTo>
                  <a:lnTo>
                    <a:pt x="2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1" name="Freeform 30"/>
            <p:cNvSpPr>
              <a:spLocks/>
            </p:cNvSpPr>
            <p:nvPr/>
          </p:nvSpPr>
          <p:spPr bwMode="auto">
            <a:xfrm>
              <a:off x="1079" y="3943"/>
              <a:ext cx="82" cy="94"/>
            </a:xfrm>
            <a:custGeom>
              <a:avLst/>
              <a:gdLst>
                <a:gd name="T0" fmla="*/ 5749 w 48"/>
                <a:gd name="T1" fmla="*/ 2465 h 55"/>
                <a:gd name="T2" fmla="*/ 5509 w 48"/>
                <a:gd name="T3" fmla="*/ 2465 h 55"/>
                <a:gd name="T4" fmla="*/ 3406 w 48"/>
                <a:gd name="T5" fmla="*/ 374 h 55"/>
                <a:gd name="T6" fmla="*/ 1442 w 48"/>
                <a:gd name="T7" fmla="*/ 3480 h 55"/>
                <a:gd name="T8" fmla="*/ 3406 w 48"/>
                <a:gd name="T9" fmla="*/ 6645 h 55"/>
                <a:gd name="T10" fmla="*/ 5509 w 48"/>
                <a:gd name="T11" fmla="*/ 4503 h 55"/>
                <a:gd name="T12" fmla="*/ 5858 w 48"/>
                <a:gd name="T13" fmla="*/ 4503 h 55"/>
                <a:gd name="T14" fmla="*/ 5858 w 48"/>
                <a:gd name="T15" fmla="*/ 6356 h 55"/>
                <a:gd name="T16" fmla="*/ 3406 w 48"/>
                <a:gd name="T17" fmla="*/ 6850 h 55"/>
                <a:gd name="T18" fmla="*/ 0 w 48"/>
                <a:gd name="T19" fmla="*/ 3480 h 55"/>
                <a:gd name="T20" fmla="*/ 3406 w 48"/>
                <a:gd name="T21" fmla="*/ 0 h 55"/>
                <a:gd name="T22" fmla="*/ 5749 w 48"/>
                <a:gd name="T23" fmla="*/ 639 h 55"/>
                <a:gd name="T24" fmla="*/ 5749 w 48"/>
                <a:gd name="T25" fmla="*/ 2465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55">
                  <a:moveTo>
                    <a:pt x="47" y="20"/>
                  </a:moveTo>
                  <a:cubicBezTo>
                    <a:pt x="45" y="20"/>
                    <a:pt x="45" y="20"/>
                    <a:pt x="45" y="20"/>
                  </a:cubicBezTo>
                  <a:cubicBezTo>
                    <a:pt x="44" y="11"/>
                    <a:pt x="37" y="3"/>
                    <a:pt x="28" y="3"/>
                  </a:cubicBezTo>
                  <a:cubicBezTo>
                    <a:pt x="14" y="3"/>
                    <a:pt x="12" y="17"/>
                    <a:pt x="12" y="28"/>
                  </a:cubicBezTo>
                  <a:cubicBezTo>
                    <a:pt x="12" y="37"/>
                    <a:pt x="13" y="53"/>
                    <a:pt x="28" y="53"/>
                  </a:cubicBezTo>
                  <a:cubicBezTo>
                    <a:pt x="37" y="53"/>
                    <a:pt x="44" y="45"/>
                    <a:pt x="45" y="36"/>
                  </a:cubicBezTo>
                  <a:cubicBezTo>
                    <a:pt x="48" y="36"/>
                    <a:pt x="48" y="36"/>
                    <a:pt x="48" y="36"/>
                  </a:cubicBezTo>
                  <a:cubicBezTo>
                    <a:pt x="48" y="51"/>
                    <a:pt x="48" y="51"/>
                    <a:pt x="48" y="51"/>
                  </a:cubicBezTo>
                  <a:cubicBezTo>
                    <a:pt x="42" y="53"/>
                    <a:pt x="34" y="55"/>
                    <a:pt x="28" y="55"/>
                  </a:cubicBezTo>
                  <a:cubicBezTo>
                    <a:pt x="11" y="55"/>
                    <a:pt x="0" y="44"/>
                    <a:pt x="0" y="28"/>
                  </a:cubicBezTo>
                  <a:cubicBezTo>
                    <a:pt x="0" y="12"/>
                    <a:pt x="11" y="0"/>
                    <a:pt x="28" y="0"/>
                  </a:cubicBezTo>
                  <a:cubicBezTo>
                    <a:pt x="34" y="0"/>
                    <a:pt x="40" y="2"/>
                    <a:pt x="47" y="5"/>
                  </a:cubicBezTo>
                  <a:lnTo>
                    <a:pt x="4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2" name="Freeform 31"/>
            <p:cNvSpPr>
              <a:spLocks/>
            </p:cNvSpPr>
            <p:nvPr/>
          </p:nvSpPr>
          <p:spPr bwMode="auto">
            <a:xfrm>
              <a:off x="1166" y="3972"/>
              <a:ext cx="55" cy="64"/>
            </a:xfrm>
            <a:custGeom>
              <a:avLst/>
              <a:gdLst>
                <a:gd name="T0" fmla="*/ 0 w 33"/>
                <a:gd name="T1" fmla="*/ 4907 h 37"/>
                <a:gd name="T2" fmla="*/ 603 w 33"/>
                <a:gd name="T3" fmla="*/ 4907 h 37"/>
                <a:gd name="T4" fmla="*/ 603 w 33"/>
                <a:gd name="T5" fmla="*/ 431 h 37"/>
                <a:gd name="T6" fmla="*/ 0 w 33"/>
                <a:gd name="T7" fmla="*/ 431 h 37"/>
                <a:gd name="T8" fmla="*/ 0 w 33"/>
                <a:gd name="T9" fmla="*/ 144 h 37"/>
                <a:gd name="T10" fmla="*/ 478 w 33"/>
                <a:gd name="T11" fmla="*/ 144 h 37"/>
                <a:gd name="T12" fmla="*/ 1605 w 33"/>
                <a:gd name="T13" fmla="*/ 0 h 37"/>
                <a:gd name="T14" fmla="*/ 1605 w 33"/>
                <a:gd name="T15" fmla="*/ 771 h 37"/>
                <a:gd name="T16" fmla="*/ 1605 w 33"/>
                <a:gd name="T17" fmla="*/ 771 h 37"/>
                <a:gd name="T18" fmla="*/ 2570 w 33"/>
                <a:gd name="T19" fmla="*/ 0 h 37"/>
                <a:gd name="T20" fmla="*/ 3278 w 33"/>
                <a:gd name="T21" fmla="*/ 1128 h 37"/>
                <a:gd name="T22" fmla="*/ 2792 w 33"/>
                <a:gd name="T23" fmla="*/ 1657 h 37"/>
                <a:gd name="T24" fmla="*/ 2255 w 33"/>
                <a:gd name="T25" fmla="*/ 1290 h 37"/>
                <a:gd name="T26" fmla="*/ 2408 w 33"/>
                <a:gd name="T27" fmla="*/ 746 h 37"/>
                <a:gd name="T28" fmla="*/ 2213 w 33"/>
                <a:gd name="T29" fmla="*/ 554 h 37"/>
                <a:gd name="T30" fmla="*/ 1605 w 33"/>
                <a:gd name="T31" fmla="*/ 2652 h 37"/>
                <a:gd name="T32" fmla="*/ 1605 w 33"/>
                <a:gd name="T33" fmla="*/ 4907 h 37"/>
                <a:gd name="T34" fmla="*/ 2213 w 33"/>
                <a:gd name="T35" fmla="*/ 4907 h 37"/>
                <a:gd name="T36" fmla="*/ 2213 w 33"/>
                <a:gd name="T37" fmla="*/ 5141 h 37"/>
                <a:gd name="T38" fmla="*/ 0 w 33"/>
                <a:gd name="T39" fmla="*/ 5141 h 37"/>
                <a:gd name="T40" fmla="*/ 0 w 33"/>
                <a:gd name="T41" fmla="*/ 4907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 h="37">
                  <a:moveTo>
                    <a:pt x="0" y="35"/>
                  </a:moveTo>
                  <a:cubicBezTo>
                    <a:pt x="6" y="35"/>
                    <a:pt x="6" y="35"/>
                    <a:pt x="6" y="35"/>
                  </a:cubicBezTo>
                  <a:cubicBezTo>
                    <a:pt x="6" y="3"/>
                    <a:pt x="6" y="3"/>
                    <a:pt x="6" y="3"/>
                  </a:cubicBezTo>
                  <a:cubicBezTo>
                    <a:pt x="0" y="3"/>
                    <a:pt x="0" y="3"/>
                    <a:pt x="0" y="3"/>
                  </a:cubicBezTo>
                  <a:cubicBezTo>
                    <a:pt x="0" y="1"/>
                    <a:pt x="0" y="1"/>
                    <a:pt x="0" y="1"/>
                  </a:cubicBezTo>
                  <a:cubicBezTo>
                    <a:pt x="5" y="1"/>
                    <a:pt x="5" y="1"/>
                    <a:pt x="5" y="1"/>
                  </a:cubicBezTo>
                  <a:cubicBezTo>
                    <a:pt x="9" y="1"/>
                    <a:pt x="12" y="1"/>
                    <a:pt x="16" y="0"/>
                  </a:cubicBezTo>
                  <a:cubicBezTo>
                    <a:pt x="16" y="6"/>
                    <a:pt x="16" y="6"/>
                    <a:pt x="16" y="6"/>
                  </a:cubicBezTo>
                  <a:cubicBezTo>
                    <a:pt x="16" y="6"/>
                    <a:pt x="16" y="6"/>
                    <a:pt x="16" y="6"/>
                  </a:cubicBezTo>
                  <a:cubicBezTo>
                    <a:pt x="18" y="3"/>
                    <a:pt x="22" y="0"/>
                    <a:pt x="26" y="0"/>
                  </a:cubicBezTo>
                  <a:cubicBezTo>
                    <a:pt x="30" y="0"/>
                    <a:pt x="33" y="3"/>
                    <a:pt x="33" y="8"/>
                  </a:cubicBezTo>
                  <a:cubicBezTo>
                    <a:pt x="33" y="11"/>
                    <a:pt x="31" y="12"/>
                    <a:pt x="28" y="12"/>
                  </a:cubicBezTo>
                  <a:cubicBezTo>
                    <a:pt x="25" y="12"/>
                    <a:pt x="23" y="11"/>
                    <a:pt x="23" y="9"/>
                  </a:cubicBezTo>
                  <a:cubicBezTo>
                    <a:pt x="23" y="6"/>
                    <a:pt x="24" y="6"/>
                    <a:pt x="24" y="5"/>
                  </a:cubicBezTo>
                  <a:cubicBezTo>
                    <a:pt x="24" y="4"/>
                    <a:pt x="23" y="4"/>
                    <a:pt x="22" y="4"/>
                  </a:cubicBezTo>
                  <a:cubicBezTo>
                    <a:pt x="18" y="4"/>
                    <a:pt x="16" y="14"/>
                    <a:pt x="16" y="19"/>
                  </a:cubicBezTo>
                  <a:cubicBezTo>
                    <a:pt x="16" y="35"/>
                    <a:pt x="16" y="35"/>
                    <a:pt x="16" y="35"/>
                  </a:cubicBezTo>
                  <a:cubicBezTo>
                    <a:pt x="22" y="35"/>
                    <a:pt x="22" y="35"/>
                    <a:pt x="22" y="35"/>
                  </a:cubicBezTo>
                  <a:cubicBezTo>
                    <a:pt x="22" y="37"/>
                    <a:pt x="22" y="37"/>
                    <a:pt x="22" y="37"/>
                  </a:cubicBezTo>
                  <a:cubicBezTo>
                    <a:pt x="0" y="37"/>
                    <a:pt x="0" y="37"/>
                    <a:pt x="0" y="37"/>
                  </a:cubicBez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3" name="Freeform 32"/>
            <p:cNvSpPr>
              <a:spLocks noEditPoints="1"/>
            </p:cNvSpPr>
            <p:nvPr/>
          </p:nvSpPr>
          <p:spPr bwMode="auto">
            <a:xfrm>
              <a:off x="1224" y="3972"/>
              <a:ext cx="66" cy="65"/>
            </a:xfrm>
            <a:custGeom>
              <a:avLst/>
              <a:gdLst>
                <a:gd name="T0" fmla="*/ 2142 w 39"/>
                <a:gd name="T1" fmla="*/ 4760 h 38"/>
                <a:gd name="T2" fmla="*/ 0 w 39"/>
                <a:gd name="T3" fmla="*/ 2408 h 38"/>
                <a:gd name="T4" fmla="*/ 2142 w 39"/>
                <a:gd name="T5" fmla="*/ 0 h 38"/>
                <a:gd name="T6" fmla="*/ 4468 w 39"/>
                <a:gd name="T7" fmla="*/ 2408 h 38"/>
                <a:gd name="T8" fmla="*/ 2142 w 39"/>
                <a:gd name="T9" fmla="*/ 4760 h 38"/>
                <a:gd name="T10" fmla="*/ 2142 w 39"/>
                <a:gd name="T11" fmla="*/ 219 h 38"/>
                <a:gd name="T12" fmla="*/ 1364 w 39"/>
                <a:gd name="T13" fmla="*/ 2408 h 38"/>
                <a:gd name="T14" fmla="*/ 2142 w 39"/>
                <a:gd name="T15" fmla="*/ 4538 h 38"/>
                <a:gd name="T16" fmla="*/ 3094 w 39"/>
                <a:gd name="T17" fmla="*/ 2408 h 38"/>
                <a:gd name="T18" fmla="*/ 2142 w 39"/>
                <a:gd name="T19" fmla="*/ 21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38">
                  <a:moveTo>
                    <a:pt x="19" y="38"/>
                  </a:moveTo>
                  <a:cubicBezTo>
                    <a:pt x="8" y="38"/>
                    <a:pt x="0" y="31"/>
                    <a:pt x="0" y="19"/>
                  </a:cubicBezTo>
                  <a:cubicBezTo>
                    <a:pt x="0" y="8"/>
                    <a:pt x="8" y="0"/>
                    <a:pt x="19" y="0"/>
                  </a:cubicBezTo>
                  <a:cubicBezTo>
                    <a:pt x="31" y="0"/>
                    <a:pt x="39" y="8"/>
                    <a:pt x="39" y="19"/>
                  </a:cubicBezTo>
                  <a:cubicBezTo>
                    <a:pt x="39" y="30"/>
                    <a:pt x="31" y="38"/>
                    <a:pt x="19" y="38"/>
                  </a:cubicBezTo>
                  <a:close/>
                  <a:moveTo>
                    <a:pt x="19" y="2"/>
                  </a:moveTo>
                  <a:cubicBezTo>
                    <a:pt x="12" y="2"/>
                    <a:pt x="12" y="10"/>
                    <a:pt x="12" y="19"/>
                  </a:cubicBezTo>
                  <a:cubicBezTo>
                    <a:pt x="12" y="28"/>
                    <a:pt x="12" y="36"/>
                    <a:pt x="19" y="36"/>
                  </a:cubicBezTo>
                  <a:cubicBezTo>
                    <a:pt x="27" y="36"/>
                    <a:pt x="27" y="28"/>
                    <a:pt x="27" y="19"/>
                  </a:cubicBezTo>
                  <a:cubicBezTo>
                    <a:pt x="27" y="10"/>
                    <a:pt x="27" y="2"/>
                    <a:pt x="1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4" name="Freeform 33"/>
            <p:cNvSpPr>
              <a:spLocks/>
            </p:cNvSpPr>
            <p:nvPr/>
          </p:nvSpPr>
          <p:spPr bwMode="auto">
            <a:xfrm>
              <a:off x="1298" y="3972"/>
              <a:ext cx="47" cy="65"/>
            </a:xfrm>
            <a:custGeom>
              <a:avLst/>
              <a:gdLst>
                <a:gd name="T0" fmla="*/ 0 w 28"/>
                <a:gd name="T1" fmla="*/ 2882 h 38"/>
                <a:gd name="T2" fmla="*/ 294 w 28"/>
                <a:gd name="T3" fmla="*/ 2882 h 38"/>
                <a:gd name="T4" fmla="*/ 1494 w 28"/>
                <a:gd name="T5" fmla="*/ 4538 h 38"/>
                <a:gd name="T6" fmla="*/ 2214 w 28"/>
                <a:gd name="T7" fmla="*/ 3734 h 38"/>
                <a:gd name="T8" fmla="*/ 104 w 28"/>
                <a:gd name="T9" fmla="*/ 1408 h 38"/>
                <a:gd name="T10" fmla="*/ 1494 w 28"/>
                <a:gd name="T11" fmla="*/ 0 h 38"/>
                <a:gd name="T12" fmla="*/ 2669 w 28"/>
                <a:gd name="T13" fmla="*/ 219 h 38"/>
                <a:gd name="T14" fmla="*/ 2669 w 28"/>
                <a:gd name="T15" fmla="*/ 1551 h 38"/>
                <a:gd name="T16" fmla="*/ 2434 w 28"/>
                <a:gd name="T17" fmla="*/ 1551 h 38"/>
                <a:gd name="T18" fmla="*/ 1392 w 28"/>
                <a:gd name="T19" fmla="*/ 219 h 38"/>
                <a:gd name="T20" fmla="*/ 829 w 28"/>
                <a:gd name="T21" fmla="*/ 907 h 38"/>
                <a:gd name="T22" fmla="*/ 2969 w 28"/>
                <a:gd name="T23" fmla="*/ 3178 h 38"/>
                <a:gd name="T24" fmla="*/ 1392 w 28"/>
                <a:gd name="T25" fmla="*/ 4760 h 38"/>
                <a:gd name="T26" fmla="*/ 0 w 28"/>
                <a:gd name="T27" fmla="*/ 4410 h 38"/>
                <a:gd name="T28" fmla="*/ 0 w 28"/>
                <a:gd name="T29" fmla="*/ 288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38">
                  <a:moveTo>
                    <a:pt x="0" y="23"/>
                  </a:moveTo>
                  <a:cubicBezTo>
                    <a:pt x="3" y="23"/>
                    <a:pt x="3" y="23"/>
                    <a:pt x="3" y="23"/>
                  </a:cubicBezTo>
                  <a:cubicBezTo>
                    <a:pt x="3" y="30"/>
                    <a:pt x="7" y="36"/>
                    <a:pt x="14" y="36"/>
                  </a:cubicBezTo>
                  <a:cubicBezTo>
                    <a:pt x="17" y="36"/>
                    <a:pt x="21" y="34"/>
                    <a:pt x="21" y="30"/>
                  </a:cubicBezTo>
                  <a:cubicBezTo>
                    <a:pt x="21" y="22"/>
                    <a:pt x="1" y="26"/>
                    <a:pt x="1" y="11"/>
                  </a:cubicBezTo>
                  <a:cubicBezTo>
                    <a:pt x="1" y="4"/>
                    <a:pt x="7" y="0"/>
                    <a:pt x="14" y="0"/>
                  </a:cubicBezTo>
                  <a:cubicBezTo>
                    <a:pt x="19" y="0"/>
                    <a:pt x="22" y="1"/>
                    <a:pt x="25" y="2"/>
                  </a:cubicBezTo>
                  <a:cubicBezTo>
                    <a:pt x="25" y="12"/>
                    <a:pt x="25" y="12"/>
                    <a:pt x="25" y="12"/>
                  </a:cubicBezTo>
                  <a:cubicBezTo>
                    <a:pt x="23" y="12"/>
                    <a:pt x="23" y="12"/>
                    <a:pt x="23" y="12"/>
                  </a:cubicBezTo>
                  <a:cubicBezTo>
                    <a:pt x="23" y="7"/>
                    <a:pt x="19" y="2"/>
                    <a:pt x="13" y="2"/>
                  </a:cubicBezTo>
                  <a:cubicBezTo>
                    <a:pt x="10" y="2"/>
                    <a:pt x="8" y="4"/>
                    <a:pt x="8" y="7"/>
                  </a:cubicBezTo>
                  <a:cubicBezTo>
                    <a:pt x="8" y="14"/>
                    <a:pt x="28" y="11"/>
                    <a:pt x="28" y="25"/>
                  </a:cubicBezTo>
                  <a:cubicBezTo>
                    <a:pt x="28" y="34"/>
                    <a:pt x="21" y="38"/>
                    <a:pt x="13" y="38"/>
                  </a:cubicBezTo>
                  <a:cubicBezTo>
                    <a:pt x="8" y="38"/>
                    <a:pt x="3" y="36"/>
                    <a:pt x="0" y="35"/>
                  </a:cubicBez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5" name="Freeform 34"/>
            <p:cNvSpPr>
              <a:spLocks/>
            </p:cNvSpPr>
            <p:nvPr/>
          </p:nvSpPr>
          <p:spPr bwMode="auto">
            <a:xfrm>
              <a:off x="1354" y="3972"/>
              <a:ext cx="45" cy="65"/>
            </a:xfrm>
            <a:custGeom>
              <a:avLst/>
              <a:gdLst>
                <a:gd name="T0" fmla="*/ 0 w 27"/>
                <a:gd name="T1" fmla="*/ 2882 h 38"/>
                <a:gd name="T2" fmla="*/ 172 w 27"/>
                <a:gd name="T3" fmla="*/ 2882 h 38"/>
                <a:gd name="T4" fmla="*/ 1328 w 27"/>
                <a:gd name="T5" fmla="*/ 4538 h 38"/>
                <a:gd name="T6" fmla="*/ 1967 w 27"/>
                <a:gd name="T7" fmla="*/ 3734 h 38"/>
                <a:gd name="T8" fmla="*/ 0 w 27"/>
                <a:gd name="T9" fmla="*/ 1408 h 38"/>
                <a:gd name="T10" fmla="*/ 1328 w 27"/>
                <a:gd name="T11" fmla="*/ 0 h 38"/>
                <a:gd name="T12" fmla="*/ 2508 w 27"/>
                <a:gd name="T13" fmla="*/ 219 h 38"/>
                <a:gd name="T14" fmla="*/ 2508 w 27"/>
                <a:gd name="T15" fmla="*/ 1551 h 38"/>
                <a:gd name="T16" fmla="*/ 2213 w 27"/>
                <a:gd name="T17" fmla="*/ 1551 h 38"/>
                <a:gd name="T18" fmla="*/ 1328 w 27"/>
                <a:gd name="T19" fmla="*/ 219 h 38"/>
                <a:gd name="T20" fmla="*/ 708 w 27"/>
                <a:gd name="T21" fmla="*/ 907 h 38"/>
                <a:gd name="T22" fmla="*/ 2675 w 27"/>
                <a:gd name="T23" fmla="*/ 3178 h 38"/>
                <a:gd name="T24" fmla="*/ 1328 w 27"/>
                <a:gd name="T25" fmla="*/ 4760 h 38"/>
                <a:gd name="T26" fmla="*/ 0 w 27"/>
                <a:gd name="T27" fmla="*/ 4410 h 38"/>
                <a:gd name="T28" fmla="*/ 0 w 27"/>
                <a:gd name="T29" fmla="*/ 288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38">
                  <a:moveTo>
                    <a:pt x="0" y="23"/>
                  </a:moveTo>
                  <a:cubicBezTo>
                    <a:pt x="2" y="23"/>
                    <a:pt x="2" y="23"/>
                    <a:pt x="2" y="23"/>
                  </a:cubicBezTo>
                  <a:cubicBezTo>
                    <a:pt x="2" y="30"/>
                    <a:pt x="6" y="36"/>
                    <a:pt x="13" y="36"/>
                  </a:cubicBezTo>
                  <a:cubicBezTo>
                    <a:pt x="17" y="36"/>
                    <a:pt x="20" y="34"/>
                    <a:pt x="20" y="30"/>
                  </a:cubicBezTo>
                  <a:cubicBezTo>
                    <a:pt x="20" y="22"/>
                    <a:pt x="0" y="26"/>
                    <a:pt x="0" y="11"/>
                  </a:cubicBezTo>
                  <a:cubicBezTo>
                    <a:pt x="0" y="4"/>
                    <a:pt x="6" y="0"/>
                    <a:pt x="13" y="0"/>
                  </a:cubicBezTo>
                  <a:cubicBezTo>
                    <a:pt x="19" y="0"/>
                    <a:pt x="22" y="1"/>
                    <a:pt x="25" y="2"/>
                  </a:cubicBezTo>
                  <a:cubicBezTo>
                    <a:pt x="25" y="12"/>
                    <a:pt x="25" y="12"/>
                    <a:pt x="25" y="12"/>
                  </a:cubicBezTo>
                  <a:cubicBezTo>
                    <a:pt x="22" y="12"/>
                    <a:pt x="22" y="12"/>
                    <a:pt x="22" y="12"/>
                  </a:cubicBezTo>
                  <a:cubicBezTo>
                    <a:pt x="22" y="7"/>
                    <a:pt x="18" y="2"/>
                    <a:pt x="13" y="2"/>
                  </a:cubicBezTo>
                  <a:cubicBezTo>
                    <a:pt x="10" y="2"/>
                    <a:pt x="7" y="4"/>
                    <a:pt x="7" y="7"/>
                  </a:cubicBezTo>
                  <a:cubicBezTo>
                    <a:pt x="7" y="14"/>
                    <a:pt x="27" y="11"/>
                    <a:pt x="27" y="25"/>
                  </a:cubicBezTo>
                  <a:cubicBezTo>
                    <a:pt x="27" y="34"/>
                    <a:pt x="20" y="38"/>
                    <a:pt x="13" y="38"/>
                  </a:cubicBezTo>
                  <a:cubicBezTo>
                    <a:pt x="7" y="38"/>
                    <a:pt x="2" y="36"/>
                    <a:pt x="0" y="35"/>
                  </a:cubicBez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6" name="Freeform 35"/>
            <p:cNvSpPr>
              <a:spLocks noEditPoints="1"/>
            </p:cNvSpPr>
            <p:nvPr/>
          </p:nvSpPr>
          <p:spPr bwMode="auto">
            <a:xfrm>
              <a:off x="1429" y="3944"/>
              <a:ext cx="77" cy="89"/>
            </a:xfrm>
            <a:custGeom>
              <a:avLst/>
              <a:gdLst>
                <a:gd name="T0" fmla="*/ 0 w 47"/>
                <a:gd name="T1" fmla="*/ 5583 h 53"/>
                <a:gd name="T2" fmla="*/ 634 w 47"/>
                <a:gd name="T3" fmla="*/ 5583 h 53"/>
                <a:gd name="T4" fmla="*/ 634 w 47"/>
                <a:gd name="T5" fmla="*/ 294 h 53"/>
                <a:gd name="T6" fmla="*/ 0 w 47"/>
                <a:gd name="T7" fmla="*/ 294 h 53"/>
                <a:gd name="T8" fmla="*/ 0 w 47"/>
                <a:gd name="T9" fmla="*/ 0 h 53"/>
                <a:gd name="T10" fmla="*/ 2384 w 47"/>
                <a:gd name="T11" fmla="*/ 0 h 53"/>
                <a:gd name="T12" fmla="*/ 3811 w 47"/>
                <a:gd name="T13" fmla="*/ 1217 h 53"/>
                <a:gd name="T14" fmla="*/ 2595 w 47"/>
                <a:gd name="T15" fmla="*/ 2599 h 53"/>
                <a:gd name="T16" fmla="*/ 2595 w 47"/>
                <a:gd name="T17" fmla="*/ 2599 h 53"/>
                <a:gd name="T18" fmla="*/ 4063 w 47"/>
                <a:gd name="T19" fmla="*/ 4260 h 53"/>
                <a:gd name="T20" fmla="*/ 2493 w 47"/>
                <a:gd name="T21" fmla="*/ 5763 h 53"/>
                <a:gd name="T22" fmla="*/ 0 w 47"/>
                <a:gd name="T23" fmla="*/ 5763 h 53"/>
                <a:gd name="T24" fmla="*/ 0 w 47"/>
                <a:gd name="T25" fmla="*/ 5583 h 53"/>
                <a:gd name="T26" fmla="*/ 1548 w 47"/>
                <a:gd name="T27" fmla="*/ 5583 h 53"/>
                <a:gd name="T28" fmla="*/ 1938 w 47"/>
                <a:gd name="T29" fmla="*/ 5583 h 53"/>
                <a:gd name="T30" fmla="*/ 3016 w 47"/>
                <a:gd name="T31" fmla="*/ 4101 h 53"/>
                <a:gd name="T32" fmla="*/ 2089 w 47"/>
                <a:gd name="T33" fmla="*/ 2712 h 53"/>
                <a:gd name="T34" fmla="*/ 1548 w 47"/>
                <a:gd name="T35" fmla="*/ 2712 h 53"/>
                <a:gd name="T36" fmla="*/ 1548 w 47"/>
                <a:gd name="T37" fmla="*/ 5583 h 53"/>
                <a:gd name="T38" fmla="*/ 1548 w 47"/>
                <a:gd name="T39" fmla="*/ 2442 h 53"/>
                <a:gd name="T40" fmla="*/ 1976 w 47"/>
                <a:gd name="T41" fmla="*/ 2442 h 53"/>
                <a:gd name="T42" fmla="*/ 2757 w 47"/>
                <a:gd name="T43" fmla="*/ 1394 h 53"/>
                <a:gd name="T44" fmla="*/ 1938 w 47"/>
                <a:gd name="T45" fmla="*/ 294 h 53"/>
                <a:gd name="T46" fmla="*/ 1548 w 47"/>
                <a:gd name="T47" fmla="*/ 294 h 53"/>
                <a:gd name="T48" fmla="*/ 1548 w 47"/>
                <a:gd name="T49" fmla="*/ 244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53">
                  <a:moveTo>
                    <a:pt x="0" y="51"/>
                  </a:moveTo>
                  <a:cubicBezTo>
                    <a:pt x="7" y="51"/>
                    <a:pt x="7" y="51"/>
                    <a:pt x="7" y="51"/>
                  </a:cubicBezTo>
                  <a:cubicBezTo>
                    <a:pt x="7" y="3"/>
                    <a:pt x="7" y="3"/>
                    <a:pt x="7" y="3"/>
                  </a:cubicBezTo>
                  <a:cubicBezTo>
                    <a:pt x="0" y="3"/>
                    <a:pt x="0" y="3"/>
                    <a:pt x="0" y="3"/>
                  </a:cubicBezTo>
                  <a:cubicBezTo>
                    <a:pt x="0" y="0"/>
                    <a:pt x="0" y="0"/>
                    <a:pt x="0" y="0"/>
                  </a:cubicBezTo>
                  <a:cubicBezTo>
                    <a:pt x="28" y="0"/>
                    <a:pt x="28" y="0"/>
                    <a:pt x="28" y="0"/>
                  </a:cubicBezTo>
                  <a:cubicBezTo>
                    <a:pt x="37" y="0"/>
                    <a:pt x="44" y="2"/>
                    <a:pt x="44" y="11"/>
                  </a:cubicBezTo>
                  <a:cubicBezTo>
                    <a:pt x="44" y="20"/>
                    <a:pt x="37" y="23"/>
                    <a:pt x="30" y="24"/>
                  </a:cubicBezTo>
                  <a:cubicBezTo>
                    <a:pt x="30" y="24"/>
                    <a:pt x="30" y="24"/>
                    <a:pt x="30" y="24"/>
                  </a:cubicBezTo>
                  <a:cubicBezTo>
                    <a:pt x="39" y="24"/>
                    <a:pt x="47" y="29"/>
                    <a:pt x="47" y="39"/>
                  </a:cubicBezTo>
                  <a:cubicBezTo>
                    <a:pt x="47" y="47"/>
                    <a:pt x="42" y="53"/>
                    <a:pt x="29" y="53"/>
                  </a:cubicBezTo>
                  <a:cubicBezTo>
                    <a:pt x="0" y="53"/>
                    <a:pt x="0" y="53"/>
                    <a:pt x="0" y="53"/>
                  </a:cubicBezTo>
                  <a:lnTo>
                    <a:pt x="0" y="51"/>
                  </a:lnTo>
                  <a:close/>
                  <a:moveTo>
                    <a:pt x="18" y="51"/>
                  </a:moveTo>
                  <a:cubicBezTo>
                    <a:pt x="22" y="51"/>
                    <a:pt x="22" y="51"/>
                    <a:pt x="22" y="51"/>
                  </a:cubicBezTo>
                  <a:cubicBezTo>
                    <a:pt x="31" y="51"/>
                    <a:pt x="35" y="48"/>
                    <a:pt x="35" y="38"/>
                  </a:cubicBezTo>
                  <a:cubicBezTo>
                    <a:pt x="35" y="29"/>
                    <a:pt x="32" y="25"/>
                    <a:pt x="24" y="25"/>
                  </a:cubicBezTo>
                  <a:cubicBezTo>
                    <a:pt x="18" y="25"/>
                    <a:pt x="18" y="25"/>
                    <a:pt x="18" y="25"/>
                  </a:cubicBezTo>
                  <a:lnTo>
                    <a:pt x="18" y="51"/>
                  </a:lnTo>
                  <a:close/>
                  <a:moveTo>
                    <a:pt x="18" y="23"/>
                  </a:moveTo>
                  <a:cubicBezTo>
                    <a:pt x="23" y="23"/>
                    <a:pt x="23" y="23"/>
                    <a:pt x="23" y="23"/>
                  </a:cubicBezTo>
                  <a:cubicBezTo>
                    <a:pt x="29" y="23"/>
                    <a:pt x="32" y="20"/>
                    <a:pt x="32" y="13"/>
                  </a:cubicBezTo>
                  <a:cubicBezTo>
                    <a:pt x="32" y="6"/>
                    <a:pt x="30" y="3"/>
                    <a:pt x="22" y="3"/>
                  </a:cubicBezTo>
                  <a:cubicBezTo>
                    <a:pt x="18" y="3"/>
                    <a:pt x="18" y="3"/>
                    <a:pt x="18" y="3"/>
                  </a:cubicBezTo>
                  <a:lnTo>
                    <a:pt x="1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7" name="Freeform 36"/>
            <p:cNvSpPr>
              <a:spLocks/>
            </p:cNvSpPr>
            <p:nvPr/>
          </p:nvSpPr>
          <p:spPr bwMode="auto">
            <a:xfrm>
              <a:off x="1516" y="3944"/>
              <a:ext cx="36" cy="89"/>
            </a:xfrm>
            <a:custGeom>
              <a:avLst/>
              <a:gdLst>
                <a:gd name="T0" fmla="*/ 0 w 21"/>
                <a:gd name="T1" fmla="*/ 5583 h 53"/>
                <a:gd name="T2" fmla="*/ 741 w 21"/>
                <a:gd name="T3" fmla="*/ 5583 h 53"/>
                <a:gd name="T4" fmla="*/ 741 w 21"/>
                <a:gd name="T5" fmla="*/ 294 h 53"/>
                <a:gd name="T6" fmla="*/ 0 w 21"/>
                <a:gd name="T7" fmla="*/ 294 h 53"/>
                <a:gd name="T8" fmla="*/ 0 w 21"/>
                <a:gd name="T9" fmla="*/ 0 h 53"/>
                <a:gd name="T10" fmla="*/ 663 w 21"/>
                <a:gd name="T11" fmla="*/ 0 h 53"/>
                <a:gd name="T12" fmla="*/ 1995 w 21"/>
                <a:gd name="T13" fmla="*/ 0 h 53"/>
                <a:gd name="T14" fmla="*/ 1995 w 21"/>
                <a:gd name="T15" fmla="*/ 5583 h 53"/>
                <a:gd name="T16" fmla="*/ 2695 w 21"/>
                <a:gd name="T17" fmla="*/ 5583 h 53"/>
                <a:gd name="T18" fmla="*/ 2695 w 21"/>
                <a:gd name="T19" fmla="*/ 5763 h 53"/>
                <a:gd name="T20" fmla="*/ 0 w 21"/>
                <a:gd name="T21" fmla="*/ 5763 h 53"/>
                <a:gd name="T22" fmla="*/ 0 w 21"/>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2" y="0"/>
                    <a:pt x="16" y="0"/>
                  </a:cubicBezTo>
                  <a:cubicBezTo>
                    <a:pt x="16" y="51"/>
                    <a:pt x="16" y="51"/>
                    <a:pt x="16" y="51"/>
                  </a:cubicBezTo>
                  <a:cubicBezTo>
                    <a:pt x="21" y="51"/>
                    <a:pt x="21" y="51"/>
                    <a:pt x="21" y="51"/>
                  </a:cubicBezTo>
                  <a:cubicBezTo>
                    <a:pt x="21" y="53"/>
                    <a:pt x="21" y="53"/>
                    <a:pt x="21"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8" name="Freeform 37"/>
            <p:cNvSpPr>
              <a:spLocks/>
            </p:cNvSpPr>
            <p:nvPr/>
          </p:nvSpPr>
          <p:spPr bwMode="auto">
            <a:xfrm>
              <a:off x="1555" y="3972"/>
              <a:ext cx="77" cy="65"/>
            </a:xfrm>
            <a:custGeom>
              <a:avLst/>
              <a:gdLst>
                <a:gd name="T0" fmla="*/ 4274 w 46"/>
                <a:gd name="T1" fmla="*/ 4410 h 38"/>
                <a:gd name="T2" fmla="*/ 4756 w 46"/>
                <a:gd name="T3" fmla="*/ 4410 h 38"/>
                <a:gd name="T4" fmla="*/ 4756 w 46"/>
                <a:gd name="T5" fmla="*/ 4629 h 38"/>
                <a:gd name="T6" fmla="*/ 3098 w 46"/>
                <a:gd name="T7" fmla="*/ 4760 h 38"/>
                <a:gd name="T8" fmla="*/ 3098 w 46"/>
                <a:gd name="T9" fmla="*/ 4023 h 38"/>
                <a:gd name="T10" fmla="*/ 3098 w 46"/>
                <a:gd name="T11" fmla="*/ 4023 h 38"/>
                <a:gd name="T12" fmla="*/ 1851 w 46"/>
                <a:gd name="T13" fmla="*/ 4760 h 38"/>
                <a:gd name="T14" fmla="*/ 619 w 46"/>
                <a:gd name="T15" fmla="*/ 3207 h 38"/>
                <a:gd name="T16" fmla="*/ 619 w 46"/>
                <a:gd name="T17" fmla="*/ 375 h 38"/>
                <a:gd name="T18" fmla="*/ 0 w 46"/>
                <a:gd name="T19" fmla="*/ 375 h 38"/>
                <a:gd name="T20" fmla="*/ 0 w 46"/>
                <a:gd name="T21" fmla="*/ 128 h 38"/>
                <a:gd name="T22" fmla="*/ 487 w 46"/>
                <a:gd name="T23" fmla="*/ 128 h 38"/>
                <a:gd name="T24" fmla="*/ 1656 w 46"/>
                <a:gd name="T25" fmla="*/ 0 h 38"/>
                <a:gd name="T26" fmla="*/ 1656 w 46"/>
                <a:gd name="T27" fmla="*/ 3503 h 38"/>
                <a:gd name="T28" fmla="*/ 2283 w 46"/>
                <a:gd name="T29" fmla="*/ 4228 h 38"/>
                <a:gd name="T30" fmla="*/ 3098 w 46"/>
                <a:gd name="T31" fmla="*/ 2882 h 38"/>
                <a:gd name="T32" fmla="*/ 3098 w 46"/>
                <a:gd name="T33" fmla="*/ 375 h 38"/>
                <a:gd name="T34" fmla="*/ 2574 w 46"/>
                <a:gd name="T35" fmla="*/ 375 h 38"/>
                <a:gd name="T36" fmla="*/ 2574 w 46"/>
                <a:gd name="T37" fmla="*/ 128 h 38"/>
                <a:gd name="T38" fmla="*/ 3006 w 46"/>
                <a:gd name="T39" fmla="*/ 128 h 38"/>
                <a:gd name="T40" fmla="*/ 4274 w 46"/>
                <a:gd name="T41" fmla="*/ 0 h 38"/>
                <a:gd name="T42" fmla="*/ 4274 w 46"/>
                <a:gd name="T43" fmla="*/ 441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38">
                  <a:moveTo>
                    <a:pt x="41" y="35"/>
                  </a:moveTo>
                  <a:cubicBezTo>
                    <a:pt x="46" y="35"/>
                    <a:pt x="46" y="35"/>
                    <a:pt x="46" y="35"/>
                  </a:cubicBezTo>
                  <a:cubicBezTo>
                    <a:pt x="46" y="37"/>
                    <a:pt x="46" y="37"/>
                    <a:pt x="46" y="37"/>
                  </a:cubicBezTo>
                  <a:cubicBezTo>
                    <a:pt x="39" y="37"/>
                    <a:pt x="35" y="37"/>
                    <a:pt x="30" y="38"/>
                  </a:cubicBezTo>
                  <a:cubicBezTo>
                    <a:pt x="30" y="32"/>
                    <a:pt x="30" y="32"/>
                    <a:pt x="30" y="32"/>
                  </a:cubicBezTo>
                  <a:cubicBezTo>
                    <a:pt x="30" y="32"/>
                    <a:pt x="30" y="32"/>
                    <a:pt x="30" y="32"/>
                  </a:cubicBezTo>
                  <a:cubicBezTo>
                    <a:pt x="28" y="36"/>
                    <a:pt x="23" y="38"/>
                    <a:pt x="18" y="38"/>
                  </a:cubicBezTo>
                  <a:cubicBezTo>
                    <a:pt x="11" y="38"/>
                    <a:pt x="6" y="35"/>
                    <a:pt x="6" y="26"/>
                  </a:cubicBezTo>
                  <a:cubicBezTo>
                    <a:pt x="6" y="3"/>
                    <a:pt x="6" y="3"/>
                    <a:pt x="6" y="3"/>
                  </a:cubicBezTo>
                  <a:cubicBezTo>
                    <a:pt x="0" y="3"/>
                    <a:pt x="0" y="3"/>
                    <a:pt x="0" y="3"/>
                  </a:cubicBezTo>
                  <a:cubicBezTo>
                    <a:pt x="0" y="1"/>
                    <a:pt x="0" y="1"/>
                    <a:pt x="0" y="1"/>
                  </a:cubicBezTo>
                  <a:cubicBezTo>
                    <a:pt x="5" y="1"/>
                    <a:pt x="5" y="1"/>
                    <a:pt x="5" y="1"/>
                  </a:cubicBezTo>
                  <a:cubicBezTo>
                    <a:pt x="9" y="1"/>
                    <a:pt x="12" y="1"/>
                    <a:pt x="16" y="0"/>
                  </a:cubicBezTo>
                  <a:cubicBezTo>
                    <a:pt x="16" y="28"/>
                    <a:pt x="16" y="28"/>
                    <a:pt x="16" y="28"/>
                  </a:cubicBezTo>
                  <a:cubicBezTo>
                    <a:pt x="16" y="34"/>
                    <a:pt x="19" y="34"/>
                    <a:pt x="22" y="34"/>
                  </a:cubicBezTo>
                  <a:cubicBezTo>
                    <a:pt x="27" y="34"/>
                    <a:pt x="30" y="31"/>
                    <a:pt x="30" y="23"/>
                  </a:cubicBezTo>
                  <a:cubicBezTo>
                    <a:pt x="30" y="3"/>
                    <a:pt x="30" y="3"/>
                    <a:pt x="30" y="3"/>
                  </a:cubicBezTo>
                  <a:cubicBezTo>
                    <a:pt x="25" y="3"/>
                    <a:pt x="25" y="3"/>
                    <a:pt x="25" y="3"/>
                  </a:cubicBezTo>
                  <a:cubicBezTo>
                    <a:pt x="25" y="1"/>
                    <a:pt x="25" y="1"/>
                    <a:pt x="25" y="1"/>
                  </a:cubicBezTo>
                  <a:cubicBezTo>
                    <a:pt x="29" y="1"/>
                    <a:pt x="29" y="1"/>
                    <a:pt x="29" y="1"/>
                  </a:cubicBezTo>
                  <a:cubicBezTo>
                    <a:pt x="33" y="1"/>
                    <a:pt x="37" y="1"/>
                    <a:pt x="41" y="0"/>
                  </a:cubicBezTo>
                  <a:lnTo>
                    <a:pt x="4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69" name="Freeform 38"/>
            <p:cNvSpPr>
              <a:spLocks noEditPoints="1"/>
            </p:cNvSpPr>
            <p:nvPr/>
          </p:nvSpPr>
          <p:spPr bwMode="auto">
            <a:xfrm>
              <a:off x="1639" y="3972"/>
              <a:ext cx="62" cy="65"/>
            </a:xfrm>
            <a:custGeom>
              <a:avLst/>
              <a:gdLst>
                <a:gd name="T0" fmla="*/ 1268 w 37"/>
                <a:gd name="T1" fmla="*/ 2148 h 38"/>
                <a:gd name="T2" fmla="*/ 1268 w 37"/>
                <a:gd name="T3" fmla="*/ 2472 h 38"/>
                <a:gd name="T4" fmla="*/ 2193 w 37"/>
                <a:gd name="T5" fmla="*/ 4410 h 38"/>
                <a:gd name="T6" fmla="*/ 3561 w 37"/>
                <a:gd name="T7" fmla="*/ 3207 h 38"/>
                <a:gd name="T8" fmla="*/ 3735 w 37"/>
                <a:gd name="T9" fmla="*/ 3382 h 38"/>
                <a:gd name="T10" fmla="*/ 1994 w 37"/>
                <a:gd name="T11" fmla="*/ 4760 h 38"/>
                <a:gd name="T12" fmla="*/ 0 w 37"/>
                <a:gd name="T13" fmla="*/ 2408 h 38"/>
                <a:gd name="T14" fmla="*/ 1994 w 37"/>
                <a:gd name="T15" fmla="*/ 0 h 38"/>
                <a:gd name="T16" fmla="*/ 3852 w 37"/>
                <a:gd name="T17" fmla="*/ 2148 h 38"/>
                <a:gd name="T18" fmla="*/ 1268 w 37"/>
                <a:gd name="T19" fmla="*/ 2148 h 38"/>
                <a:gd name="T20" fmla="*/ 2589 w 37"/>
                <a:gd name="T21" fmla="*/ 1875 h 38"/>
                <a:gd name="T22" fmla="*/ 2589 w 37"/>
                <a:gd name="T23" fmla="*/ 1551 h 38"/>
                <a:gd name="T24" fmla="*/ 1994 w 37"/>
                <a:gd name="T25" fmla="*/ 219 h 38"/>
                <a:gd name="T26" fmla="*/ 1268 w 37"/>
                <a:gd name="T27" fmla="*/ 1875 h 38"/>
                <a:gd name="T28" fmla="*/ 2589 w 37"/>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8">
                  <a:moveTo>
                    <a:pt x="12" y="17"/>
                  </a:moveTo>
                  <a:cubicBezTo>
                    <a:pt x="12" y="20"/>
                    <a:pt x="12" y="20"/>
                    <a:pt x="12" y="20"/>
                  </a:cubicBezTo>
                  <a:cubicBezTo>
                    <a:pt x="12" y="27"/>
                    <a:pt x="13" y="35"/>
                    <a:pt x="21" y="35"/>
                  </a:cubicBezTo>
                  <a:cubicBezTo>
                    <a:pt x="28" y="35"/>
                    <a:pt x="31" y="31"/>
                    <a:pt x="34" y="26"/>
                  </a:cubicBezTo>
                  <a:cubicBezTo>
                    <a:pt x="36" y="27"/>
                    <a:pt x="36" y="27"/>
                    <a:pt x="36" y="27"/>
                  </a:cubicBezTo>
                  <a:cubicBezTo>
                    <a:pt x="33" y="34"/>
                    <a:pt x="27" y="38"/>
                    <a:pt x="19" y="38"/>
                  </a:cubicBezTo>
                  <a:cubicBezTo>
                    <a:pt x="8" y="38"/>
                    <a:pt x="0" y="31"/>
                    <a:pt x="0" y="19"/>
                  </a:cubicBezTo>
                  <a:cubicBezTo>
                    <a:pt x="0" y="8"/>
                    <a:pt x="8" y="0"/>
                    <a:pt x="19" y="0"/>
                  </a:cubicBezTo>
                  <a:cubicBezTo>
                    <a:pt x="29" y="0"/>
                    <a:pt x="37" y="6"/>
                    <a:pt x="37" y="17"/>
                  </a:cubicBezTo>
                  <a:lnTo>
                    <a:pt x="12" y="17"/>
                  </a:lnTo>
                  <a:close/>
                  <a:moveTo>
                    <a:pt x="25" y="15"/>
                  </a:moveTo>
                  <a:cubicBezTo>
                    <a:pt x="25" y="12"/>
                    <a:pt x="25" y="12"/>
                    <a:pt x="25" y="12"/>
                  </a:cubicBezTo>
                  <a:cubicBezTo>
                    <a:pt x="25" y="7"/>
                    <a:pt x="24" y="2"/>
                    <a:pt x="19" y="2"/>
                  </a:cubicBezTo>
                  <a:cubicBezTo>
                    <a:pt x="12" y="2"/>
                    <a:pt x="12" y="10"/>
                    <a:pt x="12" y="15"/>
                  </a:cubicBezTo>
                  <a:lnTo>
                    <a:pt x="2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0" name="Freeform 39"/>
            <p:cNvSpPr>
              <a:spLocks/>
            </p:cNvSpPr>
            <p:nvPr/>
          </p:nvSpPr>
          <p:spPr bwMode="auto">
            <a:xfrm>
              <a:off x="1709" y="3943"/>
              <a:ext cx="60" cy="94"/>
            </a:xfrm>
            <a:custGeom>
              <a:avLst/>
              <a:gdLst>
                <a:gd name="T0" fmla="*/ 0 w 37"/>
                <a:gd name="T1" fmla="*/ 4503 h 55"/>
                <a:gd name="T2" fmla="*/ 144 w 37"/>
                <a:gd name="T3" fmla="*/ 4503 h 55"/>
                <a:gd name="T4" fmla="*/ 1435 w 37"/>
                <a:gd name="T5" fmla="*/ 6476 h 55"/>
                <a:gd name="T6" fmla="*/ 2327 w 37"/>
                <a:gd name="T7" fmla="*/ 5450 h 55"/>
                <a:gd name="T8" fmla="*/ 0 w 37"/>
                <a:gd name="T9" fmla="*/ 1972 h 55"/>
                <a:gd name="T10" fmla="*/ 1435 w 37"/>
                <a:gd name="T11" fmla="*/ 0 h 55"/>
                <a:gd name="T12" fmla="*/ 2601 w 37"/>
                <a:gd name="T13" fmla="*/ 528 h 55"/>
                <a:gd name="T14" fmla="*/ 2601 w 37"/>
                <a:gd name="T15" fmla="*/ 1972 h 55"/>
                <a:gd name="T16" fmla="*/ 2457 w 37"/>
                <a:gd name="T17" fmla="*/ 1972 h 55"/>
                <a:gd name="T18" fmla="*/ 1323 w 37"/>
                <a:gd name="T19" fmla="*/ 374 h 55"/>
                <a:gd name="T20" fmla="*/ 615 w 37"/>
                <a:gd name="T21" fmla="*/ 1372 h 55"/>
                <a:gd name="T22" fmla="*/ 2924 w 37"/>
                <a:gd name="T23" fmla="*/ 4914 h 55"/>
                <a:gd name="T24" fmla="*/ 1435 w 37"/>
                <a:gd name="T25" fmla="*/ 6850 h 55"/>
                <a:gd name="T26" fmla="*/ 0 w 37"/>
                <a:gd name="T27" fmla="*/ 6476 h 55"/>
                <a:gd name="T28" fmla="*/ 0 w 37"/>
                <a:gd name="T29" fmla="*/ 450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55">
                  <a:moveTo>
                    <a:pt x="0" y="36"/>
                  </a:moveTo>
                  <a:cubicBezTo>
                    <a:pt x="2" y="36"/>
                    <a:pt x="2" y="36"/>
                    <a:pt x="2" y="36"/>
                  </a:cubicBezTo>
                  <a:cubicBezTo>
                    <a:pt x="3" y="44"/>
                    <a:pt x="9" y="52"/>
                    <a:pt x="18" y="52"/>
                  </a:cubicBezTo>
                  <a:cubicBezTo>
                    <a:pt x="24" y="52"/>
                    <a:pt x="30" y="50"/>
                    <a:pt x="30" y="44"/>
                  </a:cubicBezTo>
                  <a:cubicBezTo>
                    <a:pt x="30" y="31"/>
                    <a:pt x="0" y="35"/>
                    <a:pt x="0" y="16"/>
                  </a:cubicBezTo>
                  <a:cubicBezTo>
                    <a:pt x="0" y="5"/>
                    <a:pt x="10" y="0"/>
                    <a:pt x="18" y="0"/>
                  </a:cubicBezTo>
                  <a:cubicBezTo>
                    <a:pt x="22" y="0"/>
                    <a:pt x="26" y="1"/>
                    <a:pt x="33" y="4"/>
                  </a:cubicBezTo>
                  <a:cubicBezTo>
                    <a:pt x="33" y="16"/>
                    <a:pt x="33" y="16"/>
                    <a:pt x="33" y="16"/>
                  </a:cubicBezTo>
                  <a:cubicBezTo>
                    <a:pt x="31" y="16"/>
                    <a:pt x="31" y="16"/>
                    <a:pt x="31" y="16"/>
                  </a:cubicBezTo>
                  <a:cubicBezTo>
                    <a:pt x="29" y="9"/>
                    <a:pt x="24" y="3"/>
                    <a:pt x="17" y="3"/>
                  </a:cubicBezTo>
                  <a:cubicBezTo>
                    <a:pt x="12" y="3"/>
                    <a:pt x="8" y="6"/>
                    <a:pt x="8" y="11"/>
                  </a:cubicBezTo>
                  <a:cubicBezTo>
                    <a:pt x="8" y="23"/>
                    <a:pt x="37" y="18"/>
                    <a:pt x="37" y="39"/>
                  </a:cubicBezTo>
                  <a:cubicBezTo>
                    <a:pt x="37" y="48"/>
                    <a:pt x="28" y="55"/>
                    <a:pt x="18" y="55"/>
                  </a:cubicBezTo>
                  <a:cubicBezTo>
                    <a:pt x="12" y="55"/>
                    <a:pt x="6" y="54"/>
                    <a:pt x="0" y="52"/>
                  </a:cubicBez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1" name="Freeform 40"/>
            <p:cNvSpPr>
              <a:spLocks/>
            </p:cNvSpPr>
            <p:nvPr/>
          </p:nvSpPr>
          <p:spPr bwMode="auto">
            <a:xfrm>
              <a:off x="1776" y="3944"/>
              <a:ext cx="76" cy="89"/>
            </a:xfrm>
            <a:custGeom>
              <a:avLst/>
              <a:gdLst>
                <a:gd name="T0" fmla="*/ 0 w 46"/>
                <a:gd name="T1" fmla="*/ 5583 h 53"/>
                <a:gd name="T2" fmla="*/ 435 w 46"/>
                <a:gd name="T3" fmla="*/ 5583 h 53"/>
                <a:gd name="T4" fmla="*/ 435 w 46"/>
                <a:gd name="T5" fmla="*/ 294 h 53"/>
                <a:gd name="T6" fmla="*/ 0 w 46"/>
                <a:gd name="T7" fmla="*/ 294 h 53"/>
                <a:gd name="T8" fmla="*/ 0 w 46"/>
                <a:gd name="T9" fmla="*/ 0 h 53"/>
                <a:gd name="T10" fmla="*/ 435 w 46"/>
                <a:gd name="T11" fmla="*/ 0 h 53"/>
                <a:gd name="T12" fmla="*/ 1439 w 46"/>
                <a:gd name="T13" fmla="*/ 0 h 53"/>
                <a:gd name="T14" fmla="*/ 1439 w 46"/>
                <a:gd name="T15" fmla="*/ 2400 h 53"/>
                <a:gd name="T16" fmla="*/ 1439 w 46"/>
                <a:gd name="T17" fmla="*/ 2400 h 53"/>
                <a:gd name="T18" fmla="*/ 2561 w 46"/>
                <a:gd name="T19" fmla="*/ 1709 h 53"/>
                <a:gd name="T20" fmla="*/ 3770 w 46"/>
                <a:gd name="T21" fmla="*/ 3046 h 53"/>
                <a:gd name="T22" fmla="*/ 3770 w 46"/>
                <a:gd name="T23" fmla="*/ 5583 h 53"/>
                <a:gd name="T24" fmla="*/ 4231 w 46"/>
                <a:gd name="T25" fmla="*/ 5583 h 53"/>
                <a:gd name="T26" fmla="*/ 4231 w 46"/>
                <a:gd name="T27" fmla="*/ 5763 h 53"/>
                <a:gd name="T28" fmla="*/ 2282 w 46"/>
                <a:gd name="T29" fmla="*/ 5763 h 53"/>
                <a:gd name="T30" fmla="*/ 2282 w 46"/>
                <a:gd name="T31" fmla="*/ 5583 h 53"/>
                <a:gd name="T32" fmla="*/ 2779 w 46"/>
                <a:gd name="T33" fmla="*/ 5583 h 53"/>
                <a:gd name="T34" fmla="*/ 2779 w 46"/>
                <a:gd name="T35" fmla="*/ 2893 h 53"/>
                <a:gd name="T36" fmla="*/ 2214 w 46"/>
                <a:gd name="T37" fmla="*/ 2146 h 53"/>
                <a:gd name="T38" fmla="*/ 1439 w 46"/>
                <a:gd name="T39" fmla="*/ 3268 h 53"/>
                <a:gd name="T40" fmla="*/ 1439 w 46"/>
                <a:gd name="T41" fmla="*/ 5583 h 53"/>
                <a:gd name="T42" fmla="*/ 1963 w 46"/>
                <a:gd name="T43" fmla="*/ 5583 h 53"/>
                <a:gd name="T44" fmla="*/ 1963 w 46"/>
                <a:gd name="T45" fmla="*/ 5763 h 53"/>
                <a:gd name="T46" fmla="*/ 0 w 46"/>
                <a:gd name="T47" fmla="*/ 5763 h 53"/>
                <a:gd name="T48" fmla="*/ 0 w 46"/>
                <a:gd name="T49" fmla="*/ 5583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53">
                  <a:moveTo>
                    <a:pt x="0" y="51"/>
                  </a:moveTo>
                  <a:cubicBezTo>
                    <a:pt x="5" y="51"/>
                    <a:pt x="5" y="51"/>
                    <a:pt x="5" y="51"/>
                  </a:cubicBezTo>
                  <a:cubicBezTo>
                    <a:pt x="5" y="3"/>
                    <a:pt x="5" y="3"/>
                    <a:pt x="5" y="3"/>
                  </a:cubicBezTo>
                  <a:cubicBezTo>
                    <a:pt x="0" y="3"/>
                    <a:pt x="0" y="3"/>
                    <a:pt x="0" y="3"/>
                  </a:cubicBezTo>
                  <a:cubicBezTo>
                    <a:pt x="0" y="0"/>
                    <a:pt x="0" y="0"/>
                    <a:pt x="0" y="0"/>
                  </a:cubicBezTo>
                  <a:cubicBezTo>
                    <a:pt x="5" y="0"/>
                    <a:pt x="5" y="0"/>
                    <a:pt x="5" y="0"/>
                  </a:cubicBezTo>
                  <a:cubicBezTo>
                    <a:pt x="8" y="0"/>
                    <a:pt x="12" y="0"/>
                    <a:pt x="16" y="0"/>
                  </a:cubicBezTo>
                  <a:cubicBezTo>
                    <a:pt x="16" y="22"/>
                    <a:pt x="16" y="22"/>
                    <a:pt x="16" y="22"/>
                  </a:cubicBezTo>
                  <a:cubicBezTo>
                    <a:pt x="16" y="22"/>
                    <a:pt x="16" y="22"/>
                    <a:pt x="16" y="22"/>
                  </a:cubicBezTo>
                  <a:cubicBezTo>
                    <a:pt x="19" y="18"/>
                    <a:pt x="23" y="16"/>
                    <a:pt x="28" y="16"/>
                  </a:cubicBezTo>
                  <a:cubicBezTo>
                    <a:pt x="35" y="16"/>
                    <a:pt x="41" y="20"/>
                    <a:pt x="41" y="28"/>
                  </a:cubicBezTo>
                  <a:cubicBezTo>
                    <a:pt x="41" y="51"/>
                    <a:pt x="41" y="51"/>
                    <a:pt x="41" y="51"/>
                  </a:cubicBezTo>
                  <a:cubicBezTo>
                    <a:pt x="46" y="51"/>
                    <a:pt x="46" y="51"/>
                    <a:pt x="46" y="51"/>
                  </a:cubicBezTo>
                  <a:cubicBezTo>
                    <a:pt x="46" y="53"/>
                    <a:pt x="46" y="53"/>
                    <a:pt x="46" y="53"/>
                  </a:cubicBezTo>
                  <a:cubicBezTo>
                    <a:pt x="25" y="53"/>
                    <a:pt x="25" y="53"/>
                    <a:pt x="25" y="53"/>
                  </a:cubicBezTo>
                  <a:cubicBezTo>
                    <a:pt x="25" y="51"/>
                    <a:pt x="25" y="51"/>
                    <a:pt x="25" y="51"/>
                  </a:cubicBezTo>
                  <a:cubicBezTo>
                    <a:pt x="30" y="51"/>
                    <a:pt x="30" y="51"/>
                    <a:pt x="30" y="51"/>
                  </a:cubicBezTo>
                  <a:cubicBezTo>
                    <a:pt x="30" y="27"/>
                    <a:pt x="30" y="27"/>
                    <a:pt x="30" y="27"/>
                  </a:cubicBezTo>
                  <a:cubicBezTo>
                    <a:pt x="30" y="21"/>
                    <a:pt x="27" y="20"/>
                    <a:pt x="24" y="20"/>
                  </a:cubicBezTo>
                  <a:cubicBezTo>
                    <a:pt x="20" y="20"/>
                    <a:pt x="16" y="24"/>
                    <a:pt x="16" y="30"/>
                  </a:cubicBezTo>
                  <a:cubicBezTo>
                    <a:pt x="16" y="51"/>
                    <a:pt x="16" y="51"/>
                    <a:pt x="16" y="51"/>
                  </a:cubicBezTo>
                  <a:cubicBezTo>
                    <a:pt x="21" y="51"/>
                    <a:pt x="21" y="51"/>
                    <a:pt x="21" y="51"/>
                  </a:cubicBezTo>
                  <a:cubicBezTo>
                    <a:pt x="21" y="53"/>
                    <a:pt x="21" y="53"/>
                    <a:pt x="21"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2" name="Freeform 41"/>
            <p:cNvSpPr>
              <a:spLocks noEditPoints="1"/>
            </p:cNvSpPr>
            <p:nvPr/>
          </p:nvSpPr>
          <p:spPr bwMode="auto">
            <a:xfrm>
              <a:off x="1857" y="3943"/>
              <a:ext cx="37" cy="90"/>
            </a:xfrm>
            <a:custGeom>
              <a:avLst/>
              <a:gdLst>
                <a:gd name="T0" fmla="*/ 0 w 22"/>
                <a:gd name="T1" fmla="*/ 5300 h 54"/>
                <a:gd name="T2" fmla="*/ 656 w 22"/>
                <a:gd name="T3" fmla="*/ 5300 h 54"/>
                <a:gd name="T4" fmla="*/ 656 w 22"/>
                <a:gd name="T5" fmla="*/ 2028 h 54"/>
                <a:gd name="T6" fmla="*/ 0 w 22"/>
                <a:gd name="T7" fmla="*/ 2028 h 54"/>
                <a:gd name="T8" fmla="*/ 0 w 22"/>
                <a:gd name="T9" fmla="*/ 1867 h 54"/>
                <a:gd name="T10" fmla="*/ 494 w 22"/>
                <a:gd name="T11" fmla="*/ 1867 h 54"/>
                <a:gd name="T12" fmla="*/ 1722 w 22"/>
                <a:gd name="T13" fmla="*/ 1713 h 54"/>
                <a:gd name="T14" fmla="*/ 1722 w 22"/>
                <a:gd name="T15" fmla="*/ 5300 h 54"/>
                <a:gd name="T16" fmla="*/ 2351 w 22"/>
                <a:gd name="T17" fmla="*/ 5300 h 54"/>
                <a:gd name="T18" fmla="*/ 2351 w 22"/>
                <a:gd name="T19" fmla="*/ 5463 h 54"/>
                <a:gd name="T20" fmla="*/ 0 w 22"/>
                <a:gd name="T21" fmla="*/ 5463 h 54"/>
                <a:gd name="T22" fmla="*/ 0 w 22"/>
                <a:gd name="T23" fmla="*/ 5300 h 54"/>
                <a:gd name="T24" fmla="*/ 1223 w 22"/>
                <a:gd name="T25" fmla="*/ 0 h 54"/>
                <a:gd name="T26" fmla="*/ 1855 w 22"/>
                <a:gd name="T27" fmla="*/ 603 h 54"/>
                <a:gd name="T28" fmla="*/ 1223 w 22"/>
                <a:gd name="T29" fmla="*/ 1180 h 54"/>
                <a:gd name="T30" fmla="*/ 494 w 22"/>
                <a:gd name="T31" fmla="*/ 603 h 54"/>
                <a:gd name="T32" fmla="*/ 1223 w 22"/>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54">
                  <a:moveTo>
                    <a:pt x="0" y="52"/>
                  </a:moveTo>
                  <a:cubicBezTo>
                    <a:pt x="6" y="52"/>
                    <a:pt x="6" y="52"/>
                    <a:pt x="6" y="52"/>
                  </a:cubicBezTo>
                  <a:cubicBezTo>
                    <a:pt x="6" y="20"/>
                    <a:pt x="6" y="20"/>
                    <a:pt x="6" y="20"/>
                  </a:cubicBezTo>
                  <a:cubicBezTo>
                    <a:pt x="0" y="20"/>
                    <a:pt x="0" y="20"/>
                    <a:pt x="0" y="20"/>
                  </a:cubicBezTo>
                  <a:cubicBezTo>
                    <a:pt x="0" y="18"/>
                    <a:pt x="0" y="18"/>
                    <a:pt x="0" y="18"/>
                  </a:cubicBezTo>
                  <a:cubicBezTo>
                    <a:pt x="5" y="18"/>
                    <a:pt x="5" y="18"/>
                    <a:pt x="5" y="18"/>
                  </a:cubicBezTo>
                  <a:cubicBezTo>
                    <a:pt x="9" y="18"/>
                    <a:pt x="13" y="18"/>
                    <a:pt x="16" y="17"/>
                  </a:cubicBezTo>
                  <a:cubicBezTo>
                    <a:pt x="16" y="52"/>
                    <a:pt x="16" y="52"/>
                    <a:pt x="16" y="52"/>
                  </a:cubicBezTo>
                  <a:cubicBezTo>
                    <a:pt x="22" y="52"/>
                    <a:pt x="22" y="52"/>
                    <a:pt x="22" y="52"/>
                  </a:cubicBezTo>
                  <a:cubicBezTo>
                    <a:pt x="22" y="54"/>
                    <a:pt x="22" y="54"/>
                    <a:pt x="22" y="54"/>
                  </a:cubicBezTo>
                  <a:cubicBezTo>
                    <a:pt x="0" y="54"/>
                    <a:pt x="0" y="54"/>
                    <a:pt x="0" y="54"/>
                  </a:cubicBezTo>
                  <a:lnTo>
                    <a:pt x="0" y="52"/>
                  </a:lnTo>
                  <a:close/>
                  <a:moveTo>
                    <a:pt x="11" y="0"/>
                  </a:moveTo>
                  <a:cubicBezTo>
                    <a:pt x="14" y="0"/>
                    <a:pt x="17" y="3"/>
                    <a:pt x="17" y="6"/>
                  </a:cubicBezTo>
                  <a:cubicBezTo>
                    <a:pt x="17" y="9"/>
                    <a:pt x="14" y="12"/>
                    <a:pt x="11" y="12"/>
                  </a:cubicBezTo>
                  <a:cubicBezTo>
                    <a:pt x="8" y="12"/>
                    <a:pt x="5" y="9"/>
                    <a:pt x="5" y="6"/>
                  </a:cubicBezTo>
                  <a:cubicBezTo>
                    <a:pt x="5" y="3"/>
                    <a:pt x="8"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3" name="Freeform 42"/>
            <p:cNvSpPr>
              <a:spLocks noEditPoints="1"/>
            </p:cNvSpPr>
            <p:nvPr/>
          </p:nvSpPr>
          <p:spPr bwMode="auto">
            <a:xfrm>
              <a:off x="1902" y="3972"/>
              <a:ext cx="60" cy="65"/>
            </a:xfrm>
            <a:custGeom>
              <a:avLst/>
              <a:gdLst>
                <a:gd name="T0" fmla="*/ 1063 w 36"/>
                <a:gd name="T1" fmla="*/ 2148 h 38"/>
                <a:gd name="T2" fmla="*/ 1063 w 36"/>
                <a:gd name="T3" fmla="*/ 2472 h 38"/>
                <a:gd name="T4" fmla="*/ 2083 w 36"/>
                <a:gd name="T5" fmla="*/ 4410 h 38"/>
                <a:gd name="T6" fmla="*/ 3278 w 36"/>
                <a:gd name="T7" fmla="*/ 3207 h 38"/>
                <a:gd name="T8" fmla="*/ 3472 w 36"/>
                <a:gd name="T9" fmla="*/ 3382 h 38"/>
                <a:gd name="T10" fmla="*/ 1888 w 36"/>
                <a:gd name="T11" fmla="*/ 4760 h 38"/>
                <a:gd name="T12" fmla="*/ 0 w 36"/>
                <a:gd name="T13" fmla="*/ 2408 h 38"/>
                <a:gd name="T14" fmla="*/ 1888 w 36"/>
                <a:gd name="T15" fmla="*/ 0 h 38"/>
                <a:gd name="T16" fmla="*/ 3575 w 36"/>
                <a:gd name="T17" fmla="*/ 2148 h 38"/>
                <a:gd name="T18" fmla="*/ 1063 w 36"/>
                <a:gd name="T19" fmla="*/ 2148 h 38"/>
                <a:gd name="T20" fmla="*/ 2408 w 36"/>
                <a:gd name="T21" fmla="*/ 1875 h 38"/>
                <a:gd name="T22" fmla="*/ 2408 w 36"/>
                <a:gd name="T23" fmla="*/ 1551 h 38"/>
                <a:gd name="T24" fmla="*/ 1772 w 36"/>
                <a:gd name="T25" fmla="*/ 219 h 38"/>
                <a:gd name="T26" fmla="*/ 1063 w 36"/>
                <a:gd name="T27" fmla="*/ 1875 h 38"/>
                <a:gd name="T28" fmla="*/ 2408 w 36"/>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8">
                  <a:moveTo>
                    <a:pt x="11" y="17"/>
                  </a:moveTo>
                  <a:cubicBezTo>
                    <a:pt x="11" y="20"/>
                    <a:pt x="11" y="20"/>
                    <a:pt x="11" y="20"/>
                  </a:cubicBezTo>
                  <a:cubicBezTo>
                    <a:pt x="11" y="27"/>
                    <a:pt x="12" y="35"/>
                    <a:pt x="21" y="35"/>
                  </a:cubicBezTo>
                  <a:cubicBezTo>
                    <a:pt x="27" y="35"/>
                    <a:pt x="31" y="31"/>
                    <a:pt x="33" y="26"/>
                  </a:cubicBezTo>
                  <a:cubicBezTo>
                    <a:pt x="35" y="27"/>
                    <a:pt x="35" y="27"/>
                    <a:pt x="35" y="27"/>
                  </a:cubicBezTo>
                  <a:cubicBezTo>
                    <a:pt x="32" y="34"/>
                    <a:pt x="26" y="38"/>
                    <a:pt x="19" y="38"/>
                  </a:cubicBezTo>
                  <a:cubicBezTo>
                    <a:pt x="7" y="38"/>
                    <a:pt x="0" y="31"/>
                    <a:pt x="0" y="19"/>
                  </a:cubicBezTo>
                  <a:cubicBezTo>
                    <a:pt x="0" y="8"/>
                    <a:pt x="8" y="0"/>
                    <a:pt x="19" y="0"/>
                  </a:cubicBezTo>
                  <a:cubicBezTo>
                    <a:pt x="28" y="0"/>
                    <a:pt x="36" y="6"/>
                    <a:pt x="36" y="17"/>
                  </a:cubicBezTo>
                  <a:lnTo>
                    <a:pt x="11" y="17"/>
                  </a:lnTo>
                  <a:close/>
                  <a:moveTo>
                    <a:pt x="24" y="15"/>
                  </a:moveTo>
                  <a:cubicBezTo>
                    <a:pt x="24" y="12"/>
                    <a:pt x="24" y="12"/>
                    <a:pt x="24" y="12"/>
                  </a:cubicBezTo>
                  <a:cubicBezTo>
                    <a:pt x="24" y="7"/>
                    <a:pt x="23" y="2"/>
                    <a:pt x="18" y="2"/>
                  </a:cubicBezTo>
                  <a:cubicBezTo>
                    <a:pt x="12" y="2"/>
                    <a:pt x="11" y="10"/>
                    <a:pt x="11" y="15"/>
                  </a:cubicBezTo>
                  <a:lnTo>
                    <a:pt x="2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4" name="Freeform 43"/>
            <p:cNvSpPr>
              <a:spLocks/>
            </p:cNvSpPr>
            <p:nvPr/>
          </p:nvSpPr>
          <p:spPr bwMode="auto">
            <a:xfrm>
              <a:off x="1966" y="3944"/>
              <a:ext cx="37" cy="89"/>
            </a:xfrm>
            <a:custGeom>
              <a:avLst/>
              <a:gdLst>
                <a:gd name="T0" fmla="*/ 0 w 22"/>
                <a:gd name="T1" fmla="*/ 5583 h 53"/>
                <a:gd name="T2" fmla="*/ 656 w 22"/>
                <a:gd name="T3" fmla="*/ 5583 h 53"/>
                <a:gd name="T4" fmla="*/ 656 w 22"/>
                <a:gd name="T5" fmla="*/ 294 h 53"/>
                <a:gd name="T6" fmla="*/ 0 w 22"/>
                <a:gd name="T7" fmla="*/ 294 h 53"/>
                <a:gd name="T8" fmla="*/ 0 w 22"/>
                <a:gd name="T9" fmla="*/ 0 h 53"/>
                <a:gd name="T10" fmla="*/ 494 w 22"/>
                <a:gd name="T11" fmla="*/ 0 h 53"/>
                <a:gd name="T12" fmla="*/ 1722 w 22"/>
                <a:gd name="T13" fmla="*/ 0 h 53"/>
                <a:gd name="T14" fmla="*/ 1722 w 22"/>
                <a:gd name="T15" fmla="*/ 5583 h 53"/>
                <a:gd name="T16" fmla="*/ 2351 w 22"/>
                <a:gd name="T17" fmla="*/ 5583 h 53"/>
                <a:gd name="T18" fmla="*/ 2351 w 22"/>
                <a:gd name="T19" fmla="*/ 5763 h 53"/>
                <a:gd name="T20" fmla="*/ 0 w 22"/>
                <a:gd name="T21" fmla="*/ 5763 h 53"/>
                <a:gd name="T22" fmla="*/ 0 w 22"/>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3" y="0"/>
                    <a:pt x="16" y="0"/>
                  </a:cubicBezTo>
                  <a:cubicBezTo>
                    <a:pt x="16" y="51"/>
                    <a:pt x="16" y="51"/>
                    <a:pt x="16" y="51"/>
                  </a:cubicBezTo>
                  <a:cubicBezTo>
                    <a:pt x="22" y="51"/>
                    <a:pt x="22" y="51"/>
                    <a:pt x="22" y="51"/>
                  </a:cubicBezTo>
                  <a:cubicBezTo>
                    <a:pt x="22" y="53"/>
                    <a:pt x="22" y="53"/>
                    <a:pt x="22"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5" name="Freeform 44"/>
            <p:cNvSpPr>
              <a:spLocks noEditPoints="1"/>
            </p:cNvSpPr>
            <p:nvPr/>
          </p:nvSpPr>
          <p:spPr bwMode="auto">
            <a:xfrm>
              <a:off x="2008" y="3944"/>
              <a:ext cx="72" cy="90"/>
            </a:xfrm>
            <a:custGeom>
              <a:avLst/>
              <a:gdLst>
                <a:gd name="T0" fmla="*/ 2776 w 43"/>
                <a:gd name="T1" fmla="*/ 4922 h 54"/>
                <a:gd name="T2" fmla="*/ 2776 w 43"/>
                <a:gd name="T3" fmla="*/ 4922 h 54"/>
                <a:gd name="T4" fmla="*/ 1658 w 43"/>
                <a:gd name="T5" fmla="*/ 5463 h 54"/>
                <a:gd name="T6" fmla="*/ 0 w 43"/>
                <a:gd name="T7" fmla="*/ 3575 h 54"/>
                <a:gd name="T8" fmla="*/ 1658 w 43"/>
                <a:gd name="T9" fmla="*/ 1605 h 54"/>
                <a:gd name="T10" fmla="*/ 2776 w 43"/>
                <a:gd name="T11" fmla="*/ 2145 h 54"/>
                <a:gd name="T12" fmla="*/ 2776 w 43"/>
                <a:gd name="T13" fmla="*/ 2145 h 54"/>
                <a:gd name="T14" fmla="*/ 2776 w 43"/>
                <a:gd name="T15" fmla="*/ 287 h 54"/>
                <a:gd name="T16" fmla="*/ 2183 w 43"/>
                <a:gd name="T17" fmla="*/ 287 h 54"/>
                <a:gd name="T18" fmla="*/ 2183 w 43"/>
                <a:gd name="T19" fmla="*/ 0 h 54"/>
                <a:gd name="T20" fmla="*/ 2736 w 43"/>
                <a:gd name="T21" fmla="*/ 0 h 54"/>
                <a:gd name="T22" fmla="*/ 3828 w 43"/>
                <a:gd name="T23" fmla="*/ 0 h 54"/>
                <a:gd name="T24" fmla="*/ 3828 w 43"/>
                <a:gd name="T25" fmla="*/ 5187 h 54"/>
                <a:gd name="T26" fmla="*/ 4474 w 43"/>
                <a:gd name="T27" fmla="*/ 5187 h 54"/>
                <a:gd name="T28" fmla="*/ 4474 w 43"/>
                <a:gd name="T29" fmla="*/ 5362 h 54"/>
                <a:gd name="T30" fmla="*/ 2776 w 43"/>
                <a:gd name="T31" fmla="*/ 5463 h 54"/>
                <a:gd name="T32" fmla="*/ 2776 w 43"/>
                <a:gd name="T33" fmla="*/ 4922 h 54"/>
                <a:gd name="T34" fmla="*/ 1991 w 43"/>
                <a:gd name="T35" fmla="*/ 1888 h 54"/>
                <a:gd name="T36" fmla="*/ 1107 w 43"/>
                <a:gd name="T37" fmla="*/ 3575 h 54"/>
                <a:gd name="T38" fmla="*/ 1991 w 43"/>
                <a:gd name="T39" fmla="*/ 5187 h 54"/>
                <a:gd name="T40" fmla="*/ 2776 w 43"/>
                <a:gd name="T41" fmla="*/ 3575 h 54"/>
                <a:gd name="T42" fmla="*/ 1991 w 43"/>
                <a:gd name="T43" fmla="*/ 1888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54">
                  <a:moveTo>
                    <a:pt x="27" y="49"/>
                  </a:moveTo>
                  <a:cubicBezTo>
                    <a:pt x="27" y="49"/>
                    <a:pt x="27" y="49"/>
                    <a:pt x="27" y="49"/>
                  </a:cubicBezTo>
                  <a:cubicBezTo>
                    <a:pt x="24" y="53"/>
                    <a:pt x="20" y="54"/>
                    <a:pt x="16" y="54"/>
                  </a:cubicBezTo>
                  <a:cubicBezTo>
                    <a:pt x="4" y="54"/>
                    <a:pt x="0" y="45"/>
                    <a:pt x="0" y="35"/>
                  </a:cubicBezTo>
                  <a:cubicBezTo>
                    <a:pt x="0" y="25"/>
                    <a:pt x="5" y="16"/>
                    <a:pt x="16" y="16"/>
                  </a:cubicBezTo>
                  <a:cubicBezTo>
                    <a:pt x="21" y="16"/>
                    <a:pt x="25" y="18"/>
                    <a:pt x="27" y="21"/>
                  </a:cubicBezTo>
                  <a:cubicBezTo>
                    <a:pt x="27" y="21"/>
                    <a:pt x="27" y="21"/>
                    <a:pt x="27" y="21"/>
                  </a:cubicBezTo>
                  <a:cubicBezTo>
                    <a:pt x="27" y="3"/>
                    <a:pt x="27" y="3"/>
                    <a:pt x="27" y="3"/>
                  </a:cubicBezTo>
                  <a:cubicBezTo>
                    <a:pt x="21" y="3"/>
                    <a:pt x="21" y="3"/>
                    <a:pt x="21" y="3"/>
                  </a:cubicBezTo>
                  <a:cubicBezTo>
                    <a:pt x="21" y="0"/>
                    <a:pt x="21" y="0"/>
                    <a:pt x="21" y="0"/>
                  </a:cubicBezTo>
                  <a:cubicBezTo>
                    <a:pt x="26" y="0"/>
                    <a:pt x="26" y="0"/>
                    <a:pt x="26" y="0"/>
                  </a:cubicBezTo>
                  <a:cubicBezTo>
                    <a:pt x="30" y="0"/>
                    <a:pt x="34" y="0"/>
                    <a:pt x="37" y="0"/>
                  </a:cubicBezTo>
                  <a:cubicBezTo>
                    <a:pt x="37" y="51"/>
                    <a:pt x="37" y="51"/>
                    <a:pt x="37" y="51"/>
                  </a:cubicBezTo>
                  <a:cubicBezTo>
                    <a:pt x="43" y="51"/>
                    <a:pt x="43" y="51"/>
                    <a:pt x="43" y="51"/>
                  </a:cubicBezTo>
                  <a:cubicBezTo>
                    <a:pt x="43" y="53"/>
                    <a:pt x="43" y="53"/>
                    <a:pt x="43" y="53"/>
                  </a:cubicBezTo>
                  <a:cubicBezTo>
                    <a:pt x="35" y="53"/>
                    <a:pt x="31" y="53"/>
                    <a:pt x="27" y="54"/>
                  </a:cubicBezTo>
                  <a:lnTo>
                    <a:pt x="27" y="49"/>
                  </a:lnTo>
                  <a:close/>
                  <a:moveTo>
                    <a:pt x="19" y="19"/>
                  </a:moveTo>
                  <a:cubicBezTo>
                    <a:pt x="11" y="19"/>
                    <a:pt x="11" y="26"/>
                    <a:pt x="11" y="35"/>
                  </a:cubicBezTo>
                  <a:cubicBezTo>
                    <a:pt x="11" y="46"/>
                    <a:pt x="13" y="51"/>
                    <a:pt x="19" y="51"/>
                  </a:cubicBezTo>
                  <a:cubicBezTo>
                    <a:pt x="26" y="51"/>
                    <a:pt x="27" y="42"/>
                    <a:pt x="27" y="35"/>
                  </a:cubicBezTo>
                  <a:cubicBezTo>
                    <a:pt x="27" y="29"/>
                    <a:pt x="26" y="19"/>
                    <a:pt x="1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6" name="Freeform 45"/>
            <p:cNvSpPr>
              <a:spLocks noEditPoints="1"/>
            </p:cNvSpPr>
            <p:nvPr/>
          </p:nvSpPr>
          <p:spPr bwMode="auto">
            <a:xfrm>
              <a:off x="2107" y="3970"/>
              <a:ext cx="61" cy="66"/>
            </a:xfrm>
            <a:custGeom>
              <a:avLst/>
              <a:gdLst>
                <a:gd name="T0" fmla="*/ 2751 w 38"/>
                <a:gd name="T1" fmla="*/ 2914 h 38"/>
                <a:gd name="T2" fmla="*/ 1361 w 38"/>
                <a:gd name="T3" fmla="*/ 5485 h 38"/>
                <a:gd name="T4" fmla="*/ 0 w 38"/>
                <a:gd name="T5" fmla="*/ 2718 h 38"/>
                <a:gd name="T6" fmla="*/ 1361 w 38"/>
                <a:gd name="T7" fmla="*/ 148 h 38"/>
                <a:gd name="T8" fmla="*/ 2751 w 38"/>
                <a:gd name="T9" fmla="*/ 2914 h 38"/>
                <a:gd name="T10" fmla="*/ 876 w 38"/>
                <a:gd name="T11" fmla="*/ 2579 h 38"/>
                <a:gd name="T12" fmla="*/ 1361 w 38"/>
                <a:gd name="T13" fmla="*/ 5186 h 38"/>
                <a:gd name="T14" fmla="*/ 1954 w 38"/>
                <a:gd name="T15" fmla="*/ 2914 h 38"/>
                <a:gd name="T16" fmla="*/ 1361 w 38"/>
                <a:gd name="T17" fmla="*/ 446 h 38"/>
                <a:gd name="T18" fmla="*/ 876 w 38"/>
                <a:gd name="T19" fmla="*/ 257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38" y="20"/>
                  </a:moveTo>
                  <a:cubicBezTo>
                    <a:pt x="38" y="31"/>
                    <a:pt x="29" y="38"/>
                    <a:pt x="19" y="38"/>
                  </a:cubicBezTo>
                  <a:cubicBezTo>
                    <a:pt x="8" y="38"/>
                    <a:pt x="0" y="30"/>
                    <a:pt x="0" y="19"/>
                  </a:cubicBezTo>
                  <a:cubicBezTo>
                    <a:pt x="0" y="8"/>
                    <a:pt x="9" y="1"/>
                    <a:pt x="19" y="1"/>
                  </a:cubicBezTo>
                  <a:cubicBezTo>
                    <a:pt x="31" y="0"/>
                    <a:pt x="38" y="9"/>
                    <a:pt x="38" y="20"/>
                  </a:cubicBezTo>
                  <a:close/>
                  <a:moveTo>
                    <a:pt x="12" y="18"/>
                  </a:moveTo>
                  <a:cubicBezTo>
                    <a:pt x="12" y="30"/>
                    <a:pt x="12" y="36"/>
                    <a:pt x="19" y="36"/>
                  </a:cubicBezTo>
                  <a:cubicBezTo>
                    <a:pt x="27" y="36"/>
                    <a:pt x="27" y="29"/>
                    <a:pt x="27" y="20"/>
                  </a:cubicBezTo>
                  <a:cubicBezTo>
                    <a:pt x="27" y="11"/>
                    <a:pt x="27" y="3"/>
                    <a:pt x="19" y="3"/>
                  </a:cubicBezTo>
                  <a:cubicBezTo>
                    <a:pt x="12" y="3"/>
                    <a:pt x="12" y="10"/>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7" name="Freeform 46"/>
            <p:cNvSpPr>
              <a:spLocks/>
            </p:cNvSpPr>
            <p:nvPr/>
          </p:nvSpPr>
          <p:spPr bwMode="auto">
            <a:xfrm>
              <a:off x="2170" y="3943"/>
              <a:ext cx="54" cy="90"/>
            </a:xfrm>
            <a:custGeom>
              <a:avLst/>
              <a:gdLst>
                <a:gd name="T0" fmla="*/ 2560 w 32"/>
                <a:gd name="T1" fmla="*/ 689 h 53"/>
                <a:gd name="T2" fmla="*/ 2216 w 32"/>
                <a:gd name="T3" fmla="*/ 343 h 53"/>
                <a:gd name="T4" fmla="*/ 1809 w 32"/>
                <a:gd name="T5" fmla="*/ 1004 h 53"/>
                <a:gd name="T6" fmla="*/ 1809 w 32"/>
                <a:gd name="T7" fmla="*/ 2165 h 53"/>
                <a:gd name="T8" fmla="*/ 2427 w 32"/>
                <a:gd name="T9" fmla="*/ 2165 h 53"/>
                <a:gd name="T10" fmla="*/ 2427 w 32"/>
                <a:gd name="T11" fmla="*/ 2345 h 53"/>
                <a:gd name="T12" fmla="*/ 1809 w 32"/>
                <a:gd name="T13" fmla="*/ 2345 h 53"/>
                <a:gd name="T14" fmla="*/ 1809 w 32"/>
                <a:gd name="T15" fmla="*/ 5254 h 53"/>
                <a:gd name="T16" fmla="*/ 1809 w 32"/>
                <a:gd name="T17" fmla="*/ 6013 h 53"/>
                <a:gd name="T18" fmla="*/ 2427 w 32"/>
                <a:gd name="T19" fmla="*/ 6013 h 53"/>
                <a:gd name="T20" fmla="*/ 2427 w 32"/>
                <a:gd name="T21" fmla="*/ 6242 h 53"/>
                <a:gd name="T22" fmla="*/ 0 w 32"/>
                <a:gd name="T23" fmla="*/ 6242 h 53"/>
                <a:gd name="T24" fmla="*/ 0 w 32"/>
                <a:gd name="T25" fmla="*/ 6013 h 53"/>
                <a:gd name="T26" fmla="*/ 672 w 32"/>
                <a:gd name="T27" fmla="*/ 6013 h 53"/>
                <a:gd name="T28" fmla="*/ 672 w 32"/>
                <a:gd name="T29" fmla="*/ 5254 h 53"/>
                <a:gd name="T30" fmla="*/ 672 w 32"/>
                <a:gd name="T31" fmla="*/ 2345 h 53"/>
                <a:gd name="T32" fmla="*/ 0 w 32"/>
                <a:gd name="T33" fmla="*/ 2345 h 53"/>
                <a:gd name="T34" fmla="*/ 0 w 32"/>
                <a:gd name="T35" fmla="*/ 2165 h 53"/>
                <a:gd name="T36" fmla="*/ 672 w 32"/>
                <a:gd name="T37" fmla="*/ 2165 h 53"/>
                <a:gd name="T38" fmla="*/ 672 w 32"/>
                <a:gd name="T39" fmla="*/ 1678 h 53"/>
                <a:gd name="T40" fmla="*/ 1250 w 32"/>
                <a:gd name="T41" fmla="*/ 202 h 53"/>
                <a:gd name="T42" fmla="*/ 2216 w 32"/>
                <a:gd name="T43" fmla="*/ 0 h 53"/>
                <a:gd name="T44" fmla="*/ 3559 w 32"/>
                <a:gd name="T45" fmla="*/ 1004 h 53"/>
                <a:gd name="T46" fmla="*/ 3053 w 32"/>
                <a:gd name="T47" fmla="*/ 1515 h 53"/>
                <a:gd name="T48" fmla="*/ 2560 w 32"/>
                <a:gd name="T49" fmla="*/ 1004 h 53"/>
                <a:gd name="T50" fmla="*/ 2560 w 32"/>
                <a:gd name="T51" fmla="*/ 689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 h="53">
                  <a:moveTo>
                    <a:pt x="23" y="6"/>
                  </a:moveTo>
                  <a:cubicBezTo>
                    <a:pt x="23" y="4"/>
                    <a:pt x="22" y="3"/>
                    <a:pt x="20" y="3"/>
                  </a:cubicBezTo>
                  <a:cubicBezTo>
                    <a:pt x="16" y="3"/>
                    <a:pt x="16" y="6"/>
                    <a:pt x="16" y="9"/>
                  </a:cubicBezTo>
                  <a:cubicBezTo>
                    <a:pt x="16" y="18"/>
                    <a:pt x="16" y="18"/>
                    <a:pt x="16" y="18"/>
                  </a:cubicBezTo>
                  <a:cubicBezTo>
                    <a:pt x="22" y="18"/>
                    <a:pt x="22" y="18"/>
                    <a:pt x="22" y="18"/>
                  </a:cubicBezTo>
                  <a:cubicBezTo>
                    <a:pt x="22" y="20"/>
                    <a:pt x="22" y="20"/>
                    <a:pt x="22" y="20"/>
                  </a:cubicBezTo>
                  <a:cubicBezTo>
                    <a:pt x="16" y="20"/>
                    <a:pt x="16" y="20"/>
                    <a:pt x="16" y="20"/>
                  </a:cubicBezTo>
                  <a:cubicBezTo>
                    <a:pt x="16" y="45"/>
                    <a:pt x="16" y="45"/>
                    <a:pt x="16" y="45"/>
                  </a:cubicBezTo>
                  <a:cubicBezTo>
                    <a:pt x="16" y="51"/>
                    <a:pt x="16" y="51"/>
                    <a:pt x="16" y="51"/>
                  </a:cubicBezTo>
                  <a:cubicBezTo>
                    <a:pt x="22" y="51"/>
                    <a:pt x="22" y="51"/>
                    <a:pt x="22" y="51"/>
                  </a:cubicBezTo>
                  <a:cubicBezTo>
                    <a:pt x="22" y="53"/>
                    <a:pt x="22" y="53"/>
                    <a:pt x="22" y="53"/>
                  </a:cubicBezTo>
                  <a:cubicBezTo>
                    <a:pt x="0" y="53"/>
                    <a:pt x="0" y="53"/>
                    <a:pt x="0" y="53"/>
                  </a:cubicBezTo>
                  <a:cubicBezTo>
                    <a:pt x="0" y="51"/>
                    <a:pt x="0" y="51"/>
                    <a:pt x="0" y="51"/>
                  </a:cubicBezTo>
                  <a:cubicBezTo>
                    <a:pt x="6" y="51"/>
                    <a:pt x="6" y="51"/>
                    <a:pt x="6" y="51"/>
                  </a:cubicBezTo>
                  <a:cubicBezTo>
                    <a:pt x="6" y="45"/>
                    <a:pt x="6" y="45"/>
                    <a:pt x="6" y="45"/>
                  </a:cubicBezTo>
                  <a:cubicBezTo>
                    <a:pt x="6" y="20"/>
                    <a:pt x="6" y="20"/>
                    <a:pt x="6" y="20"/>
                  </a:cubicBezTo>
                  <a:cubicBezTo>
                    <a:pt x="0" y="20"/>
                    <a:pt x="0" y="20"/>
                    <a:pt x="0" y="20"/>
                  </a:cubicBezTo>
                  <a:cubicBezTo>
                    <a:pt x="0" y="18"/>
                    <a:pt x="0" y="18"/>
                    <a:pt x="0" y="18"/>
                  </a:cubicBezTo>
                  <a:cubicBezTo>
                    <a:pt x="6" y="18"/>
                    <a:pt x="6" y="18"/>
                    <a:pt x="6" y="18"/>
                  </a:cubicBezTo>
                  <a:cubicBezTo>
                    <a:pt x="6" y="14"/>
                    <a:pt x="6" y="14"/>
                    <a:pt x="6" y="14"/>
                  </a:cubicBezTo>
                  <a:cubicBezTo>
                    <a:pt x="6" y="10"/>
                    <a:pt x="6" y="5"/>
                    <a:pt x="11" y="2"/>
                  </a:cubicBezTo>
                  <a:cubicBezTo>
                    <a:pt x="14" y="1"/>
                    <a:pt x="17" y="0"/>
                    <a:pt x="20" y="0"/>
                  </a:cubicBezTo>
                  <a:cubicBezTo>
                    <a:pt x="30" y="0"/>
                    <a:pt x="32" y="6"/>
                    <a:pt x="32" y="9"/>
                  </a:cubicBezTo>
                  <a:cubicBezTo>
                    <a:pt x="32" y="10"/>
                    <a:pt x="32" y="13"/>
                    <a:pt x="27" y="13"/>
                  </a:cubicBezTo>
                  <a:cubicBezTo>
                    <a:pt x="23" y="13"/>
                    <a:pt x="23" y="10"/>
                    <a:pt x="23" y="9"/>
                  </a:cubicBezTo>
                  <a:lnTo>
                    <a:pt x="2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8" name="Freeform 47"/>
            <p:cNvSpPr>
              <a:spLocks/>
            </p:cNvSpPr>
            <p:nvPr/>
          </p:nvSpPr>
          <p:spPr bwMode="auto">
            <a:xfrm>
              <a:off x="2247" y="3944"/>
              <a:ext cx="44" cy="89"/>
            </a:xfrm>
            <a:custGeom>
              <a:avLst/>
              <a:gdLst>
                <a:gd name="T0" fmla="*/ 12 w 52"/>
                <a:gd name="T1" fmla="*/ 0 h 106"/>
                <a:gd name="T2" fmla="*/ 12 w 52"/>
                <a:gd name="T3" fmla="*/ 3 h 106"/>
                <a:gd name="T4" fmla="*/ 8 w 52"/>
                <a:gd name="T5" fmla="*/ 3 h 106"/>
                <a:gd name="T6" fmla="*/ 8 w 52"/>
                <a:gd name="T7" fmla="*/ 4 h 106"/>
                <a:gd name="T8" fmla="*/ 8 w 52"/>
                <a:gd name="T9" fmla="*/ 19 h 106"/>
                <a:gd name="T10" fmla="*/ 8 w 52"/>
                <a:gd name="T11" fmla="*/ 20 h 106"/>
                <a:gd name="T12" fmla="*/ 12 w 52"/>
                <a:gd name="T13" fmla="*/ 20 h 106"/>
                <a:gd name="T14" fmla="*/ 12 w 52"/>
                <a:gd name="T15" fmla="*/ 23 h 106"/>
                <a:gd name="T16" fmla="*/ 0 w 52"/>
                <a:gd name="T17" fmla="*/ 23 h 106"/>
                <a:gd name="T18" fmla="*/ 0 w 52"/>
                <a:gd name="T19" fmla="*/ 20 h 106"/>
                <a:gd name="T20" fmla="*/ 3 w 52"/>
                <a:gd name="T21" fmla="*/ 20 h 106"/>
                <a:gd name="T22" fmla="*/ 3 w 52"/>
                <a:gd name="T23" fmla="*/ 19 h 106"/>
                <a:gd name="T24" fmla="*/ 3 w 52"/>
                <a:gd name="T25" fmla="*/ 4 h 106"/>
                <a:gd name="T26" fmla="*/ 3 w 52"/>
                <a:gd name="T27" fmla="*/ 3 h 106"/>
                <a:gd name="T28" fmla="*/ 0 w 52"/>
                <a:gd name="T29" fmla="*/ 3 h 106"/>
                <a:gd name="T30" fmla="*/ 0 w 52"/>
                <a:gd name="T31" fmla="*/ 0 h 106"/>
                <a:gd name="T32" fmla="*/ 12 w 52"/>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06">
                  <a:moveTo>
                    <a:pt x="52" y="0"/>
                  </a:moveTo>
                  <a:lnTo>
                    <a:pt x="52" y="4"/>
                  </a:lnTo>
                  <a:lnTo>
                    <a:pt x="38" y="4"/>
                  </a:lnTo>
                  <a:lnTo>
                    <a:pt x="36" y="18"/>
                  </a:lnTo>
                  <a:lnTo>
                    <a:pt x="36" y="90"/>
                  </a:lnTo>
                  <a:lnTo>
                    <a:pt x="38" y="102"/>
                  </a:lnTo>
                  <a:lnTo>
                    <a:pt x="52" y="102"/>
                  </a:lnTo>
                  <a:lnTo>
                    <a:pt x="52" y="106"/>
                  </a:lnTo>
                  <a:lnTo>
                    <a:pt x="0" y="106"/>
                  </a:lnTo>
                  <a:lnTo>
                    <a:pt x="0" y="102"/>
                  </a:lnTo>
                  <a:lnTo>
                    <a:pt x="14" y="102"/>
                  </a:lnTo>
                  <a:lnTo>
                    <a:pt x="14" y="90"/>
                  </a:lnTo>
                  <a:lnTo>
                    <a:pt x="14" y="18"/>
                  </a:lnTo>
                  <a:lnTo>
                    <a:pt x="14" y="4"/>
                  </a:lnTo>
                  <a:lnTo>
                    <a:pt x="0" y="4"/>
                  </a:lnTo>
                  <a:lnTo>
                    <a:pt x="0" y="0"/>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79" name="Freeform 48"/>
            <p:cNvSpPr>
              <a:spLocks/>
            </p:cNvSpPr>
            <p:nvPr/>
          </p:nvSpPr>
          <p:spPr bwMode="auto">
            <a:xfrm>
              <a:off x="2293" y="3944"/>
              <a:ext cx="37" cy="89"/>
            </a:xfrm>
            <a:custGeom>
              <a:avLst/>
              <a:gdLst>
                <a:gd name="T0" fmla="*/ 950 w 22"/>
                <a:gd name="T1" fmla="*/ 0 h 52"/>
                <a:gd name="T2" fmla="*/ 1855 w 22"/>
                <a:gd name="T3" fmla="*/ 0 h 52"/>
                <a:gd name="T4" fmla="*/ 1855 w 22"/>
                <a:gd name="T5" fmla="*/ 1029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1029 h 52"/>
                <a:gd name="T24" fmla="*/ 656 w 22"/>
                <a:gd name="T25" fmla="*/ 226 h 52"/>
                <a:gd name="T26" fmla="*/ 0 w 22"/>
                <a:gd name="T27" fmla="*/ 226 h 52"/>
                <a:gd name="T28" fmla="*/ 0 w 22"/>
                <a:gd name="T29" fmla="*/ 0 h 52"/>
                <a:gd name="T30" fmla="*/ 950 w 22"/>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52">
                  <a:moveTo>
                    <a:pt x="9" y="0"/>
                  </a:moveTo>
                  <a:cubicBezTo>
                    <a:pt x="12" y="0"/>
                    <a:pt x="14" y="0"/>
                    <a:pt x="17" y="0"/>
                  </a:cubicBezTo>
                  <a:cubicBezTo>
                    <a:pt x="17" y="8"/>
                    <a:pt x="17" y="8"/>
                    <a:pt x="17" y="8"/>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8"/>
                    <a:pt x="6" y="8"/>
                    <a:pt x="6" y="8"/>
                  </a:cubicBezTo>
                  <a:cubicBezTo>
                    <a:pt x="6" y="2"/>
                    <a:pt x="6" y="2"/>
                    <a:pt x="6" y="2"/>
                  </a:cubicBezTo>
                  <a:cubicBezTo>
                    <a:pt x="0" y="2"/>
                    <a:pt x="0" y="2"/>
                    <a:pt x="0" y="2"/>
                  </a:cubicBezTo>
                  <a:cubicBezTo>
                    <a:pt x="0" y="0"/>
                    <a:pt x="0" y="0"/>
                    <a:pt x="0"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80" name="Freeform 49"/>
            <p:cNvSpPr>
              <a:spLocks/>
            </p:cNvSpPr>
            <p:nvPr/>
          </p:nvSpPr>
          <p:spPr bwMode="auto">
            <a:xfrm>
              <a:off x="2331" y="3944"/>
              <a:ext cx="37" cy="89"/>
            </a:xfrm>
            <a:custGeom>
              <a:avLst/>
              <a:gdLst>
                <a:gd name="T0" fmla="*/ 950 w 22"/>
                <a:gd name="T1" fmla="*/ 0 h 52"/>
                <a:gd name="T2" fmla="*/ 1855 w 22"/>
                <a:gd name="T3" fmla="*/ 0 h 52"/>
                <a:gd name="T4" fmla="*/ 1855 w 22"/>
                <a:gd name="T5" fmla="*/ 1029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1029 h 52"/>
                <a:gd name="T24" fmla="*/ 656 w 22"/>
                <a:gd name="T25" fmla="*/ 226 h 52"/>
                <a:gd name="T26" fmla="*/ 0 w 22"/>
                <a:gd name="T27" fmla="*/ 226 h 52"/>
                <a:gd name="T28" fmla="*/ 0 w 22"/>
                <a:gd name="T29" fmla="*/ 0 h 52"/>
                <a:gd name="T30" fmla="*/ 950 w 22"/>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52">
                  <a:moveTo>
                    <a:pt x="9" y="0"/>
                  </a:moveTo>
                  <a:cubicBezTo>
                    <a:pt x="13" y="0"/>
                    <a:pt x="14" y="0"/>
                    <a:pt x="17" y="0"/>
                  </a:cubicBezTo>
                  <a:cubicBezTo>
                    <a:pt x="17" y="8"/>
                    <a:pt x="17" y="8"/>
                    <a:pt x="17" y="8"/>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8"/>
                    <a:pt x="6" y="8"/>
                    <a:pt x="6" y="8"/>
                  </a:cubicBezTo>
                  <a:cubicBezTo>
                    <a:pt x="6" y="2"/>
                    <a:pt x="6" y="2"/>
                    <a:pt x="6" y="2"/>
                  </a:cubicBezTo>
                  <a:cubicBezTo>
                    <a:pt x="0" y="2"/>
                    <a:pt x="0" y="2"/>
                    <a:pt x="0" y="2"/>
                  </a:cubicBezTo>
                  <a:cubicBezTo>
                    <a:pt x="0" y="0"/>
                    <a:pt x="0" y="0"/>
                    <a:pt x="0"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81" name="Freeform 50"/>
            <p:cNvSpPr>
              <a:spLocks noEditPoints="1"/>
            </p:cNvSpPr>
            <p:nvPr/>
          </p:nvSpPr>
          <p:spPr bwMode="auto">
            <a:xfrm>
              <a:off x="2370" y="3944"/>
              <a:ext cx="37" cy="89"/>
            </a:xfrm>
            <a:custGeom>
              <a:avLst/>
              <a:gdLst>
                <a:gd name="T0" fmla="*/ 831 w 22"/>
                <a:gd name="T1" fmla="*/ 2162 h 52"/>
                <a:gd name="T2" fmla="*/ 1855 w 22"/>
                <a:gd name="T3" fmla="*/ 1980 h 52"/>
                <a:gd name="T4" fmla="*/ 1855 w 22"/>
                <a:gd name="T5" fmla="*/ 3014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3014 h 52"/>
                <a:gd name="T24" fmla="*/ 656 w 22"/>
                <a:gd name="T25" fmla="*/ 2412 h 52"/>
                <a:gd name="T26" fmla="*/ 0 w 22"/>
                <a:gd name="T27" fmla="*/ 2412 h 52"/>
                <a:gd name="T28" fmla="*/ 0 w 22"/>
                <a:gd name="T29" fmla="*/ 2162 h 52"/>
                <a:gd name="T30" fmla="*/ 831 w 22"/>
                <a:gd name="T31" fmla="*/ 2162 h 52"/>
                <a:gd name="T32" fmla="*/ 494 w 22"/>
                <a:gd name="T33" fmla="*/ 738 h 52"/>
                <a:gd name="T34" fmla="*/ 1223 w 22"/>
                <a:gd name="T35" fmla="*/ 0 h 52"/>
                <a:gd name="T36" fmla="*/ 1855 w 22"/>
                <a:gd name="T37" fmla="*/ 738 h 52"/>
                <a:gd name="T38" fmla="*/ 1223 w 22"/>
                <a:gd name="T39" fmla="*/ 1556 h 52"/>
                <a:gd name="T40" fmla="*/ 767 w 22"/>
                <a:gd name="T41" fmla="*/ 1263 h 52"/>
                <a:gd name="T42" fmla="*/ 494 w 22"/>
                <a:gd name="T43" fmla="*/ 7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52">
                  <a:moveTo>
                    <a:pt x="8" y="17"/>
                  </a:moveTo>
                  <a:cubicBezTo>
                    <a:pt x="12" y="17"/>
                    <a:pt x="13" y="17"/>
                    <a:pt x="17" y="16"/>
                  </a:cubicBezTo>
                  <a:cubicBezTo>
                    <a:pt x="17" y="24"/>
                    <a:pt x="17" y="24"/>
                    <a:pt x="17" y="24"/>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24"/>
                    <a:pt x="6" y="24"/>
                    <a:pt x="6" y="24"/>
                  </a:cubicBezTo>
                  <a:cubicBezTo>
                    <a:pt x="6" y="19"/>
                    <a:pt x="6" y="19"/>
                    <a:pt x="6" y="19"/>
                  </a:cubicBezTo>
                  <a:cubicBezTo>
                    <a:pt x="0" y="19"/>
                    <a:pt x="0" y="19"/>
                    <a:pt x="0" y="19"/>
                  </a:cubicBezTo>
                  <a:cubicBezTo>
                    <a:pt x="0" y="17"/>
                    <a:pt x="0" y="17"/>
                    <a:pt x="0" y="17"/>
                  </a:cubicBezTo>
                  <a:lnTo>
                    <a:pt x="8" y="17"/>
                  </a:lnTo>
                  <a:close/>
                  <a:moveTo>
                    <a:pt x="5" y="6"/>
                  </a:moveTo>
                  <a:cubicBezTo>
                    <a:pt x="5" y="3"/>
                    <a:pt x="8" y="0"/>
                    <a:pt x="11" y="0"/>
                  </a:cubicBezTo>
                  <a:cubicBezTo>
                    <a:pt x="14" y="0"/>
                    <a:pt x="17" y="2"/>
                    <a:pt x="17" y="6"/>
                  </a:cubicBezTo>
                  <a:cubicBezTo>
                    <a:pt x="17" y="9"/>
                    <a:pt x="14" y="12"/>
                    <a:pt x="11" y="12"/>
                  </a:cubicBezTo>
                  <a:cubicBezTo>
                    <a:pt x="10" y="12"/>
                    <a:pt x="8" y="11"/>
                    <a:pt x="7" y="10"/>
                  </a:cubicBezTo>
                  <a:cubicBezTo>
                    <a:pt x="6" y="9"/>
                    <a:pt x="5" y="7"/>
                    <a:pt x="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82" name="Freeform 51"/>
            <p:cNvSpPr>
              <a:spLocks/>
            </p:cNvSpPr>
            <p:nvPr/>
          </p:nvSpPr>
          <p:spPr bwMode="auto">
            <a:xfrm>
              <a:off x="2410" y="3972"/>
              <a:ext cx="76" cy="62"/>
            </a:xfrm>
            <a:custGeom>
              <a:avLst/>
              <a:gdLst>
                <a:gd name="T0" fmla="*/ 4509 w 45"/>
                <a:gd name="T1" fmla="*/ 4591 h 36"/>
                <a:gd name="T2" fmla="*/ 5009 w 45"/>
                <a:gd name="T3" fmla="*/ 4591 h 36"/>
                <a:gd name="T4" fmla="*/ 5009 w 45"/>
                <a:gd name="T5" fmla="*/ 4802 h 36"/>
                <a:gd name="T6" fmla="*/ 2719 w 45"/>
                <a:gd name="T7" fmla="*/ 4802 h 36"/>
                <a:gd name="T8" fmla="*/ 2719 w 45"/>
                <a:gd name="T9" fmla="*/ 4591 h 36"/>
                <a:gd name="T10" fmla="*/ 3246 w 45"/>
                <a:gd name="T11" fmla="*/ 4591 h 36"/>
                <a:gd name="T12" fmla="*/ 3246 w 45"/>
                <a:gd name="T13" fmla="*/ 3861 h 36"/>
                <a:gd name="T14" fmla="*/ 3246 w 45"/>
                <a:gd name="T15" fmla="*/ 1302 h 36"/>
                <a:gd name="T16" fmla="*/ 2719 w 45"/>
                <a:gd name="T17" fmla="*/ 424 h 36"/>
                <a:gd name="T18" fmla="*/ 2113 w 45"/>
                <a:gd name="T19" fmla="*/ 730 h 36"/>
                <a:gd name="T20" fmla="*/ 1817 w 45"/>
                <a:gd name="T21" fmla="*/ 2377 h 36"/>
                <a:gd name="T22" fmla="*/ 1817 w 45"/>
                <a:gd name="T23" fmla="*/ 3861 h 36"/>
                <a:gd name="T24" fmla="*/ 1817 w 45"/>
                <a:gd name="T25" fmla="*/ 4591 h 36"/>
                <a:gd name="T26" fmla="*/ 2315 w 45"/>
                <a:gd name="T27" fmla="*/ 4591 h 36"/>
                <a:gd name="T28" fmla="*/ 2315 w 45"/>
                <a:gd name="T29" fmla="*/ 4802 h 36"/>
                <a:gd name="T30" fmla="*/ 0 w 45"/>
                <a:gd name="T31" fmla="*/ 4802 h 36"/>
                <a:gd name="T32" fmla="*/ 0 w 45"/>
                <a:gd name="T33" fmla="*/ 4591 h 36"/>
                <a:gd name="T34" fmla="*/ 564 w 45"/>
                <a:gd name="T35" fmla="*/ 4591 h 36"/>
                <a:gd name="T36" fmla="*/ 564 w 45"/>
                <a:gd name="T37" fmla="*/ 3861 h 36"/>
                <a:gd name="T38" fmla="*/ 564 w 45"/>
                <a:gd name="T39" fmla="*/ 1073 h 36"/>
                <a:gd name="T40" fmla="*/ 564 w 45"/>
                <a:gd name="T41" fmla="*/ 424 h 36"/>
                <a:gd name="T42" fmla="*/ 0 w 45"/>
                <a:gd name="T43" fmla="*/ 424 h 36"/>
                <a:gd name="T44" fmla="*/ 0 w 45"/>
                <a:gd name="T45" fmla="*/ 143 h 36"/>
                <a:gd name="T46" fmla="*/ 782 w 45"/>
                <a:gd name="T47" fmla="*/ 143 h 36"/>
                <a:gd name="T48" fmla="*/ 1817 w 45"/>
                <a:gd name="T49" fmla="*/ 0 h 36"/>
                <a:gd name="T50" fmla="*/ 1817 w 45"/>
                <a:gd name="T51" fmla="*/ 940 h 36"/>
                <a:gd name="T52" fmla="*/ 2231 w 45"/>
                <a:gd name="T53" fmla="*/ 246 h 36"/>
                <a:gd name="T54" fmla="*/ 3246 w 45"/>
                <a:gd name="T55" fmla="*/ 0 h 36"/>
                <a:gd name="T56" fmla="*/ 3768 w 45"/>
                <a:gd name="T57" fmla="*/ 143 h 36"/>
                <a:gd name="T58" fmla="*/ 4509 w 45"/>
                <a:gd name="T59" fmla="*/ 1486 h 36"/>
                <a:gd name="T60" fmla="*/ 4509 w 45"/>
                <a:gd name="T61" fmla="*/ 3861 h 36"/>
                <a:gd name="T62" fmla="*/ 4509 w 45"/>
                <a:gd name="T63" fmla="*/ 459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36">
                  <a:moveTo>
                    <a:pt x="40" y="34"/>
                  </a:moveTo>
                  <a:cubicBezTo>
                    <a:pt x="45" y="34"/>
                    <a:pt x="45" y="34"/>
                    <a:pt x="45" y="34"/>
                  </a:cubicBezTo>
                  <a:cubicBezTo>
                    <a:pt x="45" y="36"/>
                    <a:pt x="45" y="36"/>
                    <a:pt x="45" y="36"/>
                  </a:cubicBezTo>
                  <a:cubicBezTo>
                    <a:pt x="24" y="36"/>
                    <a:pt x="24" y="36"/>
                    <a:pt x="24" y="36"/>
                  </a:cubicBezTo>
                  <a:cubicBezTo>
                    <a:pt x="24" y="34"/>
                    <a:pt x="24" y="34"/>
                    <a:pt x="24" y="34"/>
                  </a:cubicBezTo>
                  <a:cubicBezTo>
                    <a:pt x="29" y="34"/>
                    <a:pt x="29" y="34"/>
                    <a:pt x="29" y="34"/>
                  </a:cubicBezTo>
                  <a:cubicBezTo>
                    <a:pt x="29" y="29"/>
                    <a:pt x="29" y="29"/>
                    <a:pt x="29" y="29"/>
                  </a:cubicBezTo>
                  <a:cubicBezTo>
                    <a:pt x="29" y="10"/>
                    <a:pt x="29" y="10"/>
                    <a:pt x="29" y="10"/>
                  </a:cubicBezTo>
                  <a:cubicBezTo>
                    <a:pt x="29" y="7"/>
                    <a:pt x="29" y="3"/>
                    <a:pt x="24" y="3"/>
                  </a:cubicBezTo>
                  <a:cubicBezTo>
                    <a:pt x="23" y="3"/>
                    <a:pt x="21" y="4"/>
                    <a:pt x="19" y="5"/>
                  </a:cubicBezTo>
                  <a:cubicBezTo>
                    <a:pt x="16" y="8"/>
                    <a:pt x="16" y="13"/>
                    <a:pt x="16" y="18"/>
                  </a:cubicBezTo>
                  <a:cubicBezTo>
                    <a:pt x="16" y="29"/>
                    <a:pt x="16" y="29"/>
                    <a:pt x="16" y="29"/>
                  </a:cubicBezTo>
                  <a:cubicBezTo>
                    <a:pt x="16" y="34"/>
                    <a:pt x="16" y="34"/>
                    <a:pt x="16" y="34"/>
                  </a:cubicBezTo>
                  <a:cubicBezTo>
                    <a:pt x="21" y="34"/>
                    <a:pt x="21" y="34"/>
                    <a:pt x="21" y="34"/>
                  </a:cubicBezTo>
                  <a:cubicBezTo>
                    <a:pt x="21" y="36"/>
                    <a:pt x="21" y="36"/>
                    <a:pt x="21" y="36"/>
                  </a:cubicBezTo>
                  <a:cubicBezTo>
                    <a:pt x="0" y="36"/>
                    <a:pt x="0" y="36"/>
                    <a:pt x="0" y="36"/>
                  </a:cubicBezTo>
                  <a:cubicBezTo>
                    <a:pt x="0" y="34"/>
                    <a:pt x="0" y="34"/>
                    <a:pt x="0" y="34"/>
                  </a:cubicBezTo>
                  <a:cubicBezTo>
                    <a:pt x="5" y="34"/>
                    <a:pt x="5" y="34"/>
                    <a:pt x="5" y="34"/>
                  </a:cubicBezTo>
                  <a:cubicBezTo>
                    <a:pt x="5" y="29"/>
                    <a:pt x="5" y="29"/>
                    <a:pt x="5" y="29"/>
                  </a:cubicBezTo>
                  <a:cubicBezTo>
                    <a:pt x="5" y="8"/>
                    <a:pt x="5" y="8"/>
                    <a:pt x="5" y="8"/>
                  </a:cubicBezTo>
                  <a:cubicBezTo>
                    <a:pt x="5" y="3"/>
                    <a:pt x="5" y="3"/>
                    <a:pt x="5" y="3"/>
                  </a:cubicBezTo>
                  <a:cubicBezTo>
                    <a:pt x="0" y="3"/>
                    <a:pt x="0" y="3"/>
                    <a:pt x="0" y="3"/>
                  </a:cubicBezTo>
                  <a:cubicBezTo>
                    <a:pt x="0" y="1"/>
                    <a:pt x="0" y="1"/>
                    <a:pt x="0" y="1"/>
                  </a:cubicBezTo>
                  <a:cubicBezTo>
                    <a:pt x="7" y="1"/>
                    <a:pt x="7" y="1"/>
                    <a:pt x="7" y="1"/>
                  </a:cubicBezTo>
                  <a:cubicBezTo>
                    <a:pt x="11" y="1"/>
                    <a:pt x="12" y="1"/>
                    <a:pt x="16" y="0"/>
                  </a:cubicBezTo>
                  <a:cubicBezTo>
                    <a:pt x="16" y="7"/>
                    <a:pt x="16" y="7"/>
                    <a:pt x="16" y="7"/>
                  </a:cubicBezTo>
                  <a:cubicBezTo>
                    <a:pt x="17" y="5"/>
                    <a:pt x="17" y="4"/>
                    <a:pt x="20" y="2"/>
                  </a:cubicBezTo>
                  <a:cubicBezTo>
                    <a:pt x="22" y="1"/>
                    <a:pt x="25" y="0"/>
                    <a:pt x="29" y="0"/>
                  </a:cubicBezTo>
                  <a:cubicBezTo>
                    <a:pt x="31" y="0"/>
                    <a:pt x="33" y="0"/>
                    <a:pt x="34" y="1"/>
                  </a:cubicBezTo>
                  <a:cubicBezTo>
                    <a:pt x="40" y="3"/>
                    <a:pt x="40" y="7"/>
                    <a:pt x="40" y="11"/>
                  </a:cubicBezTo>
                  <a:cubicBezTo>
                    <a:pt x="40" y="29"/>
                    <a:pt x="40" y="29"/>
                    <a:pt x="40" y="29"/>
                  </a:cubicBezTo>
                  <a:lnTo>
                    <a:pt x="4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83" name="Freeform 52"/>
            <p:cNvSpPr>
              <a:spLocks noEditPoints="1"/>
            </p:cNvSpPr>
            <p:nvPr/>
          </p:nvSpPr>
          <p:spPr bwMode="auto">
            <a:xfrm>
              <a:off x="2487" y="3970"/>
              <a:ext cx="65" cy="66"/>
            </a:xfrm>
            <a:custGeom>
              <a:avLst/>
              <a:gdLst>
                <a:gd name="T0" fmla="*/ 4760 w 38"/>
                <a:gd name="T1" fmla="*/ 2914 h 38"/>
                <a:gd name="T2" fmla="*/ 2408 w 38"/>
                <a:gd name="T3" fmla="*/ 5485 h 38"/>
                <a:gd name="T4" fmla="*/ 0 w 38"/>
                <a:gd name="T5" fmla="*/ 2718 h 38"/>
                <a:gd name="T6" fmla="*/ 2408 w 38"/>
                <a:gd name="T7" fmla="*/ 148 h 38"/>
                <a:gd name="T8" fmla="*/ 4760 w 38"/>
                <a:gd name="T9" fmla="*/ 2914 h 38"/>
                <a:gd name="T10" fmla="*/ 1408 w 38"/>
                <a:gd name="T11" fmla="*/ 2579 h 38"/>
                <a:gd name="T12" fmla="*/ 2408 w 38"/>
                <a:gd name="T13" fmla="*/ 5186 h 38"/>
                <a:gd name="T14" fmla="*/ 3382 w 38"/>
                <a:gd name="T15" fmla="*/ 2914 h 38"/>
                <a:gd name="T16" fmla="*/ 2408 w 38"/>
                <a:gd name="T17" fmla="*/ 446 h 38"/>
                <a:gd name="T18" fmla="*/ 1408 w 38"/>
                <a:gd name="T19" fmla="*/ 257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38" y="20"/>
                  </a:moveTo>
                  <a:cubicBezTo>
                    <a:pt x="38" y="31"/>
                    <a:pt x="29" y="38"/>
                    <a:pt x="19" y="38"/>
                  </a:cubicBezTo>
                  <a:cubicBezTo>
                    <a:pt x="8" y="38"/>
                    <a:pt x="0" y="30"/>
                    <a:pt x="0" y="19"/>
                  </a:cubicBezTo>
                  <a:cubicBezTo>
                    <a:pt x="0" y="8"/>
                    <a:pt x="9" y="1"/>
                    <a:pt x="19" y="1"/>
                  </a:cubicBezTo>
                  <a:cubicBezTo>
                    <a:pt x="31" y="0"/>
                    <a:pt x="38" y="9"/>
                    <a:pt x="38" y="20"/>
                  </a:cubicBezTo>
                  <a:close/>
                  <a:moveTo>
                    <a:pt x="11" y="18"/>
                  </a:moveTo>
                  <a:cubicBezTo>
                    <a:pt x="11" y="30"/>
                    <a:pt x="12" y="36"/>
                    <a:pt x="19" y="36"/>
                  </a:cubicBezTo>
                  <a:cubicBezTo>
                    <a:pt x="26" y="36"/>
                    <a:pt x="27" y="29"/>
                    <a:pt x="27" y="20"/>
                  </a:cubicBezTo>
                  <a:cubicBezTo>
                    <a:pt x="27" y="11"/>
                    <a:pt x="26" y="3"/>
                    <a:pt x="19" y="3"/>
                  </a:cubicBezTo>
                  <a:cubicBezTo>
                    <a:pt x="12" y="3"/>
                    <a:pt x="11" y="10"/>
                    <a:pt x="1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84" name="Freeform 53"/>
            <p:cNvSpPr>
              <a:spLocks noEditPoints="1"/>
            </p:cNvSpPr>
            <p:nvPr/>
          </p:nvSpPr>
          <p:spPr bwMode="auto">
            <a:xfrm>
              <a:off x="2553" y="3944"/>
              <a:ext cx="37" cy="89"/>
            </a:xfrm>
            <a:custGeom>
              <a:avLst/>
              <a:gdLst>
                <a:gd name="T0" fmla="*/ 1112 w 21"/>
                <a:gd name="T1" fmla="*/ 2162 h 52"/>
                <a:gd name="T2" fmla="*/ 2542 w 21"/>
                <a:gd name="T3" fmla="*/ 1980 h 52"/>
                <a:gd name="T4" fmla="*/ 2542 w 21"/>
                <a:gd name="T5" fmla="*/ 3014 h 52"/>
                <a:gd name="T6" fmla="*/ 2542 w 21"/>
                <a:gd name="T7" fmla="*/ 5681 h 52"/>
                <a:gd name="T8" fmla="*/ 2542 w 21"/>
                <a:gd name="T9" fmla="*/ 6333 h 52"/>
                <a:gd name="T10" fmla="*/ 3325 w 21"/>
                <a:gd name="T11" fmla="*/ 6333 h 52"/>
                <a:gd name="T12" fmla="*/ 3325 w 21"/>
                <a:gd name="T13" fmla="*/ 6538 h 52"/>
                <a:gd name="T14" fmla="*/ 0 w 21"/>
                <a:gd name="T15" fmla="*/ 6538 h 52"/>
                <a:gd name="T16" fmla="*/ 0 w 21"/>
                <a:gd name="T17" fmla="*/ 6333 h 52"/>
                <a:gd name="T18" fmla="*/ 832 w 21"/>
                <a:gd name="T19" fmla="*/ 6333 h 52"/>
                <a:gd name="T20" fmla="*/ 832 w 21"/>
                <a:gd name="T21" fmla="*/ 5681 h 52"/>
                <a:gd name="T22" fmla="*/ 832 w 21"/>
                <a:gd name="T23" fmla="*/ 3014 h 52"/>
                <a:gd name="T24" fmla="*/ 832 w 21"/>
                <a:gd name="T25" fmla="*/ 2412 h 52"/>
                <a:gd name="T26" fmla="*/ 0 w 21"/>
                <a:gd name="T27" fmla="*/ 2412 h 52"/>
                <a:gd name="T28" fmla="*/ 0 w 21"/>
                <a:gd name="T29" fmla="*/ 2162 h 52"/>
                <a:gd name="T30" fmla="*/ 1112 w 21"/>
                <a:gd name="T31" fmla="*/ 2162 h 52"/>
                <a:gd name="T32" fmla="*/ 631 w 21"/>
                <a:gd name="T33" fmla="*/ 738 h 52"/>
                <a:gd name="T34" fmla="*/ 1580 w 21"/>
                <a:gd name="T35" fmla="*/ 0 h 52"/>
                <a:gd name="T36" fmla="*/ 2542 w 21"/>
                <a:gd name="T37" fmla="*/ 738 h 52"/>
                <a:gd name="T38" fmla="*/ 1580 w 21"/>
                <a:gd name="T39" fmla="*/ 1556 h 52"/>
                <a:gd name="T40" fmla="*/ 953 w 21"/>
                <a:gd name="T41" fmla="*/ 1263 h 52"/>
                <a:gd name="T42" fmla="*/ 631 w 21"/>
                <a:gd name="T43" fmla="*/ 7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52">
                  <a:moveTo>
                    <a:pt x="7" y="17"/>
                  </a:moveTo>
                  <a:cubicBezTo>
                    <a:pt x="11" y="17"/>
                    <a:pt x="12" y="17"/>
                    <a:pt x="16" y="16"/>
                  </a:cubicBezTo>
                  <a:cubicBezTo>
                    <a:pt x="16" y="24"/>
                    <a:pt x="16" y="24"/>
                    <a:pt x="16" y="24"/>
                  </a:cubicBezTo>
                  <a:cubicBezTo>
                    <a:pt x="16" y="45"/>
                    <a:pt x="16" y="45"/>
                    <a:pt x="16" y="45"/>
                  </a:cubicBezTo>
                  <a:cubicBezTo>
                    <a:pt x="16" y="50"/>
                    <a:pt x="16" y="50"/>
                    <a:pt x="16" y="50"/>
                  </a:cubicBezTo>
                  <a:cubicBezTo>
                    <a:pt x="21" y="50"/>
                    <a:pt x="21" y="50"/>
                    <a:pt x="21" y="50"/>
                  </a:cubicBezTo>
                  <a:cubicBezTo>
                    <a:pt x="21" y="52"/>
                    <a:pt x="21" y="52"/>
                    <a:pt x="21" y="52"/>
                  </a:cubicBezTo>
                  <a:cubicBezTo>
                    <a:pt x="0" y="52"/>
                    <a:pt x="0" y="52"/>
                    <a:pt x="0" y="52"/>
                  </a:cubicBezTo>
                  <a:cubicBezTo>
                    <a:pt x="0" y="50"/>
                    <a:pt x="0" y="50"/>
                    <a:pt x="0" y="50"/>
                  </a:cubicBezTo>
                  <a:cubicBezTo>
                    <a:pt x="5" y="50"/>
                    <a:pt x="5" y="50"/>
                    <a:pt x="5" y="50"/>
                  </a:cubicBezTo>
                  <a:cubicBezTo>
                    <a:pt x="5" y="45"/>
                    <a:pt x="5" y="45"/>
                    <a:pt x="5" y="45"/>
                  </a:cubicBezTo>
                  <a:cubicBezTo>
                    <a:pt x="5" y="24"/>
                    <a:pt x="5" y="24"/>
                    <a:pt x="5" y="24"/>
                  </a:cubicBezTo>
                  <a:cubicBezTo>
                    <a:pt x="5" y="19"/>
                    <a:pt x="5" y="19"/>
                    <a:pt x="5" y="19"/>
                  </a:cubicBezTo>
                  <a:cubicBezTo>
                    <a:pt x="0" y="19"/>
                    <a:pt x="0" y="19"/>
                    <a:pt x="0" y="19"/>
                  </a:cubicBezTo>
                  <a:cubicBezTo>
                    <a:pt x="0" y="17"/>
                    <a:pt x="0" y="17"/>
                    <a:pt x="0" y="17"/>
                  </a:cubicBezTo>
                  <a:lnTo>
                    <a:pt x="7" y="17"/>
                  </a:lnTo>
                  <a:close/>
                  <a:moveTo>
                    <a:pt x="4" y="6"/>
                  </a:moveTo>
                  <a:cubicBezTo>
                    <a:pt x="4" y="3"/>
                    <a:pt x="7" y="0"/>
                    <a:pt x="10" y="0"/>
                  </a:cubicBezTo>
                  <a:cubicBezTo>
                    <a:pt x="14" y="0"/>
                    <a:pt x="16" y="2"/>
                    <a:pt x="16" y="6"/>
                  </a:cubicBezTo>
                  <a:cubicBezTo>
                    <a:pt x="16" y="9"/>
                    <a:pt x="14" y="12"/>
                    <a:pt x="10" y="12"/>
                  </a:cubicBezTo>
                  <a:cubicBezTo>
                    <a:pt x="9" y="12"/>
                    <a:pt x="7" y="11"/>
                    <a:pt x="6" y="10"/>
                  </a:cubicBezTo>
                  <a:cubicBezTo>
                    <a:pt x="5" y="9"/>
                    <a:pt x="4" y="7"/>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85" name="Freeform 54"/>
            <p:cNvSpPr>
              <a:spLocks/>
            </p:cNvSpPr>
            <p:nvPr/>
          </p:nvSpPr>
          <p:spPr bwMode="auto">
            <a:xfrm>
              <a:off x="2591" y="3972"/>
              <a:ext cx="47" cy="64"/>
            </a:xfrm>
            <a:custGeom>
              <a:avLst/>
              <a:gdLst>
                <a:gd name="T0" fmla="*/ 294 w 28"/>
                <a:gd name="T1" fmla="*/ 3190 h 37"/>
                <a:gd name="T2" fmla="*/ 453 w 28"/>
                <a:gd name="T3" fmla="*/ 3990 h 37"/>
                <a:gd name="T4" fmla="*/ 1494 w 28"/>
                <a:gd name="T5" fmla="*/ 4907 h 37"/>
                <a:gd name="T6" fmla="*/ 2214 w 28"/>
                <a:gd name="T7" fmla="*/ 4182 h 37"/>
                <a:gd name="T8" fmla="*/ 1392 w 28"/>
                <a:gd name="T9" fmla="*/ 3190 h 37"/>
                <a:gd name="T10" fmla="*/ 104 w 28"/>
                <a:gd name="T11" fmla="*/ 1533 h 37"/>
                <a:gd name="T12" fmla="*/ 1494 w 28"/>
                <a:gd name="T13" fmla="*/ 0 h 37"/>
                <a:gd name="T14" fmla="*/ 2669 w 28"/>
                <a:gd name="T15" fmla="*/ 249 h 37"/>
                <a:gd name="T16" fmla="*/ 2669 w 28"/>
                <a:gd name="T17" fmla="*/ 1657 h 37"/>
                <a:gd name="T18" fmla="*/ 2434 w 28"/>
                <a:gd name="T19" fmla="*/ 1657 h 37"/>
                <a:gd name="T20" fmla="*/ 2337 w 28"/>
                <a:gd name="T21" fmla="*/ 1128 h 37"/>
                <a:gd name="T22" fmla="*/ 1392 w 28"/>
                <a:gd name="T23" fmla="*/ 249 h 37"/>
                <a:gd name="T24" fmla="*/ 829 w 28"/>
                <a:gd name="T25" fmla="*/ 771 h 37"/>
                <a:gd name="T26" fmla="*/ 1096 w 28"/>
                <a:gd name="T27" fmla="*/ 1334 h 37"/>
                <a:gd name="T28" fmla="*/ 2038 w 28"/>
                <a:gd name="T29" fmla="*/ 1766 h 37"/>
                <a:gd name="T30" fmla="*/ 2969 w 28"/>
                <a:gd name="T31" fmla="*/ 3375 h 37"/>
                <a:gd name="T32" fmla="*/ 1392 w 28"/>
                <a:gd name="T33" fmla="*/ 5141 h 37"/>
                <a:gd name="T34" fmla="*/ 0 w 28"/>
                <a:gd name="T35" fmla="*/ 4907 h 37"/>
                <a:gd name="T36" fmla="*/ 0 w 28"/>
                <a:gd name="T37" fmla="*/ 3190 h 37"/>
                <a:gd name="T38" fmla="*/ 294 w 28"/>
                <a:gd name="T39" fmla="*/ 319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 h="37">
                  <a:moveTo>
                    <a:pt x="3" y="23"/>
                  </a:moveTo>
                  <a:cubicBezTo>
                    <a:pt x="3" y="25"/>
                    <a:pt x="3" y="27"/>
                    <a:pt x="4" y="29"/>
                  </a:cubicBezTo>
                  <a:cubicBezTo>
                    <a:pt x="5" y="31"/>
                    <a:pt x="9" y="35"/>
                    <a:pt x="14" y="35"/>
                  </a:cubicBezTo>
                  <a:cubicBezTo>
                    <a:pt x="18" y="35"/>
                    <a:pt x="21" y="33"/>
                    <a:pt x="21" y="30"/>
                  </a:cubicBezTo>
                  <a:cubicBezTo>
                    <a:pt x="21" y="26"/>
                    <a:pt x="18" y="25"/>
                    <a:pt x="13" y="23"/>
                  </a:cubicBezTo>
                  <a:cubicBezTo>
                    <a:pt x="6" y="21"/>
                    <a:pt x="1" y="19"/>
                    <a:pt x="1" y="11"/>
                  </a:cubicBezTo>
                  <a:cubicBezTo>
                    <a:pt x="1" y="2"/>
                    <a:pt x="9" y="0"/>
                    <a:pt x="14" y="0"/>
                  </a:cubicBezTo>
                  <a:cubicBezTo>
                    <a:pt x="18" y="0"/>
                    <a:pt x="22" y="1"/>
                    <a:pt x="25" y="2"/>
                  </a:cubicBezTo>
                  <a:cubicBezTo>
                    <a:pt x="25" y="12"/>
                    <a:pt x="25" y="12"/>
                    <a:pt x="25" y="12"/>
                  </a:cubicBezTo>
                  <a:cubicBezTo>
                    <a:pt x="23" y="12"/>
                    <a:pt x="23" y="12"/>
                    <a:pt x="23" y="12"/>
                  </a:cubicBezTo>
                  <a:cubicBezTo>
                    <a:pt x="23" y="10"/>
                    <a:pt x="22" y="9"/>
                    <a:pt x="22" y="8"/>
                  </a:cubicBezTo>
                  <a:cubicBezTo>
                    <a:pt x="21" y="6"/>
                    <a:pt x="18" y="2"/>
                    <a:pt x="13" y="2"/>
                  </a:cubicBezTo>
                  <a:cubicBezTo>
                    <a:pt x="9" y="2"/>
                    <a:pt x="8" y="5"/>
                    <a:pt x="8" y="6"/>
                  </a:cubicBezTo>
                  <a:cubicBezTo>
                    <a:pt x="8" y="9"/>
                    <a:pt x="9" y="10"/>
                    <a:pt x="10" y="10"/>
                  </a:cubicBezTo>
                  <a:cubicBezTo>
                    <a:pt x="11" y="11"/>
                    <a:pt x="17" y="13"/>
                    <a:pt x="19" y="13"/>
                  </a:cubicBezTo>
                  <a:cubicBezTo>
                    <a:pt x="23" y="15"/>
                    <a:pt x="28" y="18"/>
                    <a:pt x="28" y="24"/>
                  </a:cubicBezTo>
                  <a:cubicBezTo>
                    <a:pt x="28" y="32"/>
                    <a:pt x="22" y="37"/>
                    <a:pt x="13" y="37"/>
                  </a:cubicBezTo>
                  <a:cubicBezTo>
                    <a:pt x="8" y="37"/>
                    <a:pt x="4" y="36"/>
                    <a:pt x="0" y="35"/>
                  </a:cubicBezTo>
                  <a:cubicBezTo>
                    <a:pt x="0" y="23"/>
                    <a:pt x="0" y="23"/>
                    <a:pt x="0" y="23"/>
                  </a:cubicBezTo>
                  <a:lnTo>
                    <a:pt x="3"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74786" name="Group 55"/>
            <p:cNvGrpSpPr>
              <a:grpSpLocks noChangeAspect="1"/>
            </p:cNvGrpSpPr>
            <p:nvPr/>
          </p:nvGrpSpPr>
          <p:grpSpPr bwMode="auto">
            <a:xfrm>
              <a:off x="240" y="3868"/>
              <a:ext cx="480" cy="250"/>
              <a:chOff x="4848" y="3648"/>
              <a:chExt cx="652" cy="340"/>
            </a:xfrm>
          </p:grpSpPr>
          <p:sp>
            <p:nvSpPr>
              <p:cNvPr id="74787" name="AutoShape 56"/>
              <p:cNvSpPr>
                <a:spLocks noChangeAspect="1" noChangeArrowheads="1" noTextEdit="1"/>
              </p:cNvSpPr>
              <p:nvPr userDrawn="1"/>
            </p:nvSpPr>
            <p:spPr bwMode="auto">
              <a:xfrm>
                <a:off x="4848" y="3648"/>
                <a:ext cx="65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4788" name="Freeform 57"/>
              <p:cNvSpPr>
                <a:spLocks noEditPoints="1"/>
              </p:cNvSpPr>
              <p:nvPr userDrawn="1"/>
            </p:nvSpPr>
            <p:spPr bwMode="auto">
              <a:xfrm>
                <a:off x="5110" y="3960"/>
                <a:ext cx="27" cy="26"/>
              </a:xfrm>
              <a:custGeom>
                <a:avLst/>
                <a:gdLst>
                  <a:gd name="T0" fmla="*/ 2572 w 11"/>
                  <a:gd name="T1" fmla="*/ 13577 h 11"/>
                  <a:gd name="T2" fmla="*/ 15496 w 11"/>
                  <a:gd name="T3" fmla="*/ 2061 h 11"/>
                  <a:gd name="T4" fmla="*/ 32768 w 11"/>
                  <a:gd name="T5" fmla="*/ 13577 h 11"/>
                  <a:gd name="T6" fmla="*/ 15496 w 11"/>
                  <a:gd name="T7" fmla="*/ 23532 h 11"/>
                  <a:gd name="T8" fmla="*/ 2572 w 11"/>
                  <a:gd name="T9" fmla="*/ 13577 h 11"/>
                  <a:gd name="T10" fmla="*/ 15496 w 11"/>
                  <a:gd name="T11" fmla="*/ 25090 h 11"/>
                  <a:gd name="T12" fmla="*/ 35461 w 11"/>
                  <a:gd name="T13" fmla="*/ 13577 h 11"/>
                  <a:gd name="T14" fmla="*/ 15496 w 11"/>
                  <a:gd name="T15" fmla="*/ 0 h 11"/>
                  <a:gd name="T16" fmla="*/ 0 w 11"/>
                  <a:gd name="T17" fmla="*/ 13577 h 11"/>
                  <a:gd name="T18" fmla="*/ 15496 w 11"/>
                  <a:gd name="T19" fmla="*/ 25090 h 11"/>
                  <a:gd name="T20" fmla="*/ 13350 w 11"/>
                  <a:gd name="T21" fmla="*/ 13577 h 11"/>
                  <a:gd name="T22" fmla="*/ 15496 w 11"/>
                  <a:gd name="T23" fmla="*/ 13577 h 11"/>
                  <a:gd name="T24" fmla="*/ 22538 w 11"/>
                  <a:gd name="T25" fmla="*/ 20575 h 11"/>
                  <a:gd name="T26" fmla="*/ 26281 w 11"/>
                  <a:gd name="T27" fmla="*/ 20575 h 11"/>
                  <a:gd name="T28" fmla="*/ 19857 w 11"/>
                  <a:gd name="T29" fmla="*/ 13577 h 11"/>
                  <a:gd name="T30" fmla="*/ 26281 w 11"/>
                  <a:gd name="T31" fmla="*/ 8705 h 11"/>
                  <a:gd name="T32" fmla="*/ 19857 w 11"/>
                  <a:gd name="T33" fmla="*/ 4871 h 11"/>
                  <a:gd name="T34" fmla="*/ 9182 w 11"/>
                  <a:gd name="T35" fmla="*/ 4871 h 11"/>
                  <a:gd name="T36" fmla="*/ 9182 w 11"/>
                  <a:gd name="T37" fmla="*/ 20575 h 11"/>
                  <a:gd name="T38" fmla="*/ 13350 w 11"/>
                  <a:gd name="T39" fmla="*/ 20575 h 11"/>
                  <a:gd name="T40" fmla="*/ 13350 w 11"/>
                  <a:gd name="T41" fmla="*/ 13577 h 11"/>
                  <a:gd name="T42" fmla="*/ 13350 w 11"/>
                  <a:gd name="T43" fmla="*/ 11513 h 11"/>
                  <a:gd name="T44" fmla="*/ 13350 w 11"/>
                  <a:gd name="T45" fmla="*/ 7022 h 11"/>
                  <a:gd name="T46" fmla="*/ 15496 w 11"/>
                  <a:gd name="T47" fmla="*/ 7022 h 11"/>
                  <a:gd name="T48" fmla="*/ 22538 w 11"/>
                  <a:gd name="T49" fmla="*/ 8705 h 11"/>
                  <a:gd name="T50" fmla="*/ 15496 w 11"/>
                  <a:gd name="T51" fmla="*/ 11513 h 11"/>
                  <a:gd name="T52" fmla="*/ 13350 w 11"/>
                  <a:gd name="T53" fmla="*/ 1151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11">
                    <a:moveTo>
                      <a:pt x="1" y="6"/>
                    </a:moveTo>
                    <a:cubicBezTo>
                      <a:pt x="1" y="3"/>
                      <a:pt x="3" y="1"/>
                      <a:pt x="5" y="1"/>
                    </a:cubicBezTo>
                    <a:cubicBezTo>
                      <a:pt x="8" y="1"/>
                      <a:pt x="10" y="3"/>
                      <a:pt x="10" y="6"/>
                    </a:cubicBezTo>
                    <a:cubicBezTo>
                      <a:pt x="10" y="8"/>
                      <a:pt x="8" y="10"/>
                      <a:pt x="5" y="10"/>
                    </a:cubicBezTo>
                    <a:cubicBezTo>
                      <a:pt x="3" y="10"/>
                      <a:pt x="1" y="8"/>
                      <a:pt x="1" y="6"/>
                    </a:cubicBezTo>
                    <a:close/>
                    <a:moveTo>
                      <a:pt x="5" y="11"/>
                    </a:moveTo>
                    <a:cubicBezTo>
                      <a:pt x="8" y="11"/>
                      <a:pt x="11" y="9"/>
                      <a:pt x="11" y="6"/>
                    </a:cubicBezTo>
                    <a:cubicBezTo>
                      <a:pt x="11" y="2"/>
                      <a:pt x="8" y="0"/>
                      <a:pt x="5" y="0"/>
                    </a:cubicBezTo>
                    <a:cubicBezTo>
                      <a:pt x="2" y="0"/>
                      <a:pt x="0" y="2"/>
                      <a:pt x="0" y="6"/>
                    </a:cubicBezTo>
                    <a:cubicBezTo>
                      <a:pt x="0" y="9"/>
                      <a:pt x="2" y="11"/>
                      <a:pt x="5" y="11"/>
                    </a:cubicBezTo>
                    <a:close/>
                    <a:moveTo>
                      <a:pt x="4" y="6"/>
                    </a:moveTo>
                    <a:cubicBezTo>
                      <a:pt x="5" y="6"/>
                      <a:pt x="5" y="6"/>
                      <a:pt x="5" y="6"/>
                    </a:cubicBezTo>
                    <a:cubicBezTo>
                      <a:pt x="7" y="9"/>
                      <a:pt x="7" y="9"/>
                      <a:pt x="7" y="9"/>
                    </a:cubicBezTo>
                    <a:cubicBezTo>
                      <a:pt x="8" y="9"/>
                      <a:pt x="8" y="9"/>
                      <a:pt x="8" y="9"/>
                    </a:cubicBezTo>
                    <a:cubicBezTo>
                      <a:pt x="6" y="6"/>
                      <a:pt x="6" y="6"/>
                      <a:pt x="6" y="6"/>
                    </a:cubicBezTo>
                    <a:cubicBezTo>
                      <a:pt x="7" y="6"/>
                      <a:pt x="8" y="5"/>
                      <a:pt x="8" y="4"/>
                    </a:cubicBezTo>
                    <a:cubicBezTo>
                      <a:pt x="8" y="3"/>
                      <a:pt x="7" y="2"/>
                      <a:pt x="6" y="2"/>
                    </a:cubicBezTo>
                    <a:cubicBezTo>
                      <a:pt x="3" y="2"/>
                      <a:pt x="3" y="2"/>
                      <a:pt x="3" y="2"/>
                    </a:cubicBezTo>
                    <a:cubicBezTo>
                      <a:pt x="3" y="9"/>
                      <a:pt x="3" y="9"/>
                      <a:pt x="3" y="9"/>
                    </a:cubicBezTo>
                    <a:cubicBezTo>
                      <a:pt x="4" y="9"/>
                      <a:pt x="4" y="9"/>
                      <a:pt x="4" y="9"/>
                    </a:cubicBezTo>
                    <a:lnTo>
                      <a:pt x="4" y="6"/>
                    </a:lnTo>
                    <a:close/>
                    <a:moveTo>
                      <a:pt x="4" y="5"/>
                    </a:moveTo>
                    <a:cubicBezTo>
                      <a:pt x="4" y="3"/>
                      <a:pt x="4" y="3"/>
                      <a:pt x="4" y="3"/>
                    </a:cubicBezTo>
                    <a:cubicBezTo>
                      <a:pt x="5" y="3"/>
                      <a:pt x="5" y="3"/>
                      <a:pt x="5" y="3"/>
                    </a:cubicBezTo>
                    <a:cubicBezTo>
                      <a:pt x="6" y="3"/>
                      <a:pt x="7" y="3"/>
                      <a:pt x="7" y="4"/>
                    </a:cubicBezTo>
                    <a:cubicBezTo>
                      <a:pt x="7" y="5"/>
                      <a:pt x="6" y="5"/>
                      <a:pt x="5" y="5"/>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89" name="Freeform 58"/>
              <p:cNvSpPr>
                <a:spLocks noEditPoints="1"/>
              </p:cNvSpPr>
              <p:nvPr userDrawn="1"/>
            </p:nvSpPr>
            <p:spPr bwMode="auto">
              <a:xfrm>
                <a:off x="5431" y="3960"/>
                <a:ext cx="28" cy="26"/>
              </a:xfrm>
              <a:custGeom>
                <a:avLst/>
                <a:gdLst>
                  <a:gd name="T0" fmla="*/ 1932 w 12"/>
                  <a:gd name="T1" fmla="*/ 13577 h 11"/>
                  <a:gd name="T2" fmla="*/ 12451 w 12"/>
                  <a:gd name="T3" fmla="*/ 2061 h 11"/>
                  <a:gd name="T4" fmla="*/ 20340 w 12"/>
                  <a:gd name="T5" fmla="*/ 13577 h 11"/>
                  <a:gd name="T6" fmla="*/ 12451 w 12"/>
                  <a:gd name="T7" fmla="*/ 23532 h 11"/>
                  <a:gd name="T8" fmla="*/ 1932 w 12"/>
                  <a:gd name="T9" fmla="*/ 13577 h 11"/>
                  <a:gd name="T10" fmla="*/ 12451 w 12"/>
                  <a:gd name="T11" fmla="*/ 25090 h 11"/>
                  <a:gd name="T12" fmla="*/ 24544 w 12"/>
                  <a:gd name="T13" fmla="*/ 13577 h 11"/>
                  <a:gd name="T14" fmla="*/ 12451 w 12"/>
                  <a:gd name="T15" fmla="*/ 0 h 11"/>
                  <a:gd name="T16" fmla="*/ 0 w 12"/>
                  <a:gd name="T17" fmla="*/ 13577 h 11"/>
                  <a:gd name="T18" fmla="*/ 12451 w 12"/>
                  <a:gd name="T19" fmla="*/ 25090 h 11"/>
                  <a:gd name="T20" fmla="*/ 10519 w 12"/>
                  <a:gd name="T21" fmla="*/ 13577 h 11"/>
                  <a:gd name="T22" fmla="*/ 12451 w 12"/>
                  <a:gd name="T23" fmla="*/ 13577 h 11"/>
                  <a:gd name="T24" fmla="*/ 16606 w 12"/>
                  <a:gd name="T25" fmla="*/ 20575 h 11"/>
                  <a:gd name="T26" fmla="*/ 18408 w 12"/>
                  <a:gd name="T27" fmla="*/ 20575 h 11"/>
                  <a:gd name="T28" fmla="*/ 13900 w 12"/>
                  <a:gd name="T29" fmla="*/ 13577 h 11"/>
                  <a:gd name="T30" fmla="*/ 16606 w 12"/>
                  <a:gd name="T31" fmla="*/ 8705 h 11"/>
                  <a:gd name="T32" fmla="*/ 12451 w 12"/>
                  <a:gd name="T33" fmla="*/ 7022 h 11"/>
                  <a:gd name="T34" fmla="*/ 7889 w 12"/>
                  <a:gd name="T35" fmla="*/ 7022 h 11"/>
                  <a:gd name="T36" fmla="*/ 7889 w 12"/>
                  <a:gd name="T37" fmla="*/ 20575 h 11"/>
                  <a:gd name="T38" fmla="*/ 10519 w 12"/>
                  <a:gd name="T39" fmla="*/ 20575 h 11"/>
                  <a:gd name="T40" fmla="*/ 10519 w 12"/>
                  <a:gd name="T41" fmla="*/ 13577 h 11"/>
                  <a:gd name="T42" fmla="*/ 10519 w 12"/>
                  <a:gd name="T43" fmla="*/ 11513 h 11"/>
                  <a:gd name="T44" fmla="*/ 10519 w 12"/>
                  <a:gd name="T45" fmla="*/ 7022 h 11"/>
                  <a:gd name="T46" fmla="*/ 12451 w 12"/>
                  <a:gd name="T47" fmla="*/ 7022 h 11"/>
                  <a:gd name="T48" fmla="*/ 13900 w 12"/>
                  <a:gd name="T49" fmla="*/ 8705 h 11"/>
                  <a:gd name="T50" fmla="*/ 12451 w 12"/>
                  <a:gd name="T51" fmla="*/ 11513 h 11"/>
                  <a:gd name="T52" fmla="*/ 10519 w 12"/>
                  <a:gd name="T53" fmla="*/ 1151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 h="11">
                    <a:moveTo>
                      <a:pt x="1" y="6"/>
                    </a:moveTo>
                    <a:cubicBezTo>
                      <a:pt x="1" y="3"/>
                      <a:pt x="3" y="1"/>
                      <a:pt x="6" y="1"/>
                    </a:cubicBezTo>
                    <a:cubicBezTo>
                      <a:pt x="8" y="1"/>
                      <a:pt x="10" y="3"/>
                      <a:pt x="10" y="6"/>
                    </a:cubicBezTo>
                    <a:cubicBezTo>
                      <a:pt x="10" y="8"/>
                      <a:pt x="8" y="10"/>
                      <a:pt x="6" y="10"/>
                    </a:cubicBezTo>
                    <a:cubicBezTo>
                      <a:pt x="3" y="10"/>
                      <a:pt x="1" y="8"/>
                      <a:pt x="1" y="6"/>
                    </a:cubicBezTo>
                    <a:close/>
                    <a:moveTo>
                      <a:pt x="6" y="11"/>
                    </a:moveTo>
                    <a:cubicBezTo>
                      <a:pt x="9" y="11"/>
                      <a:pt x="12" y="9"/>
                      <a:pt x="12" y="6"/>
                    </a:cubicBezTo>
                    <a:cubicBezTo>
                      <a:pt x="12" y="3"/>
                      <a:pt x="9" y="0"/>
                      <a:pt x="6" y="0"/>
                    </a:cubicBezTo>
                    <a:cubicBezTo>
                      <a:pt x="3" y="0"/>
                      <a:pt x="0" y="3"/>
                      <a:pt x="0" y="6"/>
                    </a:cubicBezTo>
                    <a:cubicBezTo>
                      <a:pt x="0" y="9"/>
                      <a:pt x="3" y="11"/>
                      <a:pt x="6" y="11"/>
                    </a:cubicBezTo>
                    <a:close/>
                    <a:moveTo>
                      <a:pt x="5" y="6"/>
                    </a:moveTo>
                    <a:cubicBezTo>
                      <a:pt x="6" y="6"/>
                      <a:pt x="6" y="6"/>
                      <a:pt x="6" y="6"/>
                    </a:cubicBezTo>
                    <a:cubicBezTo>
                      <a:pt x="8" y="9"/>
                      <a:pt x="8" y="9"/>
                      <a:pt x="8" y="9"/>
                    </a:cubicBezTo>
                    <a:cubicBezTo>
                      <a:pt x="9" y="9"/>
                      <a:pt x="9" y="9"/>
                      <a:pt x="9" y="9"/>
                    </a:cubicBezTo>
                    <a:cubicBezTo>
                      <a:pt x="7" y="6"/>
                      <a:pt x="7" y="6"/>
                      <a:pt x="7" y="6"/>
                    </a:cubicBezTo>
                    <a:cubicBezTo>
                      <a:pt x="8" y="6"/>
                      <a:pt x="8" y="6"/>
                      <a:pt x="8" y="4"/>
                    </a:cubicBezTo>
                    <a:cubicBezTo>
                      <a:pt x="8" y="3"/>
                      <a:pt x="8" y="3"/>
                      <a:pt x="6" y="3"/>
                    </a:cubicBezTo>
                    <a:cubicBezTo>
                      <a:pt x="4" y="3"/>
                      <a:pt x="4" y="3"/>
                      <a:pt x="4" y="3"/>
                    </a:cubicBezTo>
                    <a:cubicBezTo>
                      <a:pt x="4" y="9"/>
                      <a:pt x="4" y="9"/>
                      <a:pt x="4" y="9"/>
                    </a:cubicBezTo>
                    <a:cubicBezTo>
                      <a:pt x="5" y="9"/>
                      <a:pt x="5" y="9"/>
                      <a:pt x="5" y="9"/>
                    </a:cubicBezTo>
                    <a:lnTo>
                      <a:pt x="5" y="6"/>
                    </a:lnTo>
                    <a:close/>
                    <a:moveTo>
                      <a:pt x="5" y="5"/>
                    </a:moveTo>
                    <a:cubicBezTo>
                      <a:pt x="5" y="3"/>
                      <a:pt x="5" y="3"/>
                      <a:pt x="5" y="3"/>
                    </a:cubicBezTo>
                    <a:cubicBezTo>
                      <a:pt x="6" y="3"/>
                      <a:pt x="6" y="3"/>
                      <a:pt x="6" y="3"/>
                    </a:cubicBezTo>
                    <a:cubicBezTo>
                      <a:pt x="7" y="3"/>
                      <a:pt x="7" y="4"/>
                      <a:pt x="7" y="4"/>
                    </a:cubicBezTo>
                    <a:cubicBezTo>
                      <a:pt x="7" y="5"/>
                      <a:pt x="7" y="5"/>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0" name="Freeform 59"/>
              <p:cNvSpPr>
                <a:spLocks noEditPoints="1"/>
              </p:cNvSpPr>
              <p:nvPr userDrawn="1"/>
            </p:nvSpPr>
            <p:spPr bwMode="auto">
              <a:xfrm>
                <a:off x="4846" y="3646"/>
                <a:ext cx="334" cy="340"/>
              </a:xfrm>
              <a:custGeom>
                <a:avLst/>
                <a:gdLst>
                  <a:gd name="T0" fmla="*/ 226553 w 142"/>
                  <a:gd name="T1" fmla="*/ 0 h 144"/>
                  <a:gd name="T2" fmla="*/ 88061 w 142"/>
                  <a:gd name="T3" fmla="*/ 0 h 144"/>
                  <a:gd name="T4" fmla="*/ 88061 w 142"/>
                  <a:gd name="T5" fmla="*/ 90787 h 144"/>
                  <a:gd name="T6" fmla="*/ 0 w 142"/>
                  <a:gd name="T7" fmla="*/ 90787 h 144"/>
                  <a:gd name="T8" fmla="*/ 0 w 142"/>
                  <a:gd name="T9" fmla="*/ 237695 h 144"/>
                  <a:gd name="T10" fmla="*/ 88061 w 142"/>
                  <a:gd name="T11" fmla="*/ 237695 h 144"/>
                  <a:gd name="T12" fmla="*/ 88061 w 142"/>
                  <a:gd name="T13" fmla="*/ 328532 h 144"/>
                  <a:gd name="T14" fmla="*/ 226553 w 142"/>
                  <a:gd name="T15" fmla="*/ 328532 h 144"/>
                  <a:gd name="T16" fmla="*/ 226553 w 142"/>
                  <a:gd name="T17" fmla="*/ 237695 h 144"/>
                  <a:gd name="T18" fmla="*/ 313092 w 142"/>
                  <a:gd name="T19" fmla="*/ 237695 h 144"/>
                  <a:gd name="T20" fmla="*/ 313092 w 142"/>
                  <a:gd name="T21" fmla="*/ 90787 h 144"/>
                  <a:gd name="T22" fmla="*/ 226553 w 142"/>
                  <a:gd name="T23" fmla="*/ 90787 h 144"/>
                  <a:gd name="T24" fmla="*/ 226553 w 142"/>
                  <a:gd name="T25" fmla="*/ 0 h 144"/>
                  <a:gd name="T26" fmla="*/ 103949 w 142"/>
                  <a:gd name="T27" fmla="*/ 234735 h 144"/>
                  <a:gd name="T28" fmla="*/ 76895 w 142"/>
                  <a:gd name="T29" fmla="*/ 200838 h 144"/>
                  <a:gd name="T30" fmla="*/ 70128 w 142"/>
                  <a:gd name="T31" fmla="*/ 162322 h 144"/>
                  <a:gd name="T32" fmla="*/ 76895 w 142"/>
                  <a:gd name="T33" fmla="*/ 132246 h 144"/>
                  <a:gd name="T34" fmla="*/ 130234 w 142"/>
                  <a:gd name="T35" fmla="*/ 137091 h 144"/>
                  <a:gd name="T36" fmla="*/ 145419 w 142"/>
                  <a:gd name="T37" fmla="*/ 150582 h 144"/>
                  <a:gd name="T38" fmla="*/ 138655 w 142"/>
                  <a:gd name="T39" fmla="*/ 168919 h 144"/>
                  <a:gd name="T40" fmla="*/ 107550 w 142"/>
                  <a:gd name="T41" fmla="*/ 226322 h 144"/>
                  <a:gd name="T42" fmla="*/ 103949 w 142"/>
                  <a:gd name="T43" fmla="*/ 234735 h 144"/>
                  <a:gd name="T44" fmla="*/ 180866 w 142"/>
                  <a:gd name="T45" fmla="*/ 251241 h 144"/>
                  <a:gd name="T46" fmla="*/ 154564 w 142"/>
                  <a:gd name="T47" fmla="*/ 254842 h 144"/>
                  <a:gd name="T48" fmla="*/ 110737 w 142"/>
                  <a:gd name="T49" fmla="*/ 239802 h 144"/>
                  <a:gd name="T50" fmla="*/ 112236 w 142"/>
                  <a:gd name="T51" fmla="*/ 232695 h 144"/>
                  <a:gd name="T52" fmla="*/ 149674 w 142"/>
                  <a:gd name="T53" fmla="*/ 175910 h 144"/>
                  <a:gd name="T54" fmla="*/ 156441 w 142"/>
                  <a:gd name="T55" fmla="*/ 170959 h 144"/>
                  <a:gd name="T56" fmla="*/ 164949 w 142"/>
                  <a:gd name="T57" fmla="*/ 177582 h 144"/>
                  <a:gd name="T58" fmla="*/ 200358 w 142"/>
                  <a:gd name="T59" fmla="*/ 232695 h 144"/>
                  <a:gd name="T60" fmla="*/ 205043 w 142"/>
                  <a:gd name="T61" fmla="*/ 239802 h 144"/>
                  <a:gd name="T62" fmla="*/ 180866 w 142"/>
                  <a:gd name="T63" fmla="*/ 251241 h 144"/>
                  <a:gd name="T64" fmla="*/ 244500 w 142"/>
                  <a:gd name="T65" fmla="*/ 164062 h 144"/>
                  <a:gd name="T66" fmla="*/ 236197 w 142"/>
                  <a:gd name="T67" fmla="*/ 202881 h 144"/>
                  <a:gd name="T68" fmla="*/ 211810 w 142"/>
                  <a:gd name="T69" fmla="*/ 232695 h 144"/>
                  <a:gd name="T70" fmla="*/ 207129 w 142"/>
                  <a:gd name="T71" fmla="*/ 227833 h 144"/>
                  <a:gd name="T72" fmla="*/ 171184 w 142"/>
                  <a:gd name="T73" fmla="*/ 162322 h 144"/>
                  <a:gd name="T74" fmla="*/ 169691 w 142"/>
                  <a:gd name="T75" fmla="*/ 150582 h 144"/>
                  <a:gd name="T76" fmla="*/ 185603 w 142"/>
                  <a:gd name="T77" fmla="*/ 139143 h 144"/>
                  <a:gd name="T78" fmla="*/ 237735 w 142"/>
                  <a:gd name="T79" fmla="*/ 132246 h 144"/>
                  <a:gd name="T80" fmla="*/ 244500 w 142"/>
                  <a:gd name="T81" fmla="*/ 164062 h 144"/>
                  <a:gd name="T82" fmla="*/ 236197 w 142"/>
                  <a:gd name="T83" fmla="*/ 125623 h 144"/>
                  <a:gd name="T84" fmla="*/ 226553 w 142"/>
                  <a:gd name="T85" fmla="*/ 125623 h 144"/>
                  <a:gd name="T86" fmla="*/ 174061 w 142"/>
                  <a:gd name="T87" fmla="*/ 125623 h 144"/>
                  <a:gd name="T88" fmla="*/ 161397 w 142"/>
                  <a:gd name="T89" fmla="*/ 114190 h 144"/>
                  <a:gd name="T90" fmla="*/ 167670 w 142"/>
                  <a:gd name="T91" fmla="*/ 95854 h 144"/>
                  <a:gd name="T92" fmla="*/ 156441 w 142"/>
                  <a:gd name="T93" fmla="*/ 87179 h 144"/>
                  <a:gd name="T94" fmla="*/ 145419 w 142"/>
                  <a:gd name="T95" fmla="*/ 95854 h 144"/>
                  <a:gd name="T96" fmla="*/ 151695 w 142"/>
                  <a:gd name="T97" fmla="*/ 114190 h 144"/>
                  <a:gd name="T98" fmla="*/ 133758 w 142"/>
                  <a:gd name="T99" fmla="*/ 125623 h 144"/>
                  <a:gd name="T100" fmla="*/ 81630 w 142"/>
                  <a:gd name="T101" fmla="*/ 125623 h 144"/>
                  <a:gd name="T102" fmla="*/ 76895 w 142"/>
                  <a:gd name="T103" fmla="*/ 125623 h 144"/>
                  <a:gd name="T104" fmla="*/ 112236 w 142"/>
                  <a:gd name="T105" fmla="*/ 87179 h 144"/>
                  <a:gd name="T106" fmla="*/ 156441 w 142"/>
                  <a:gd name="T107" fmla="*/ 73315 h 144"/>
                  <a:gd name="T108" fmla="*/ 202376 w 142"/>
                  <a:gd name="T109" fmla="*/ 87179 h 144"/>
                  <a:gd name="T110" fmla="*/ 236197 w 142"/>
                  <a:gd name="T111" fmla="*/ 125623 h 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2" h="144">
                    <a:moveTo>
                      <a:pt x="103" y="0"/>
                    </a:moveTo>
                    <a:cubicBezTo>
                      <a:pt x="40" y="0"/>
                      <a:pt x="40" y="0"/>
                      <a:pt x="40" y="0"/>
                    </a:cubicBezTo>
                    <a:cubicBezTo>
                      <a:pt x="40" y="40"/>
                      <a:pt x="40" y="40"/>
                      <a:pt x="40" y="40"/>
                    </a:cubicBezTo>
                    <a:cubicBezTo>
                      <a:pt x="0" y="40"/>
                      <a:pt x="0" y="40"/>
                      <a:pt x="0" y="40"/>
                    </a:cubicBezTo>
                    <a:cubicBezTo>
                      <a:pt x="0" y="104"/>
                      <a:pt x="0" y="104"/>
                      <a:pt x="0" y="104"/>
                    </a:cubicBezTo>
                    <a:cubicBezTo>
                      <a:pt x="40" y="104"/>
                      <a:pt x="40" y="104"/>
                      <a:pt x="40" y="104"/>
                    </a:cubicBezTo>
                    <a:cubicBezTo>
                      <a:pt x="40" y="144"/>
                      <a:pt x="40" y="144"/>
                      <a:pt x="40" y="144"/>
                    </a:cubicBezTo>
                    <a:cubicBezTo>
                      <a:pt x="103" y="144"/>
                      <a:pt x="103" y="144"/>
                      <a:pt x="103" y="144"/>
                    </a:cubicBezTo>
                    <a:cubicBezTo>
                      <a:pt x="103" y="104"/>
                      <a:pt x="103" y="104"/>
                      <a:pt x="103" y="104"/>
                    </a:cubicBezTo>
                    <a:cubicBezTo>
                      <a:pt x="142" y="104"/>
                      <a:pt x="142" y="104"/>
                      <a:pt x="142" y="104"/>
                    </a:cubicBezTo>
                    <a:cubicBezTo>
                      <a:pt x="142" y="40"/>
                      <a:pt x="142" y="40"/>
                      <a:pt x="142" y="40"/>
                    </a:cubicBezTo>
                    <a:cubicBezTo>
                      <a:pt x="103" y="40"/>
                      <a:pt x="103" y="40"/>
                      <a:pt x="103" y="40"/>
                    </a:cubicBezTo>
                    <a:lnTo>
                      <a:pt x="103" y="0"/>
                    </a:lnTo>
                    <a:close/>
                    <a:moveTo>
                      <a:pt x="47" y="103"/>
                    </a:moveTo>
                    <a:cubicBezTo>
                      <a:pt x="44" y="103"/>
                      <a:pt x="37" y="92"/>
                      <a:pt x="35" y="88"/>
                    </a:cubicBezTo>
                    <a:cubicBezTo>
                      <a:pt x="33" y="84"/>
                      <a:pt x="32" y="78"/>
                      <a:pt x="32" y="71"/>
                    </a:cubicBezTo>
                    <a:cubicBezTo>
                      <a:pt x="32" y="60"/>
                      <a:pt x="34" y="58"/>
                      <a:pt x="35" y="58"/>
                    </a:cubicBezTo>
                    <a:cubicBezTo>
                      <a:pt x="59" y="60"/>
                      <a:pt x="59" y="60"/>
                      <a:pt x="59" y="60"/>
                    </a:cubicBezTo>
                    <a:cubicBezTo>
                      <a:pt x="63" y="61"/>
                      <a:pt x="66" y="62"/>
                      <a:pt x="66" y="66"/>
                    </a:cubicBezTo>
                    <a:cubicBezTo>
                      <a:pt x="66" y="69"/>
                      <a:pt x="65" y="70"/>
                      <a:pt x="63" y="74"/>
                    </a:cubicBezTo>
                    <a:cubicBezTo>
                      <a:pt x="49" y="99"/>
                      <a:pt x="49" y="99"/>
                      <a:pt x="49" y="99"/>
                    </a:cubicBezTo>
                    <a:cubicBezTo>
                      <a:pt x="47" y="102"/>
                      <a:pt x="47" y="103"/>
                      <a:pt x="47" y="103"/>
                    </a:cubicBezTo>
                    <a:close/>
                    <a:moveTo>
                      <a:pt x="82" y="110"/>
                    </a:moveTo>
                    <a:cubicBezTo>
                      <a:pt x="78" y="111"/>
                      <a:pt x="75" y="112"/>
                      <a:pt x="70" y="112"/>
                    </a:cubicBezTo>
                    <a:cubicBezTo>
                      <a:pt x="64" y="112"/>
                      <a:pt x="50" y="108"/>
                      <a:pt x="50" y="105"/>
                    </a:cubicBezTo>
                    <a:cubicBezTo>
                      <a:pt x="50" y="104"/>
                      <a:pt x="50" y="104"/>
                      <a:pt x="51" y="102"/>
                    </a:cubicBezTo>
                    <a:cubicBezTo>
                      <a:pt x="68" y="77"/>
                      <a:pt x="68" y="77"/>
                      <a:pt x="68" y="77"/>
                    </a:cubicBezTo>
                    <a:cubicBezTo>
                      <a:pt x="69" y="75"/>
                      <a:pt x="70" y="75"/>
                      <a:pt x="71" y="75"/>
                    </a:cubicBezTo>
                    <a:cubicBezTo>
                      <a:pt x="73" y="75"/>
                      <a:pt x="73" y="76"/>
                      <a:pt x="75" y="78"/>
                    </a:cubicBezTo>
                    <a:cubicBezTo>
                      <a:pt x="91" y="102"/>
                      <a:pt x="91" y="102"/>
                      <a:pt x="91" y="102"/>
                    </a:cubicBezTo>
                    <a:cubicBezTo>
                      <a:pt x="92" y="104"/>
                      <a:pt x="93" y="104"/>
                      <a:pt x="93" y="105"/>
                    </a:cubicBezTo>
                    <a:cubicBezTo>
                      <a:pt x="93" y="105"/>
                      <a:pt x="90" y="108"/>
                      <a:pt x="82" y="110"/>
                    </a:cubicBezTo>
                    <a:close/>
                    <a:moveTo>
                      <a:pt x="111" y="72"/>
                    </a:moveTo>
                    <a:cubicBezTo>
                      <a:pt x="111" y="78"/>
                      <a:pt x="110" y="83"/>
                      <a:pt x="107" y="89"/>
                    </a:cubicBezTo>
                    <a:cubicBezTo>
                      <a:pt x="103" y="97"/>
                      <a:pt x="98" y="102"/>
                      <a:pt x="96" y="102"/>
                    </a:cubicBezTo>
                    <a:cubicBezTo>
                      <a:pt x="95" y="102"/>
                      <a:pt x="95" y="102"/>
                      <a:pt x="94" y="100"/>
                    </a:cubicBezTo>
                    <a:cubicBezTo>
                      <a:pt x="78" y="71"/>
                      <a:pt x="78" y="71"/>
                      <a:pt x="78" y="71"/>
                    </a:cubicBezTo>
                    <a:cubicBezTo>
                      <a:pt x="77" y="69"/>
                      <a:pt x="77" y="67"/>
                      <a:pt x="77" y="66"/>
                    </a:cubicBezTo>
                    <a:cubicBezTo>
                      <a:pt x="77" y="62"/>
                      <a:pt x="79" y="61"/>
                      <a:pt x="84" y="61"/>
                    </a:cubicBezTo>
                    <a:cubicBezTo>
                      <a:pt x="108" y="58"/>
                      <a:pt x="108" y="58"/>
                      <a:pt x="108" y="58"/>
                    </a:cubicBezTo>
                    <a:cubicBezTo>
                      <a:pt x="109" y="58"/>
                      <a:pt x="111" y="65"/>
                      <a:pt x="111" y="72"/>
                    </a:cubicBezTo>
                    <a:close/>
                    <a:moveTo>
                      <a:pt x="107" y="55"/>
                    </a:moveTo>
                    <a:cubicBezTo>
                      <a:pt x="107" y="55"/>
                      <a:pt x="107" y="55"/>
                      <a:pt x="103" y="55"/>
                    </a:cubicBezTo>
                    <a:cubicBezTo>
                      <a:pt x="79" y="55"/>
                      <a:pt x="79" y="55"/>
                      <a:pt x="79" y="55"/>
                    </a:cubicBezTo>
                    <a:cubicBezTo>
                      <a:pt x="76" y="55"/>
                      <a:pt x="73" y="54"/>
                      <a:pt x="73" y="50"/>
                    </a:cubicBezTo>
                    <a:cubicBezTo>
                      <a:pt x="73" y="47"/>
                      <a:pt x="76" y="46"/>
                      <a:pt x="76" y="42"/>
                    </a:cubicBezTo>
                    <a:cubicBezTo>
                      <a:pt x="76" y="40"/>
                      <a:pt x="73" y="38"/>
                      <a:pt x="71" y="38"/>
                    </a:cubicBezTo>
                    <a:cubicBezTo>
                      <a:pt x="68" y="38"/>
                      <a:pt x="66" y="39"/>
                      <a:pt x="66" y="42"/>
                    </a:cubicBezTo>
                    <a:cubicBezTo>
                      <a:pt x="66" y="46"/>
                      <a:pt x="69" y="47"/>
                      <a:pt x="69" y="50"/>
                    </a:cubicBezTo>
                    <a:cubicBezTo>
                      <a:pt x="69" y="55"/>
                      <a:pt x="66" y="55"/>
                      <a:pt x="61" y="55"/>
                    </a:cubicBezTo>
                    <a:cubicBezTo>
                      <a:pt x="37" y="55"/>
                      <a:pt x="37" y="55"/>
                      <a:pt x="37" y="55"/>
                    </a:cubicBezTo>
                    <a:cubicBezTo>
                      <a:pt x="36" y="55"/>
                      <a:pt x="35" y="55"/>
                      <a:pt x="35" y="55"/>
                    </a:cubicBezTo>
                    <a:cubicBezTo>
                      <a:pt x="35" y="50"/>
                      <a:pt x="45" y="41"/>
                      <a:pt x="51" y="38"/>
                    </a:cubicBezTo>
                    <a:cubicBezTo>
                      <a:pt x="56" y="34"/>
                      <a:pt x="63" y="32"/>
                      <a:pt x="71" y="32"/>
                    </a:cubicBezTo>
                    <a:cubicBezTo>
                      <a:pt x="79" y="32"/>
                      <a:pt x="86" y="34"/>
                      <a:pt x="92" y="38"/>
                    </a:cubicBezTo>
                    <a:cubicBezTo>
                      <a:pt x="97" y="41"/>
                      <a:pt x="107" y="51"/>
                      <a:pt x="10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1" name="Freeform 60"/>
              <p:cNvSpPr>
                <a:spLocks/>
              </p:cNvSpPr>
              <p:nvPr userDrawn="1"/>
            </p:nvSpPr>
            <p:spPr bwMode="auto">
              <a:xfrm>
                <a:off x="4955" y="3740"/>
                <a:ext cx="39" cy="25"/>
              </a:xfrm>
              <a:custGeom>
                <a:avLst/>
                <a:gdLst>
                  <a:gd name="T0" fmla="*/ 26114 w 17"/>
                  <a:gd name="T1" fmla="*/ 0 h 10"/>
                  <a:gd name="T2" fmla="*/ 24352 w 17"/>
                  <a:gd name="T3" fmla="*/ 0 h 10"/>
                  <a:gd name="T4" fmla="*/ 0 w 17"/>
                  <a:gd name="T5" fmla="*/ 35470 h 10"/>
                  <a:gd name="T6" fmla="*/ 1585 w 17"/>
                  <a:gd name="T7" fmla="*/ 38595 h 10"/>
                  <a:gd name="T8" fmla="*/ 26114 w 17"/>
                  <a:gd name="T9" fmla="*/ 38595 h 10"/>
                  <a:gd name="T10" fmla="*/ 29752 w 17"/>
                  <a:gd name="T11" fmla="*/ 35470 h 10"/>
                  <a:gd name="T12" fmla="*/ 24352 w 17"/>
                  <a:gd name="T13" fmla="*/ 12238 h 10"/>
                  <a:gd name="T14" fmla="*/ 26114 w 17"/>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0">
                    <a:moveTo>
                      <a:pt x="15" y="0"/>
                    </a:moveTo>
                    <a:cubicBezTo>
                      <a:pt x="15" y="0"/>
                      <a:pt x="15" y="0"/>
                      <a:pt x="14" y="0"/>
                    </a:cubicBezTo>
                    <a:cubicBezTo>
                      <a:pt x="10" y="0"/>
                      <a:pt x="0" y="8"/>
                      <a:pt x="0" y="9"/>
                    </a:cubicBezTo>
                    <a:cubicBezTo>
                      <a:pt x="0" y="10"/>
                      <a:pt x="1" y="10"/>
                      <a:pt x="1" y="10"/>
                    </a:cubicBezTo>
                    <a:cubicBezTo>
                      <a:pt x="15" y="10"/>
                      <a:pt x="15" y="10"/>
                      <a:pt x="15" y="10"/>
                    </a:cubicBezTo>
                    <a:cubicBezTo>
                      <a:pt x="16" y="10"/>
                      <a:pt x="17" y="10"/>
                      <a:pt x="17" y="9"/>
                    </a:cubicBezTo>
                    <a:cubicBezTo>
                      <a:pt x="17" y="9"/>
                      <a:pt x="14" y="7"/>
                      <a:pt x="14" y="3"/>
                    </a:cubicBezTo>
                    <a:cubicBezTo>
                      <a:pt x="14" y="1"/>
                      <a:pt x="15"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2" name="Freeform 61"/>
              <p:cNvSpPr>
                <a:spLocks/>
              </p:cNvSpPr>
              <p:nvPr userDrawn="1"/>
            </p:nvSpPr>
            <p:spPr bwMode="auto">
              <a:xfrm>
                <a:off x="5031" y="3740"/>
                <a:ext cx="44" cy="25"/>
              </a:xfrm>
              <a:custGeom>
                <a:avLst/>
                <a:gdLst>
                  <a:gd name="T0" fmla="*/ 8998 w 18"/>
                  <a:gd name="T1" fmla="*/ 0 h 10"/>
                  <a:gd name="T2" fmla="*/ 6209 w 18"/>
                  <a:gd name="T3" fmla="*/ 0 h 10"/>
                  <a:gd name="T4" fmla="*/ 8998 w 18"/>
                  <a:gd name="T5" fmla="*/ 12238 h 10"/>
                  <a:gd name="T6" fmla="*/ 0 w 18"/>
                  <a:gd name="T7" fmla="*/ 35470 h 10"/>
                  <a:gd name="T8" fmla="*/ 6209 w 18"/>
                  <a:gd name="T9" fmla="*/ 38595 h 10"/>
                  <a:gd name="T10" fmla="*/ 53766 w 18"/>
                  <a:gd name="T11" fmla="*/ 38595 h 10"/>
                  <a:gd name="T12" fmla="*/ 56305 w 18"/>
                  <a:gd name="T13" fmla="*/ 35470 h 10"/>
                  <a:gd name="T14" fmla="*/ 8998 w 18"/>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0">
                    <a:moveTo>
                      <a:pt x="3" y="0"/>
                    </a:moveTo>
                    <a:cubicBezTo>
                      <a:pt x="2" y="0"/>
                      <a:pt x="2" y="0"/>
                      <a:pt x="2" y="0"/>
                    </a:cubicBezTo>
                    <a:cubicBezTo>
                      <a:pt x="2" y="1"/>
                      <a:pt x="3" y="2"/>
                      <a:pt x="3" y="3"/>
                    </a:cubicBezTo>
                    <a:cubicBezTo>
                      <a:pt x="3" y="8"/>
                      <a:pt x="0" y="9"/>
                      <a:pt x="0" y="9"/>
                    </a:cubicBezTo>
                    <a:cubicBezTo>
                      <a:pt x="0" y="10"/>
                      <a:pt x="0" y="10"/>
                      <a:pt x="2" y="10"/>
                    </a:cubicBezTo>
                    <a:cubicBezTo>
                      <a:pt x="17" y="10"/>
                      <a:pt x="17" y="10"/>
                      <a:pt x="17" y="10"/>
                    </a:cubicBezTo>
                    <a:cubicBezTo>
                      <a:pt x="17" y="10"/>
                      <a:pt x="18" y="10"/>
                      <a:pt x="18" y="9"/>
                    </a:cubicBezTo>
                    <a:cubicBezTo>
                      <a:pt x="18" y="8"/>
                      <a:pt x="8"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3" name="Freeform 62"/>
              <p:cNvSpPr>
                <a:spLocks/>
              </p:cNvSpPr>
              <p:nvPr userDrawn="1"/>
            </p:nvSpPr>
            <p:spPr bwMode="auto">
              <a:xfrm>
                <a:off x="4933" y="3797"/>
                <a:ext cx="55" cy="71"/>
              </a:xfrm>
              <a:custGeom>
                <a:avLst/>
                <a:gdLst>
                  <a:gd name="T0" fmla="*/ 48228 w 23"/>
                  <a:gd name="T1" fmla="*/ 4890 h 30"/>
                  <a:gd name="T2" fmla="*/ 5404 w 23"/>
                  <a:gd name="T3" fmla="*/ 0 h 30"/>
                  <a:gd name="T4" fmla="*/ 0 w 23"/>
                  <a:gd name="T5" fmla="*/ 18798 h 30"/>
                  <a:gd name="T6" fmla="*/ 5404 w 23"/>
                  <a:gd name="T7" fmla="*/ 46181 h 30"/>
                  <a:gd name="T8" fmla="*/ 23765 w 23"/>
                  <a:gd name="T9" fmla="*/ 69923 h 30"/>
                  <a:gd name="T10" fmla="*/ 25408 w 23"/>
                  <a:gd name="T11" fmla="*/ 62738 h 30"/>
                  <a:gd name="T12" fmla="*/ 56829 w 23"/>
                  <a:gd name="T13" fmla="*/ 11573 h 30"/>
                  <a:gd name="T14" fmla="*/ 59115 w 23"/>
                  <a:gd name="T15" fmla="*/ 7062 h 30"/>
                  <a:gd name="T16" fmla="*/ 48228 w 23"/>
                  <a:gd name="T17" fmla="*/ 489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0">
                    <a:moveTo>
                      <a:pt x="19" y="2"/>
                    </a:moveTo>
                    <a:cubicBezTo>
                      <a:pt x="2" y="0"/>
                      <a:pt x="2" y="0"/>
                      <a:pt x="2" y="0"/>
                    </a:cubicBezTo>
                    <a:cubicBezTo>
                      <a:pt x="1" y="0"/>
                      <a:pt x="0" y="1"/>
                      <a:pt x="0" y="8"/>
                    </a:cubicBezTo>
                    <a:cubicBezTo>
                      <a:pt x="0" y="12"/>
                      <a:pt x="1" y="16"/>
                      <a:pt x="2" y="20"/>
                    </a:cubicBezTo>
                    <a:cubicBezTo>
                      <a:pt x="3" y="21"/>
                      <a:pt x="7" y="30"/>
                      <a:pt x="9" y="30"/>
                    </a:cubicBezTo>
                    <a:cubicBezTo>
                      <a:pt x="9" y="30"/>
                      <a:pt x="10" y="28"/>
                      <a:pt x="10" y="27"/>
                    </a:cubicBezTo>
                    <a:cubicBezTo>
                      <a:pt x="22" y="5"/>
                      <a:pt x="22" y="5"/>
                      <a:pt x="22" y="5"/>
                    </a:cubicBezTo>
                    <a:cubicBezTo>
                      <a:pt x="23" y="4"/>
                      <a:pt x="23" y="4"/>
                      <a:pt x="23" y="3"/>
                    </a:cubicBezTo>
                    <a:cubicBezTo>
                      <a:pt x="23" y="2"/>
                      <a:pt x="22" y="2"/>
                      <a:pt x="1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4" name="Freeform 63"/>
              <p:cNvSpPr>
                <a:spLocks/>
              </p:cNvSpPr>
              <p:nvPr userDrawn="1"/>
            </p:nvSpPr>
            <p:spPr bwMode="auto">
              <a:xfrm>
                <a:off x="5042" y="3797"/>
                <a:ext cx="52" cy="71"/>
              </a:xfrm>
              <a:custGeom>
                <a:avLst/>
                <a:gdLst>
                  <a:gd name="T0" fmla="*/ 0 w 22"/>
                  <a:gd name="T1" fmla="*/ 7062 h 30"/>
                  <a:gd name="T2" fmla="*/ 4871 w 22"/>
                  <a:gd name="T3" fmla="*/ 11573 h 30"/>
                  <a:gd name="T4" fmla="*/ 27213 w 22"/>
                  <a:gd name="T5" fmla="*/ 61176 h 30"/>
                  <a:gd name="T6" fmla="*/ 32091 w 22"/>
                  <a:gd name="T7" fmla="*/ 69923 h 30"/>
                  <a:gd name="T8" fmla="*/ 45661 w 22"/>
                  <a:gd name="T9" fmla="*/ 46181 h 30"/>
                  <a:gd name="T10" fmla="*/ 50745 w 22"/>
                  <a:gd name="T11" fmla="*/ 13746 h 30"/>
                  <a:gd name="T12" fmla="*/ 45661 w 22"/>
                  <a:gd name="T13" fmla="*/ 0 h 30"/>
                  <a:gd name="T14" fmla="*/ 7022 w 22"/>
                  <a:gd name="T15" fmla="*/ 4890 h 30"/>
                  <a:gd name="T16" fmla="*/ 0 w 22"/>
                  <a:gd name="T17" fmla="*/ 706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0">
                    <a:moveTo>
                      <a:pt x="0" y="3"/>
                    </a:moveTo>
                    <a:cubicBezTo>
                      <a:pt x="0" y="3"/>
                      <a:pt x="0" y="3"/>
                      <a:pt x="2" y="5"/>
                    </a:cubicBezTo>
                    <a:cubicBezTo>
                      <a:pt x="12" y="26"/>
                      <a:pt x="12" y="26"/>
                      <a:pt x="12" y="26"/>
                    </a:cubicBezTo>
                    <a:cubicBezTo>
                      <a:pt x="14" y="30"/>
                      <a:pt x="14" y="30"/>
                      <a:pt x="14" y="30"/>
                    </a:cubicBezTo>
                    <a:cubicBezTo>
                      <a:pt x="15" y="30"/>
                      <a:pt x="19" y="23"/>
                      <a:pt x="20" y="20"/>
                    </a:cubicBezTo>
                    <a:cubicBezTo>
                      <a:pt x="22" y="16"/>
                      <a:pt x="22" y="11"/>
                      <a:pt x="22" y="6"/>
                    </a:cubicBezTo>
                    <a:cubicBezTo>
                      <a:pt x="22" y="1"/>
                      <a:pt x="21" y="0"/>
                      <a:pt x="20" y="0"/>
                    </a:cubicBezTo>
                    <a:cubicBezTo>
                      <a:pt x="3" y="2"/>
                      <a:pt x="3" y="2"/>
                      <a:pt x="3" y="2"/>
                    </a:cubicBezTo>
                    <a:cubicBezTo>
                      <a:pt x="1"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5" name="Freeform 64"/>
              <p:cNvSpPr>
                <a:spLocks/>
              </p:cNvSpPr>
              <p:nvPr userDrawn="1"/>
            </p:nvSpPr>
            <p:spPr bwMode="auto">
              <a:xfrm>
                <a:off x="4983" y="3842"/>
                <a:ext cx="61" cy="54"/>
              </a:xfrm>
              <a:custGeom>
                <a:avLst/>
                <a:gdLst>
                  <a:gd name="T0" fmla="*/ 32004 w 26"/>
                  <a:gd name="T1" fmla="*/ 4712 h 23"/>
                  <a:gd name="T2" fmla="*/ 28513 w 26"/>
                  <a:gd name="T3" fmla="*/ 0 h 23"/>
                  <a:gd name="T4" fmla="*/ 25883 w 26"/>
                  <a:gd name="T5" fmla="*/ 4712 h 23"/>
                  <a:gd name="T6" fmla="*/ 2004 w 26"/>
                  <a:gd name="T7" fmla="*/ 37037 h 23"/>
                  <a:gd name="T8" fmla="*/ 0 w 26"/>
                  <a:gd name="T9" fmla="*/ 41723 h 23"/>
                  <a:gd name="T10" fmla="*/ 28513 w 26"/>
                  <a:gd name="T11" fmla="*/ 49919 h 23"/>
                  <a:gd name="T12" fmla="*/ 56024 w 26"/>
                  <a:gd name="T13" fmla="*/ 43238 h 23"/>
                  <a:gd name="T14" fmla="*/ 54020 w 26"/>
                  <a:gd name="T15" fmla="*/ 37037 h 23"/>
                  <a:gd name="T16" fmla="*/ 32004 w 26"/>
                  <a:gd name="T17" fmla="*/ 4712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3">
                    <a:moveTo>
                      <a:pt x="15" y="2"/>
                    </a:moveTo>
                    <a:cubicBezTo>
                      <a:pt x="14" y="1"/>
                      <a:pt x="14" y="0"/>
                      <a:pt x="13" y="0"/>
                    </a:cubicBezTo>
                    <a:cubicBezTo>
                      <a:pt x="13" y="0"/>
                      <a:pt x="13" y="1"/>
                      <a:pt x="12" y="2"/>
                    </a:cubicBezTo>
                    <a:cubicBezTo>
                      <a:pt x="1" y="17"/>
                      <a:pt x="1" y="17"/>
                      <a:pt x="1" y="17"/>
                    </a:cubicBezTo>
                    <a:cubicBezTo>
                      <a:pt x="0" y="19"/>
                      <a:pt x="0" y="19"/>
                      <a:pt x="0" y="19"/>
                    </a:cubicBezTo>
                    <a:cubicBezTo>
                      <a:pt x="0" y="21"/>
                      <a:pt x="5" y="23"/>
                      <a:pt x="13" y="23"/>
                    </a:cubicBezTo>
                    <a:cubicBezTo>
                      <a:pt x="17" y="23"/>
                      <a:pt x="26" y="22"/>
                      <a:pt x="26" y="20"/>
                    </a:cubicBezTo>
                    <a:cubicBezTo>
                      <a:pt x="26" y="20"/>
                      <a:pt x="26" y="19"/>
                      <a:pt x="25" y="17"/>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6" name="Freeform 65"/>
              <p:cNvSpPr>
                <a:spLocks noEditPoints="1"/>
              </p:cNvSpPr>
              <p:nvPr userDrawn="1"/>
            </p:nvSpPr>
            <p:spPr bwMode="auto">
              <a:xfrm>
                <a:off x="5227" y="3648"/>
                <a:ext cx="273" cy="342"/>
              </a:xfrm>
              <a:custGeom>
                <a:avLst/>
                <a:gdLst>
                  <a:gd name="T0" fmla="*/ 254132 w 115"/>
                  <a:gd name="T1" fmla="*/ 0 h 145"/>
                  <a:gd name="T2" fmla="*/ 254132 w 115"/>
                  <a:gd name="T3" fmla="*/ 0 h 145"/>
                  <a:gd name="T4" fmla="*/ 141072 w 115"/>
                  <a:gd name="T5" fmla="*/ 24829 h 145"/>
                  <a:gd name="T6" fmla="*/ 24136 w 115"/>
                  <a:gd name="T7" fmla="*/ 0 h 145"/>
                  <a:gd name="T8" fmla="*/ 21247 w 115"/>
                  <a:gd name="T9" fmla="*/ 0 h 145"/>
                  <a:gd name="T10" fmla="*/ 0 w 115"/>
                  <a:gd name="T11" fmla="*/ 90210 h 145"/>
                  <a:gd name="T12" fmla="*/ 141072 w 115"/>
                  <a:gd name="T13" fmla="*/ 327582 h 145"/>
                  <a:gd name="T14" fmla="*/ 143175 w 115"/>
                  <a:gd name="T15" fmla="*/ 327582 h 145"/>
                  <a:gd name="T16" fmla="*/ 275253 w 115"/>
                  <a:gd name="T17" fmla="*/ 101598 h 145"/>
                  <a:gd name="T18" fmla="*/ 254132 w 115"/>
                  <a:gd name="T19" fmla="*/ 0 h 145"/>
                  <a:gd name="T20" fmla="*/ 143175 w 115"/>
                  <a:gd name="T21" fmla="*/ 302481 h 145"/>
                  <a:gd name="T22" fmla="*/ 143175 w 115"/>
                  <a:gd name="T23" fmla="*/ 302481 h 145"/>
                  <a:gd name="T24" fmla="*/ 24136 w 115"/>
                  <a:gd name="T25" fmla="*/ 99496 h 145"/>
                  <a:gd name="T26" fmla="*/ 36174 w 115"/>
                  <a:gd name="T27" fmla="*/ 31688 h 145"/>
                  <a:gd name="T28" fmla="*/ 36174 w 115"/>
                  <a:gd name="T29" fmla="*/ 31688 h 145"/>
                  <a:gd name="T30" fmla="*/ 141072 w 115"/>
                  <a:gd name="T31" fmla="*/ 49913 h 145"/>
                  <a:gd name="T32" fmla="*/ 237111 w 115"/>
                  <a:gd name="T33" fmla="*/ 31688 h 145"/>
                  <a:gd name="T34" fmla="*/ 239293 w 115"/>
                  <a:gd name="T35" fmla="*/ 31688 h 145"/>
                  <a:gd name="T36" fmla="*/ 251143 w 115"/>
                  <a:gd name="T37" fmla="*/ 106428 h 145"/>
                  <a:gd name="T38" fmla="*/ 143175 w 115"/>
                  <a:gd name="T39" fmla="*/ 302481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5" h="145">
                    <a:moveTo>
                      <a:pt x="106" y="0"/>
                    </a:moveTo>
                    <a:cubicBezTo>
                      <a:pt x="106" y="0"/>
                      <a:pt x="106" y="0"/>
                      <a:pt x="106" y="0"/>
                    </a:cubicBezTo>
                    <a:cubicBezTo>
                      <a:pt x="86" y="9"/>
                      <a:pt x="76" y="11"/>
                      <a:pt x="59" y="11"/>
                    </a:cubicBezTo>
                    <a:cubicBezTo>
                      <a:pt x="38" y="11"/>
                      <a:pt x="25" y="8"/>
                      <a:pt x="10" y="0"/>
                    </a:cubicBezTo>
                    <a:cubicBezTo>
                      <a:pt x="9" y="0"/>
                      <a:pt x="9" y="0"/>
                      <a:pt x="9" y="0"/>
                    </a:cubicBezTo>
                    <a:cubicBezTo>
                      <a:pt x="3" y="16"/>
                      <a:pt x="0" y="26"/>
                      <a:pt x="0" y="40"/>
                    </a:cubicBezTo>
                    <a:cubicBezTo>
                      <a:pt x="0" y="84"/>
                      <a:pt x="22" y="122"/>
                      <a:pt x="59" y="145"/>
                    </a:cubicBezTo>
                    <a:cubicBezTo>
                      <a:pt x="60" y="145"/>
                      <a:pt x="60" y="145"/>
                      <a:pt x="60" y="145"/>
                    </a:cubicBezTo>
                    <a:cubicBezTo>
                      <a:pt x="94" y="124"/>
                      <a:pt x="115" y="88"/>
                      <a:pt x="115" y="45"/>
                    </a:cubicBezTo>
                    <a:cubicBezTo>
                      <a:pt x="115" y="29"/>
                      <a:pt x="113" y="16"/>
                      <a:pt x="106" y="0"/>
                    </a:cubicBezTo>
                    <a:close/>
                    <a:moveTo>
                      <a:pt x="60" y="134"/>
                    </a:moveTo>
                    <a:cubicBezTo>
                      <a:pt x="60" y="134"/>
                      <a:pt x="60" y="134"/>
                      <a:pt x="60" y="134"/>
                    </a:cubicBezTo>
                    <a:cubicBezTo>
                      <a:pt x="30" y="111"/>
                      <a:pt x="10" y="83"/>
                      <a:pt x="10" y="44"/>
                    </a:cubicBezTo>
                    <a:cubicBezTo>
                      <a:pt x="10" y="34"/>
                      <a:pt x="12" y="25"/>
                      <a:pt x="15" y="14"/>
                    </a:cubicBezTo>
                    <a:cubicBezTo>
                      <a:pt x="15" y="14"/>
                      <a:pt x="15" y="14"/>
                      <a:pt x="15" y="14"/>
                    </a:cubicBezTo>
                    <a:cubicBezTo>
                      <a:pt x="29" y="18"/>
                      <a:pt x="44" y="22"/>
                      <a:pt x="59" y="22"/>
                    </a:cubicBezTo>
                    <a:cubicBezTo>
                      <a:pt x="78" y="22"/>
                      <a:pt x="92" y="17"/>
                      <a:pt x="99" y="14"/>
                    </a:cubicBezTo>
                    <a:cubicBezTo>
                      <a:pt x="100" y="14"/>
                      <a:pt x="100" y="14"/>
                      <a:pt x="100" y="14"/>
                    </a:cubicBezTo>
                    <a:cubicBezTo>
                      <a:pt x="103" y="21"/>
                      <a:pt x="105" y="35"/>
                      <a:pt x="105" y="47"/>
                    </a:cubicBezTo>
                    <a:cubicBezTo>
                      <a:pt x="105" y="84"/>
                      <a:pt x="90" y="110"/>
                      <a:pt x="60"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7" name="Freeform 66"/>
              <p:cNvSpPr>
                <a:spLocks noEditPoints="1"/>
              </p:cNvSpPr>
              <p:nvPr userDrawn="1"/>
            </p:nvSpPr>
            <p:spPr bwMode="auto">
              <a:xfrm>
                <a:off x="5268" y="3698"/>
                <a:ext cx="194" cy="250"/>
              </a:xfrm>
              <a:custGeom>
                <a:avLst/>
                <a:gdLst>
                  <a:gd name="T0" fmla="*/ 97185 w 82"/>
                  <a:gd name="T1" fmla="*/ 13434 h 106"/>
                  <a:gd name="T2" fmla="*/ 7048 w 82"/>
                  <a:gd name="T3" fmla="*/ 0 h 106"/>
                  <a:gd name="T4" fmla="*/ 100007 w 82"/>
                  <a:gd name="T5" fmla="*/ 239583 h 106"/>
                  <a:gd name="T6" fmla="*/ 190425 w 82"/>
                  <a:gd name="T7" fmla="*/ 54368 h 106"/>
                  <a:gd name="T8" fmla="*/ 183434 w 82"/>
                  <a:gd name="T9" fmla="*/ 0 h 106"/>
                  <a:gd name="T10" fmla="*/ 88353 w 82"/>
                  <a:gd name="T11" fmla="*/ 216375 h 106"/>
                  <a:gd name="T12" fmla="*/ 88353 w 82"/>
                  <a:gd name="T13" fmla="*/ 196009 h 106"/>
                  <a:gd name="T14" fmla="*/ 90513 w 82"/>
                  <a:gd name="T15" fmla="*/ 209811 h 106"/>
                  <a:gd name="T16" fmla="*/ 100007 w 82"/>
                  <a:gd name="T17" fmla="*/ 223245 h 106"/>
                  <a:gd name="T18" fmla="*/ 93335 w 82"/>
                  <a:gd name="T19" fmla="*/ 184691 h 106"/>
                  <a:gd name="T20" fmla="*/ 104138 w 82"/>
                  <a:gd name="T21" fmla="*/ 196009 h 106"/>
                  <a:gd name="T22" fmla="*/ 109118 w 82"/>
                  <a:gd name="T23" fmla="*/ 196009 h 106"/>
                  <a:gd name="T24" fmla="*/ 109118 w 82"/>
                  <a:gd name="T25" fmla="*/ 194465 h 106"/>
                  <a:gd name="T26" fmla="*/ 86287 w 82"/>
                  <a:gd name="T27" fmla="*/ 149387 h 106"/>
                  <a:gd name="T28" fmla="*/ 86287 w 82"/>
                  <a:gd name="T29" fmla="*/ 153035 h 106"/>
                  <a:gd name="T30" fmla="*/ 109118 w 82"/>
                  <a:gd name="T31" fmla="*/ 196009 h 106"/>
                  <a:gd name="T32" fmla="*/ 93335 w 82"/>
                  <a:gd name="T33" fmla="*/ 144557 h 106"/>
                  <a:gd name="T34" fmla="*/ 104138 w 82"/>
                  <a:gd name="T35" fmla="*/ 162809 h 106"/>
                  <a:gd name="T36" fmla="*/ 112068 w 82"/>
                  <a:gd name="T37" fmla="*/ 159870 h 106"/>
                  <a:gd name="T38" fmla="*/ 102072 w 82"/>
                  <a:gd name="T39" fmla="*/ 139613 h 106"/>
                  <a:gd name="T40" fmla="*/ 69613 w 82"/>
                  <a:gd name="T41" fmla="*/ 119828 h 106"/>
                  <a:gd name="T42" fmla="*/ 76796 w 82"/>
                  <a:gd name="T43" fmla="*/ 111200 h 106"/>
                  <a:gd name="T44" fmla="*/ 112068 w 82"/>
                  <a:gd name="T45" fmla="*/ 159870 h 106"/>
                  <a:gd name="T46" fmla="*/ 86287 w 82"/>
                  <a:gd name="T47" fmla="*/ 96531 h 106"/>
                  <a:gd name="T48" fmla="*/ 104138 w 82"/>
                  <a:gd name="T49" fmla="*/ 119828 h 106"/>
                  <a:gd name="T50" fmla="*/ 81390 w 82"/>
                  <a:gd name="T51" fmla="*/ 99479 h 106"/>
                  <a:gd name="T52" fmla="*/ 112068 w 82"/>
                  <a:gd name="T53" fmla="*/ 101583 h 106"/>
                  <a:gd name="T54" fmla="*/ 71747 w 82"/>
                  <a:gd name="T55" fmla="*/ 88149 h 106"/>
                  <a:gd name="T56" fmla="*/ 74730 w 82"/>
                  <a:gd name="T57" fmla="*/ 33731 h 106"/>
                  <a:gd name="T58" fmla="*/ 95025 w 82"/>
                  <a:gd name="T59" fmla="*/ 45118 h 106"/>
                  <a:gd name="T60" fmla="*/ 76796 w 82"/>
                  <a:gd name="T61" fmla="*/ 47870 h 106"/>
                  <a:gd name="T62" fmla="*/ 81390 w 82"/>
                  <a:gd name="T63" fmla="*/ 56465 h 106"/>
                  <a:gd name="T64" fmla="*/ 64687 w 82"/>
                  <a:gd name="T65" fmla="*/ 56465 h 106"/>
                  <a:gd name="T66" fmla="*/ 112068 w 82"/>
                  <a:gd name="T67" fmla="*/ 117703 h 106"/>
                  <a:gd name="T68" fmla="*/ 109118 w 82"/>
                  <a:gd name="T69" fmla="*/ 67785 h 106"/>
                  <a:gd name="T70" fmla="*/ 86287 w 82"/>
                  <a:gd name="T71" fmla="*/ 63340 h 106"/>
                  <a:gd name="T72" fmla="*/ 95025 w 82"/>
                  <a:gd name="T73" fmla="*/ 56465 h 106"/>
                  <a:gd name="T74" fmla="*/ 100007 w 82"/>
                  <a:gd name="T75" fmla="*/ 56465 h 106"/>
                  <a:gd name="T76" fmla="*/ 102072 w 82"/>
                  <a:gd name="T77" fmla="*/ 54368 h 106"/>
                  <a:gd name="T78" fmla="*/ 97185 w 82"/>
                  <a:gd name="T79" fmla="*/ 51675 h 106"/>
                  <a:gd name="T80" fmla="*/ 88353 w 82"/>
                  <a:gd name="T81" fmla="*/ 31684 h 106"/>
                  <a:gd name="T82" fmla="*/ 88353 w 82"/>
                  <a:gd name="T83" fmla="*/ 24821 h 106"/>
                  <a:gd name="T84" fmla="*/ 102072 w 82"/>
                  <a:gd name="T85" fmla="*/ 29637 h 106"/>
                  <a:gd name="T86" fmla="*/ 109118 w 82"/>
                  <a:gd name="T87" fmla="*/ 45118 h 106"/>
                  <a:gd name="T88" fmla="*/ 118747 w 82"/>
                  <a:gd name="T89" fmla="*/ 38243 h 106"/>
                  <a:gd name="T90" fmla="*/ 132370 w 82"/>
                  <a:gd name="T91" fmla="*/ 43071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2" h="106">
                    <a:moveTo>
                      <a:pt x="79" y="0"/>
                    </a:moveTo>
                    <a:cubicBezTo>
                      <a:pt x="67" y="4"/>
                      <a:pt x="58" y="6"/>
                      <a:pt x="42" y="6"/>
                    </a:cubicBezTo>
                    <a:cubicBezTo>
                      <a:pt x="29" y="6"/>
                      <a:pt x="18" y="5"/>
                      <a:pt x="3" y="0"/>
                    </a:cubicBezTo>
                    <a:cubicBezTo>
                      <a:pt x="3" y="0"/>
                      <a:pt x="3" y="0"/>
                      <a:pt x="3" y="0"/>
                    </a:cubicBezTo>
                    <a:cubicBezTo>
                      <a:pt x="0" y="10"/>
                      <a:pt x="0" y="15"/>
                      <a:pt x="0" y="22"/>
                    </a:cubicBezTo>
                    <a:cubicBezTo>
                      <a:pt x="0" y="57"/>
                      <a:pt x="16" y="85"/>
                      <a:pt x="43" y="106"/>
                    </a:cubicBezTo>
                    <a:cubicBezTo>
                      <a:pt x="43" y="106"/>
                      <a:pt x="43" y="106"/>
                      <a:pt x="43" y="106"/>
                    </a:cubicBezTo>
                    <a:cubicBezTo>
                      <a:pt x="70" y="83"/>
                      <a:pt x="82" y="59"/>
                      <a:pt x="82" y="24"/>
                    </a:cubicBezTo>
                    <a:cubicBezTo>
                      <a:pt x="82" y="16"/>
                      <a:pt x="81" y="9"/>
                      <a:pt x="79" y="1"/>
                    </a:cubicBezTo>
                    <a:lnTo>
                      <a:pt x="79" y="0"/>
                    </a:lnTo>
                    <a:close/>
                    <a:moveTo>
                      <a:pt x="39" y="93"/>
                    </a:moveTo>
                    <a:cubicBezTo>
                      <a:pt x="39" y="94"/>
                      <a:pt x="39" y="96"/>
                      <a:pt x="38" y="96"/>
                    </a:cubicBezTo>
                    <a:cubicBezTo>
                      <a:pt x="37" y="96"/>
                      <a:pt x="36" y="95"/>
                      <a:pt x="36" y="92"/>
                    </a:cubicBezTo>
                    <a:cubicBezTo>
                      <a:pt x="36" y="90"/>
                      <a:pt x="37" y="88"/>
                      <a:pt x="38" y="87"/>
                    </a:cubicBezTo>
                    <a:cubicBezTo>
                      <a:pt x="39" y="92"/>
                      <a:pt x="39" y="92"/>
                      <a:pt x="39" y="92"/>
                    </a:cubicBezTo>
                    <a:lnTo>
                      <a:pt x="39" y="93"/>
                    </a:lnTo>
                    <a:close/>
                    <a:moveTo>
                      <a:pt x="45" y="95"/>
                    </a:moveTo>
                    <a:cubicBezTo>
                      <a:pt x="45" y="98"/>
                      <a:pt x="44" y="99"/>
                      <a:pt x="43" y="99"/>
                    </a:cubicBezTo>
                    <a:cubicBezTo>
                      <a:pt x="41" y="99"/>
                      <a:pt x="41" y="97"/>
                      <a:pt x="40" y="96"/>
                    </a:cubicBezTo>
                    <a:cubicBezTo>
                      <a:pt x="40" y="82"/>
                      <a:pt x="40" y="82"/>
                      <a:pt x="40" y="82"/>
                    </a:cubicBezTo>
                    <a:cubicBezTo>
                      <a:pt x="42" y="82"/>
                      <a:pt x="43" y="83"/>
                      <a:pt x="44" y="84"/>
                    </a:cubicBezTo>
                    <a:cubicBezTo>
                      <a:pt x="45" y="85"/>
                      <a:pt x="44" y="86"/>
                      <a:pt x="45" y="87"/>
                    </a:cubicBezTo>
                    <a:lnTo>
                      <a:pt x="45" y="95"/>
                    </a:lnTo>
                    <a:close/>
                    <a:moveTo>
                      <a:pt x="47" y="87"/>
                    </a:moveTo>
                    <a:cubicBezTo>
                      <a:pt x="47" y="87"/>
                      <a:pt x="47" y="87"/>
                      <a:pt x="47" y="87"/>
                    </a:cubicBezTo>
                    <a:cubicBezTo>
                      <a:pt x="47" y="86"/>
                      <a:pt x="47" y="86"/>
                      <a:pt x="47" y="86"/>
                    </a:cubicBezTo>
                    <a:cubicBezTo>
                      <a:pt x="47" y="78"/>
                      <a:pt x="33" y="80"/>
                      <a:pt x="33" y="72"/>
                    </a:cubicBezTo>
                    <a:cubicBezTo>
                      <a:pt x="33" y="69"/>
                      <a:pt x="35" y="67"/>
                      <a:pt x="37" y="66"/>
                    </a:cubicBezTo>
                    <a:cubicBezTo>
                      <a:pt x="37" y="67"/>
                      <a:pt x="37" y="67"/>
                      <a:pt x="37" y="67"/>
                    </a:cubicBezTo>
                    <a:cubicBezTo>
                      <a:pt x="37" y="67"/>
                      <a:pt x="37" y="68"/>
                      <a:pt x="37" y="68"/>
                    </a:cubicBezTo>
                    <a:cubicBezTo>
                      <a:pt x="37" y="76"/>
                      <a:pt x="51" y="73"/>
                      <a:pt x="51" y="82"/>
                    </a:cubicBezTo>
                    <a:cubicBezTo>
                      <a:pt x="51" y="85"/>
                      <a:pt x="49" y="86"/>
                      <a:pt x="47" y="87"/>
                    </a:cubicBezTo>
                    <a:close/>
                    <a:moveTo>
                      <a:pt x="40" y="69"/>
                    </a:moveTo>
                    <a:cubicBezTo>
                      <a:pt x="40" y="64"/>
                      <a:pt x="40" y="64"/>
                      <a:pt x="40" y="64"/>
                    </a:cubicBezTo>
                    <a:cubicBezTo>
                      <a:pt x="45" y="65"/>
                      <a:pt x="45" y="65"/>
                      <a:pt x="45" y="65"/>
                    </a:cubicBezTo>
                    <a:cubicBezTo>
                      <a:pt x="45" y="72"/>
                      <a:pt x="45" y="72"/>
                      <a:pt x="45" y="72"/>
                    </a:cubicBezTo>
                    <a:lnTo>
                      <a:pt x="40" y="69"/>
                    </a:lnTo>
                    <a:close/>
                    <a:moveTo>
                      <a:pt x="48" y="71"/>
                    </a:moveTo>
                    <a:cubicBezTo>
                      <a:pt x="48" y="65"/>
                      <a:pt x="48" y="65"/>
                      <a:pt x="48" y="65"/>
                    </a:cubicBezTo>
                    <a:cubicBezTo>
                      <a:pt x="48" y="63"/>
                      <a:pt x="47" y="62"/>
                      <a:pt x="44" y="62"/>
                    </a:cubicBezTo>
                    <a:cubicBezTo>
                      <a:pt x="43" y="62"/>
                      <a:pt x="40" y="62"/>
                      <a:pt x="38" y="62"/>
                    </a:cubicBezTo>
                    <a:cubicBezTo>
                      <a:pt x="34" y="61"/>
                      <a:pt x="30" y="57"/>
                      <a:pt x="30" y="53"/>
                    </a:cubicBezTo>
                    <a:cubicBezTo>
                      <a:pt x="30" y="51"/>
                      <a:pt x="31" y="50"/>
                      <a:pt x="33" y="48"/>
                    </a:cubicBezTo>
                    <a:cubicBezTo>
                      <a:pt x="33" y="49"/>
                      <a:pt x="33" y="49"/>
                      <a:pt x="33" y="49"/>
                    </a:cubicBezTo>
                    <a:cubicBezTo>
                      <a:pt x="35" y="62"/>
                      <a:pt x="54" y="53"/>
                      <a:pt x="54" y="64"/>
                    </a:cubicBezTo>
                    <a:cubicBezTo>
                      <a:pt x="54" y="68"/>
                      <a:pt x="51" y="70"/>
                      <a:pt x="48" y="71"/>
                    </a:cubicBezTo>
                    <a:close/>
                    <a:moveTo>
                      <a:pt x="35" y="44"/>
                    </a:moveTo>
                    <a:cubicBezTo>
                      <a:pt x="35" y="43"/>
                      <a:pt x="36" y="43"/>
                      <a:pt x="37" y="43"/>
                    </a:cubicBezTo>
                    <a:cubicBezTo>
                      <a:pt x="39" y="43"/>
                      <a:pt x="42" y="43"/>
                      <a:pt x="45" y="44"/>
                    </a:cubicBezTo>
                    <a:cubicBezTo>
                      <a:pt x="45" y="53"/>
                      <a:pt x="45" y="53"/>
                      <a:pt x="45" y="53"/>
                    </a:cubicBezTo>
                    <a:cubicBezTo>
                      <a:pt x="45" y="53"/>
                      <a:pt x="45" y="53"/>
                      <a:pt x="45" y="53"/>
                    </a:cubicBezTo>
                    <a:cubicBezTo>
                      <a:pt x="40" y="52"/>
                      <a:pt x="35" y="52"/>
                      <a:pt x="35" y="44"/>
                    </a:cubicBezTo>
                    <a:close/>
                    <a:moveTo>
                      <a:pt x="48" y="52"/>
                    </a:moveTo>
                    <a:cubicBezTo>
                      <a:pt x="48" y="45"/>
                      <a:pt x="48" y="45"/>
                      <a:pt x="48" y="45"/>
                    </a:cubicBezTo>
                    <a:cubicBezTo>
                      <a:pt x="48" y="41"/>
                      <a:pt x="48" y="41"/>
                      <a:pt x="41" y="40"/>
                    </a:cubicBezTo>
                    <a:cubicBezTo>
                      <a:pt x="38" y="40"/>
                      <a:pt x="34" y="40"/>
                      <a:pt x="31" y="39"/>
                    </a:cubicBezTo>
                    <a:cubicBezTo>
                      <a:pt x="24" y="37"/>
                      <a:pt x="20" y="32"/>
                      <a:pt x="20" y="26"/>
                    </a:cubicBezTo>
                    <a:cubicBezTo>
                      <a:pt x="20" y="20"/>
                      <a:pt x="25" y="15"/>
                      <a:pt x="32" y="15"/>
                    </a:cubicBezTo>
                    <a:cubicBezTo>
                      <a:pt x="34" y="15"/>
                      <a:pt x="36" y="15"/>
                      <a:pt x="38" y="16"/>
                    </a:cubicBezTo>
                    <a:cubicBezTo>
                      <a:pt x="40" y="17"/>
                      <a:pt x="41" y="20"/>
                      <a:pt x="41" y="20"/>
                    </a:cubicBezTo>
                    <a:cubicBezTo>
                      <a:pt x="41" y="21"/>
                      <a:pt x="40" y="21"/>
                      <a:pt x="33" y="21"/>
                    </a:cubicBezTo>
                    <a:cubicBezTo>
                      <a:pt x="33" y="21"/>
                      <a:pt x="33" y="21"/>
                      <a:pt x="33" y="21"/>
                    </a:cubicBezTo>
                    <a:cubicBezTo>
                      <a:pt x="33" y="23"/>
                      <a:pt x="39" y="23"/>
                      <a:pt x="39" y="24"/>
                    </a:cubicBezTo>
                    <a:cubicBezTo>
                      <a:pt x="39" y="25"/>
                      <a:pt x="38" y="25"/>
                      <a:pt x="35" y="25"/>
                    </a:cubicBezTo>
                    <a:cubicBezTo>
                      <a:pt x="32" y="25"/>
                      <a:pt x="31" y="24"/>
                      <a:pt x="29" y="24"/>
                    </a:cubicBezTo>
                    <a:cubicBezTo>
                      <a:pt x="28" y="24"/>
                      <a:pt x="28" y="25"/>
                      <a:pt x="28" y="25"/>
                    </a:cubicBezTo>
                    <a:cubicBezTo>
                      <a:pt x="28" y="35"/>
                      <a:pt x="56" y="27"/>
                      <a:pt x="56" y="43"/>
                    </a:cubicBezTo>
                    <a:cubicBezTo>
                      <a:pt x="56" y="48"/>
                      <a:pt x="53" y="51"/>
                      <a:pt x="48" y="52"/>
                    </a:cubicBezTo>
                    <a:close/>
                    <a:moveTo>
                      <a:pt x="56" y="21"/>
                    </a:moveTo>
                    <a:cubicBezTo>
                      <a:pt x="47" y="30"/>
                      <a:pt x="47" y="30"/>
                      <a:pt x="47" y="30"/>
                    </a:cubicBezTo>
                    <a:cubicBezTo>
                      <a:pt x="46" y="30"/>
                      <a:pt x="46" y="30"/>
                      <a:pt x="46" y="30"/>
                    </a:cubicBezTo>
                    <a:cubicBezTo>
                      <a:pt x="43" y="29"/>
                      <a:pt x="42" y="28"/>
                      <a:pt x="37" y="28"/>
                    </a:cubicBezTo>
                    <a:cubicBezTo>
                      <a:pt x="37" y="27"/>
                      <a:pt x="37" y="27"/>
                      <a:pt x="37" y="27"/>
                    </a:cubicBezTo>
                    <a:cubicBezTo>
                      <a:pt x="40" y="27"/>
                      <a:pt x="40" y="25"/>
                      <a:pt x="41" y="25"/>
                    </a:cubicBezTo>
                    <a:cubicBezTo>
                      <a:pt x="41" y="25"/>
                      <a:pt x="42" y="25"/>
                      <a:pt x="42" y="25"/>
                    </a:cubicBezTo>
                    <a:cubicBezTo>
                      <a:pt x="42" y="25"/>
                      <a:pt x="42" y="25"/>
                      <a:pt x="43" y="25"/>
                    </a:cubicBezTo>
                    <a:cubicBezTo>
                      <a:pt x="43" y="25"/>
                      <a:pt x="43" y="25"/>
                      <a:pt x="43" y="25"/>
                    </a:cubicBezTo>
                    <a:cubicBezTo>
                      <a:pt x="44" y="25"/>
                      <a:pt x="44" y="24"/>
                      <a:pt x="44" y="24"/>
                    </a:cubicBezTo>
                    <a:cubicBezTo>
                      <a:pt x="44" y="23"/>
                      <a:pt x="44" y="23"/>
                      <a:pt x="43" y="23"/>
                    </a:cubicBezTo>
                    <a:cubicBezTo>
                      <a:pt x="42" y="23"/>
                      <a:pt x="42" y="23"/>
                      <a:pt x="42" y="23"/>
                    </a:cubicBezTo>
                    <a:cubicBezTo>
                      <a:pt x="44" y="21"/>
                      <a:pt x="44" y="21"/>
                      <a:pt x="44" y="21"/>
                    </a:cubicBezTo>
                    <a:cubicBezTo>
                      <a:pt x="38" y="14"/>
                      <a:pt x="38" y="14"/>
                      <a:pt x="38" y="14"/>
                    </a:cubicBezTo>
                    <a:cubicBezTo>
                      <a:pt x="37" y="13"/>
                      <a:pt x="37" y="13"/>
                      <a:pt x="37" y="12"/>
                    </a:cubicBezTo>
                    <a:cubicBezTo>
                      <a:pt x="37" y="11"/>
                      <a:pt x="38" y="11"/>
                      <a:pt x="38" y="11"/>
                    </a:cubicBezTo>
                    <a:cubicBezTo>
                      <a:pt x="39" y="11"/>
                      <a:pt x="39" y="11"/>
                      <a:pt x="40" y="12"/>
                    </a:cubicBezTo>
                    <a:cubicBezTo>
                      <a:pt x="44" y="13"/>
                      <a:pt x="44" y="13"/>
                      <a:pt x="44" y="13"/>
                    </a:cubicBezTo>
                    <a:cubicBezTo>
                      <a:pt x="46" y="14"/>
                      <a:pt x="46" y="14"/>
                      <a:pt x="46" y="16"/>
                    </a:cubicBezTo>
                    <a:cubicBezTo>
                      <a:pt x="46" y="20"/>
                      <a:pt x="46" y="20"/>
                      <a:pt x="47" y="20"/>
                    </a:cubicBezTo>
                    <a:cubicBezTo>
                      <a:pt x="47" y="20"/>
                      <a:pt x="47" y="20"/>
                      <a:pt x="49" y="19"/>
                    </a:cubicBezTo>
                    <a:cubicBezTo>
                      <a:pt x="51" y="17"/>
                      <a:pt x="51" y="17"/>
                      <a:pt x="51" y="17"/>
                    </a:cubicBezTo>
                    <a:cubicBezTo>
                      <a:pt x="52" y="16"/>
                      <a:pt x="53" y="16"/>
                      <a:pt x="54" y="16"/>
                    </a:cubicBezTo>
                    <a:cubicBezTo>
                      <a:pt x="55" y="16"/>
                      <a:pt x="57" y="17"/>
                      <a:pt x="57" y="19"/>
                    </a:cubicBezTo>
                    <a:cubicBezTo>
                      <a:pt x="57" y="19"/>
                      <a:pt x="57" y="20"/>
                      <a:pt x="5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74798" name="Freeform 67"/>
              <p:cNvSpPr>
                <a:spLocks/>
              </p:cNvSpPr>
              <p:nvPr userDrawn="1"/>
            </p:nvSpPr>
            <p:spPr bwMode="auto">
              <a:xfrm>
                <a:off x="5351" y="3738"/>
                <a:ext cx="6" cy="5"/>
              </a:xfrm>
              <a:custGeom>
                <a:avLst/>
                <a:gdLst>
                  <a:gd name="T0" fmla="*/ 1024 w 3"/>
                  <a:gd name="T1" fmla="*/ 8125 h 2"/>
                  <a:gd name="T2" fmla="*/ 1536 w 3"/>
                  <a:gd name="T3" fmla="*/ 4895 h 2"/>
                  <a:gd name="T4" fmla="*/ 1536 w 3"/>
                  <a:gd name="T5" fmla="*/ 4895 h 2"/>
                  <a:gd name="T6" fmla="*/ 0 w 3"/>
                  <a:gd name="T7" fmla="*/ 0 h 2"/>
                  <a:gd name="T8" fmla="*/ 1024 w 3"/>
                  <a:gd name="T9" fmla="*/ 812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2"/>
                      <a:pt x="2" y="1"/>
                      <a:pt x="3" y="1"/>
                    </a:cubicBezTo>
                    <a:cubicBezTo>
                      <a:pt x="3" y="1"/>
                      <a:pt x="3" y="1"/>
                      <a:pt x="3" y="1"/>
                    </a:cubicBezTo>
                    <a:cubicBezTo>
                      <a:pt x="0" y="0"/>
                      <a:pt x="0" y="0"/>
                      <a:pt x="0" y="0"/>
                    </a:cubicBezTo>
                    <a:cubicBezTo>
                      <a:pt x="1" y="1"/>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pic>
        <p:nvPicPr>
          <p:cNvPr id="50" name="Picture 49"/>
          <p:cNvPicPr>
            <a:picLocks/>
          </p:cNvPicPr>
          <p:nvPr userDrawn="1"/>
        </p:nvPicPr>
        <p:blipFill rotWithShape="1">
          <a:blip r:embed="rId9" cstate="print">
            <a:extLst>
              <a:ext uri="{28A0092B-C50C-407E-A947-70E740481C1C}">
                <a14:useLocalDpi xmlns:a14="http://schemas.microsoft.com/office/drawing/2010/main" val="0"/>
              </a:ext>
            </a:extLst>
          </a:blip>
          <a:srcRect l="2382" t="4364" r="2380" b="-1"/>
          <a:stretch/>
        </p:blipFill>
        <p:spPr>
          <a:xfrm>
            <a:off x="0" y="6256158"/>
            <a:ext cx="9144000" cy="437250"/>
          </a:xfrm>
          <a:prstGeom prst="rect">
            <a:avLst/>
          </a:prstGeom>
        </p:spPr>
      </p:pic>
      <p:sp>
        <p:nvSpPr>
          <p:cNvPr id="53"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a:solidFill>
                  <a:schemeClr val="bg1"/>
                </a:solidFill>
                <a:latin typeface="Arial" charset="0"/>
              </a:defRPr>
            </a:lvl1pPr>
          </a:lstStyle>
          <a:p>
            <a:fld id="{F1A72A2D-87A2-4CED-81EA-950E6DB4BD2F}"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6" r:id="rId3"/>
    <p:sldLayoutId id="2147483809" r:id="rId4"/>
    <p:sldLayoutId id="2147483807" r:id="rId5"/>
    <p:sldLayoutId id="2147483808" r:id="rId6"/>
    <p:sldLayoutId id="2147483803" r:id="rId7"/>
  </p:sldLayoutIdLst>
  <p:transition>
    <p:fade/>
  </p:transition>
  <p:hf hdr="0" ftr="0" dt="0"/>
  <p:txStyles>
    <p:titleStyle>
      <a:lvl1pPr algn="ctr" rtl="0" fontAlgn="base">
        <a:lnSpc>
          <a:spcPct val="90000"/>
        </a:lnSpc>
        <a:spcBef>
          <a:spcPct val="0"/>
        </a:spcBef>
        <a:spcAft>
          <a:spcPct val="0"/>
        </a:spcAft>
        <a:defRPr sz="3600" b="1">
          <a:solidFill>
            <a:schemeClr val="bg1"/>
          </a:solidFill>
          <a:latin typeface="+mj-lt"/>
          <a:ea typeface="+mj-ea"/>
          <a:cs typeface="+mj-cs"/>
        </a:defRPr>
      </a:lvl1pPr>
      <a:lvl2pPr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2pPr>
      <a:lvl3pPr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3pPr>
      <a:lvl4pPr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4pPr>
      <a:lvl5pPr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5pPr>
      <a:lvl6pPr marL="457200"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6pPr>
      <a:lvl7pPr marL="914400"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7pPr>
      <a:lvl8pPr marL="1371600"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8pPr>
      <a:lvl9pPr marL="1828800" algn="l" rtl="0" fontAlgn="base">
        <a:lnSpc>
          <a:spcPct val="90000"/>
        </a:lnSpc>
        <a:spcBef>
          <a:spcPct val="0"/>
        </a:spcBef>
        <a:spcAft>
          <a:spcPct val="0"/>
        </a:spcAft>
        <a:defRPr sz="3600" b="1">
          <a:solidFill>
            <a:schemeClr val="bg1"/>
          </a:solidFill>
          <a:latin typeface="Arial Narrow" pitchFamily="34" charset="0"/>
          <a:ea typeface="ＭＳ Ｐゴシック" pitchFamily="1" charset="-128"/>
        </a:defRPr>
      </a:lvl9pPr>
    </p:titleStyle>
    <p:bodyStyle>
      <a:lvl1pPr marL="347663" indent="-347663" algn="l" rtl="0" fontAlgn="base">
        <a:spcBef>
          <a:spcPct val="40000"/>
        </a:spcBef>
        <a:spcAft>
          <a:spcPct val="0"/>
        </a:spcAft>
        <a:buClr>
          <a:schemeClr val="accent2"/>
        </a:buClr>
        <a:buSzPct val="80000"/>
        <a:buFont typeface="Wingdings" pitchFamily="2" charset="2"/>
        <a:buChar char="n"/>
        <a:defRPr sz="2600">
          <a:solidFill>
            <a:schemeClr val="tx1"/>
          </a:solidFill>
          <a:latin typeface="+mn-lt"/>
          <a:ea typeface="+mn-ea"/>
          <a:cs typeface="+mn-cs"/>
        </a:defRPr>
      </a:lvl1pPr>
      <a:lvl2pPr marL="855663" indent="-276225" algn="l" rtl="0" fontAlgn="base">
        <a:spcBef>
          <a:spcPct val="40000"/>
        </a:spcBef>
        <a:spcAft>
          <a:spcPct val="0"/>
        </a:spcAft>
        <a:buClr>
          <a:schemeClr val="hlink"/>
        </a:buClr>
        <a:buSzPct val="80000"/>
        <a:buFont typeface="Wingdings" pitchFamily="2" charset="2"/>
        <a:buChar char="Ø"/>
        <a:defRPr sz="2400">
          <a:solidFill>
            <a:schemeClr val="tx1"/>
          </a:solidFill>
          <a:latin typeface="+mn-lt"/>
          <a:ea typeface="+mn-ea"/>
        </a:defRPr>
      </a:lvl2pPr>
      <a:lvl3pPr marL="1320800" indent="-292100" algn="l" rtl="0" fontAlgn="base">
        <a:spcBef>
          <a:spcPct val="40000"/>
        </a:spcBef>
        <a:spcAft>
          <a:spcPct val="0"/>
        </a:spcAft>
        <a:buClr>
          <a:schemeClr val="accent2"/>
        </a:buClr>
        <a:buSzPct val="80000"/>
        <a:buFont typeface="Wingdings" pitchFamily="2" charset="2"/>
        <a:buChar char="n"/>
        <a:defRPr sz="2200">
          <a:solidFill>
            <a:schemeClr val="tx1"/>
          </a:solidFill>
          <a:latin typeface="+mn-lt"/>
          <a:ea typeface="+mn-ea"/>
        </a:defRPr>
      </a:lvl3pPr>
      <a:lvl4pPr marL="1770063" indent="-276225" algn="l" rtl="0" fontAlgn="base">
        <a:spcBef>
          <a:spcPct val="40000"/>
        </a:spcBef>
        <a:spcAft>
          <a:spcPct val="0"/>
        </a:spcAft>
        <a:buClr>
          <a:schemeClr val="hlink"/>
        </a:buClr>
        <a:buSzPct val="80000"/>
        <a:buFont typeface="Wingdings" pitchFamily="2" charset="2"/>
        <a:buChar char="Ø"/>
        <a:defRPr sz="2000">
          <a:solidFill>
            <a:schemeClr val="tx1"/>
          </a:solidFill>
          <a:latin typeface="+mn-lt"/>
          <a:ea typeface="+mn-ea"/>
        </a:defRPr>
      </a:lvl4pPr>
      <a:lvl5pPr marL="21193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5pPr>
      <a:lvl6pPr marL="25765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6pPr>
      <a:lvl7pPr marL="30337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7pPr>
      <a:lvl8pPr marL="34909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8pPr>
      <a:lvl9pPr marL="39481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1107838"/>
            <a:ext cx="9601200" cy="436970"/>
          </a:xfrm>
          <a:prstGeom prst="rect">
            <a:avLst/>
          </a:prstGeom>
        </p:spPr>
      </p:pic>
      <p:pic>
        <p:nvPicPr>
          <p:cNvPr id="51" name="Picture 50"/>
          <p:cNvPicPr>
            <a:picLocks/>
          </p:cNvPicPr>
          <p:nvPr userDrawn="1"/>
        </p:nvPicPr>
        <p:blipFill rotWithShape="1">
          <a:blip r:embed="rId6" cstate="print">
            <a:extLst>
              <a:ext uri="{28A0092B-C50C-407E-A947-70E740481C1C}">
                <a14:useLocalDpi xmlns:a14="http://schemas.microsoft.com/office/drawing/2010/main" val="0"/>
              </a:ext>
            </a:extLst>
          </a:blip>
          <a:srcRect l="2382" t="4364" r="2380" b="-1"/>
          <a:stretch/>
        </p:blipFill>
        <p:spPr>
          <a:xfrm>
            <a:off x="0" y="6256158"/>
            <a:ext cx="9144000" cy="437250"/>
          </a:xfrm>
          <a:prstGeom prst="rect">
            <a:avLst/>
          </a:prstGeom>
        </p:spPr>
      </p:pic>
      <p:grpSp>
        <p:nvGrpSpPr>
          <p:cNvPr id="2051" name="Group 25"/>
          <p:cNvGrpSpPr>
            <a:grpSpLocks/>
          </p:cNvGrpSpPr>
          <p:nvPr userDrawn="1"/>
        </p:nvGrpSpPr>
        <p:grpSpPr bwMode="auto">
          <a:xfrm>
            <a:off x="5483225" y="273050"/>
            <a:ext cx="3300413" cy="347663"/>
            <a:chOff x="240" y="3868"/>
            <a:chExt cx="2398" cy="250"/>
          </a:xfrm>
        </p:grpSpPr>
        <p:sp>
          <p:nvSpPr>
            <p:cNvPr id="2058" name="Freeform 26"/>
            <p:cNvSpPr>
              <a:spLocks noEditPoints="1"/>
            </p:cNvSpPr>
            <p:nvPr/>
          </p:nvSpPr>
          <p:spPr bwMode="auto">
            <a:xfrm>
              <a:off x="797" y="3944"/>
              <a:ext cx="78" cy="89"/>
            </a:xfrm>
            <a:custGeom>
              <a:avLst/>
              <a:gdLst>
                <a:gd name="T0" fmla="*/ 0 w 47"/>
                <a:gd name="T1" fmla="*/ 5583 h 53"/>
                <a:gd name="T2" fmla="*/ 692 w 47"/>
                <a:gd name="T3" fmla="*/ 5583 h 53"/>
                <a:gd name="T4" fmla="*/ 692 w 47"/>
                <a:gd name="T5" fmla="*/ 294 h 53"/>
                <a:gd name="T6" fmla="*/ 0 w 47"/>
                <a:gd name="T7" fmla="*/ 294 h 53"/>
                <a:gd name="T8" fmla="*/ 0 w 47"/>
                <a:gd name="T9" fmla="*/ 0 h 53"/>
                <a:gd name="T10" fmla="*/ 2634 w 47"/>
                <a:gd name="T11" fmla="*/ 0 h 53"/>
                <a:gd name="T12" fmla="*/ 4200 w 47"/>
                <a:gd name="T13" fmla="*/ 1217 h 53"/>
                <a:gd name="T14" fmla="*/ 2884 w 47"/>
                <a:gd name="T15" fmla="*/ 2599 h 53"/>
                <a:gd name="T16" fmla="*/ 2884 w 47"/>
                <a:gd name="T17" fmla="*/ 2599 h 53"/>
                <a:gd name="T18" fmla="*/ 4464 w 47"/>
                <a:gd name="T19" fmla="*/ 4260 h 53"/>
                <a:gd name="T20" fmla="*/ 2785 w 47"/>
                <a:gd name="T21" fmla="*/ 5763 h 53"/>
                <a:gd name="T22" fmla="*/ 0 w 47"/>
                <a:gd name="T23" fmla="*/ 5763 h 53"/>
                <a:gd name="T24" fmla="*/ 0 w 47"/>
                <a:gd name="T25" fmla="*/ 5583 h 53"/>
                <a:gd name="T26" fmla="*/ 1738 w 47"/>
                <a:gd name="T27" fmla="*/ 5583 h 53"/>
                <a:gd name="T28" fmla="*/ 2196 w 47"/>
                <a:gd name="T29" fmla="*/ 5583 h 53"/>
                <a:gd name="T30" fmla="*/ 3324 w 47"/>
                <a:gd name="T31" fmla="*/ 4101 h 53"/>
                <a:gd name="T32" fmla="*/ 2308 w 47"/>
                <a:gd name="T33" fmla="*/ 2712 h 53"/>
                <a:gd name="T34" fmla="*/ 1738 w 47"/>
                <a:gd name="T35" fmla="*/ 2712 h 53"/>
                <a:gd name="T36" fmla="*/ 1738 w 47"/>
                <a:gd name="T37" fmla="*/ 5583 h 53"/>
                <a:gd name="T38" fmla="*/ 1738 w 47"/>
                <a:gd name="T39" fmla="*/ 2442 h 53"/>
                <a:gd name="T40" fmla="*/ 2196 w 47"/>
                <a:gd name="T41" fmla="*/ 2442 h 53"/>
                <a:gd name="T42" fmla="*/ 3049 w 47"/>
                <a:gd name="T43" fmla="*/ 1394 h 53"/>
                <a:gd name="T44" fmla="*/ 2196 w 47"/>
                <a:gd name="T45" fmla="*/ 294 h 53"/>
                <a:gd name="T46" fmla="*/ 1738 w 47"/>
                <a:gd name="T47" fmla="*/ 294 h 53"/>
                <a:gd name="T48" fmla="*/ 1738 w 47"/>
                <a:gd name="T49" fmla="*/ 244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53">
                  <a:moveTo>
                    <a:pt x="0" y="51"/>
                  </a:moveTo>
                  <a:cubicBezTo>
                    <a:pt x="7" y="51"/>
                    <a:pt x="7" y="51"/>
                    <a:pt x="7" y="51"/>
                  </a:cubicBezTo>
                  <a:cubicBezTo>
                    <a:pt x="7" y="3"/>
                    <a:pt x="7" y="3"/>
                    <a:pt x="7" y="3"/>
                  </a:cubicBezTo>
                  <a:cubicBezTo>
                    <a:pt x="0" y="3"/>
                    <a:pt x="0" y="3"/>
                    <a:pt x="0" y="3"/>
                  </a:cubicBezTo>
                  <a:cubicBezTo>
                    <a:pt x="0" y="0"/>
                    <a:pt x="0" y="0"/>
                    <a:pt x="0" y="0"/>
                  </a:cubicBezTo>
                  <a:cubicBezTo>
                    <a:pt x="28" y="0"/>
                    <a:pt x="28" y="0"/>
                    <a:pt x="28" y="0"/>
                  </a:cubicBezTo>
                  <a:cubicBezTo>
                    <a:pt x="37" y="0"/>
                    <a:pt x="44" y="2"/>
                    <a:pt x="44" y="11"/>
                  </a:cubicBezTo>
                  <a:cubicBezTo>
                    <a:pt x="44" y="20"/>
                    <a:pt x="37" y="23"/>
                    <a:pt x="30" y="24"/>
                  </a:cubicBezTo>
                  <a:cubicBezTo>
                    <a:pt x="30" y="24"/>
                    <a:pt x="30" y="24"/>
                    <a:pt x="30" y="24"/>
                  </a:cubicBezTo>
                  <a:cubicBezTo>
                    <a:pt x="39" y="24"/>
                    <a:pt x="47" y="29"/>
                    <a:pt x="47" y="39"/>
                  </a:cubicBezTo>
                  <a:cubicBezTo>
                    <a:pt x="47" y="47"/>
                    <a:pt x="42" y="53"/>
                    <a:pt x="29" y="53"/>
                  </a:cubicBezTo>
                  <a:cubicBezTo>
                    <a:pt x="0" y="53"/>
                    <a:pt x="0" y="53"/>
                    <a:pt x="0" y="53"/>
                  </a:cubicBezTo>
                  <a:lnTo>
                    <a:pt x="0" y="51"/>
                  </a:lnTo>
                  <a:close/>
                  <a:moveTo>
                    <a:pt x="18" y="51"/>
                  </a:moveTo>
                  <a:cubicBezTo>
                    <a:pt x="23" y="51"/>
                    <a:pt x="23" y="51"/>
                    <a:pt x="23" y="51"/>
                  </a:cubicBezTo>
                  <a:cubicBezTo>
                    <a:pt x="31" y="51"/>
                    <a:pt x="35" y="48"/>
                    <a:pt x="35" y="38"/>
                  </a:cubicBezTo>
                  <a:cubicBezTo>
                    <a:pt x="35" y="29"/>
                    <a:pt x="32" y="25"/>
                    <a:pt x="24" y="25"/>
                  </a:cubicBezTo>
                  <a:cubicBezTo>
                    <a:pt x="18" y="25"/>
                    <a:pt x="18" y="25"/>
                    <a:pt x="18" y="25"/>
                  </a:cubicBezTo>
                  <a:lnTo>
                    <a:pt x="18" y="51"/>
                  </a:lnTo>
                  <a:close/>
                  <a:moveTo>
                    <a:pt x="18" y="23"/>
                  </a:moveTo>
                  <a:cubicBezTo>
                    <a:pt x="23" y="23"/>
                    <a:pt x="23" y="23"/>
                    <a:pt x="23" y="23"/>
                  </a:cubicBezTo>
                  <a:cubicBezTo>
                    <a:pt x="30" y="23"/>
                    <a:pt x="32" y="20"/>
                    <a:pt x="32" y="13"/>
                  </a:cubicBezTo>
                  <a:cubicBezTo>
                    <a:pt x="32" y="6"/>
                    <a:pt x="30" y="3"/>
                    <a:pt x="23" y="3"/>
                  </a:cubicBezTo>
                  <a:cubicBezTo>
                    <a:pt x="18" y="3"/>
                    <a:pt x="18" y="3"/>
                    <a:pt x="18" y="3"/>
                  </a:cubicBezTo>
                  <a:lnTo>
                    <a:pt x="1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59" name="Freeform 27"/>
            <p:cNvSpPr>
              <a:spLocks/>
            </p:cNvSpPr>
            <p:nvPr/>
          </p:nvSpPr>
          <p:spPr bwMode="auto">
            <a:xfrm>
              <a:off x="884" y="3944"/>
              <a:ext cx="37" cy="89"/>
            </a:xfrm>
            <a:custGeom>
              <a:avLst/>
              <a:gdLst>
                <a:gd name="T0" fmla="*/ 0 w 22"/>
                <a:gd name="T1" fmla="*/ 5583 h 53"/>
                <a:gd name="T2" fmla="*/ 656 w 22"/>
                <a:gd name="T3" fmla="*/ 5583 h 53"/>
                <a:gd name="T4" fmla="*/ 656 w 22"/>
                <a:gd name="T5" fmla="*/ 294 h 53"/>
                <a:gd name="T6" fmla="*/ 0 w 22"/>
                <a:gd name="T7" fmla="*/ 294 h 53"/>
                <a:gd name="T8" fmla="*/ 0 w 22"/>
                <a:gd name="T9" fmla="*/ 0 h 53"/>
                <a:gd name="T10" fmla="*/ 494 w 22"/>
                <a:gd name="T11" fmla="*/ 0 h 53"/>
                <a:gd name="T12" fmla="*/ 1722 w 22"/>
                <a:gd name="T13" fmla="*/ 0 h 53"/>
                <a:gd name="T14" fmla="*/ 1722 w 22"/>
                <a:gd name="T15" fmla="*/ 5583 h 53"/>
                <a:gd name="T16" fmla="*/ 2351 w 22"/>
                <a:gd name="T17" fmla="*/ 5583 h 53"/>
                <a:gd name="T18" fmla="*/ 2351 w 22"/>
                <a:gd name="T19" fmla="*/ 5763 h 53"/>
                <a:gd name="T20" fmla="*/ 0 w 22"/>
                <a:gd name="T21" fmla="*/ 5763 h 53"/>
                <a:gd name="T22" fmla="*/ 0 w 22"/>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3" y="0"/>
                    <a:pt x="16" y="0"/>
                  </a:cubicBezTo>
                  <a:cubicBezTo>
                    <a:pt x="16" y="51"/>
                    <a:pt x="16" y="51"/>
                    <a:pt x="16" y="51"/>
                  </a:cubicBezTo>
                  <a:cubicBezTo>
                    <a:pt x="22" y="51"/>
                    <a:pt x="22" y="51"/>
                    <a:pt x="22" y="51"/>
                  </a:cubicBezTo>
                  <a:cubicBezTo>
                    <a:pt x="22" y="53"/>
                    <a:pt x="22" y="53"/>
                    <a:pt x="22"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0" name="Freeform 28"/>
            <p:cNvSpPr>
              <a:spLocks/>
            </p:cNvSpPr>
            <p:nvPr/>
          </p:nvSpPr>
          <p:spPr bwMode="auto">
            <a:xfrm>
              <a:off x="926" y="3972"/>
              <a:ext cx="77" cy="65"/>
            </a:xfrm>
            <a:custGeom>
              <a:avLst/>
              <a:gdLst>
                <a:gd name="T0" fmla="*/ 4113 w 46"/>
                <a:gd name="T1" fmla="*/ 4410 h 38"/>
                <a:gd name="T2" fmla="*/ 4756 w 46"/>
                <a:gd name="T3" fmla="*/ 4410 h 38"/>
                <a:gd name="T4" fmla="*/ 4756 w 46"/>
                <a:gd name="T5" fmla="*/ 4629 h 38"/>
                <a:gd name="T6" fmla="*/ 3098 w 46"/>
                <a:gd name="T7" fmla="*/ 4760 h 38"/>
                <a:gd name="T8" fmla="*/ 3098 w 46"/>
                <a:gd name="T9" fmla="*/ 4023 h 38"/>
                <a:gd name="T10" fmla="*/ 3006 w 46"/>
                <a:gd name="T11" fmla="*/ 4023 h 38"/>
                <a:gd name="T12" fmla="*/ 1851 w 46"/>
                <a:gd name="T13" fmla="*/ 4760 h 38"/>
                <a:gd name="T14" fmla="*/ 487 w 46"/>
                <a:gd name="T15" fmla="*/ 3207 h 38"/>
                <a:gd name="T16" fmla="*/ 487 w 46"/>
                <a:gd name="T17" fmla="*/ 375 h 38"/>
                <a:gd name="T18" fmla="*/ 0 w 46"/>
                <a:gd name="T19" fmla="*/ 375 h 38"/>
                <a:gd name="T20" fmla="*/ 0 w 46"/>
                <a:gd name="T21" fmla="*/ 128 h 38"/>
                <a:gd name="T22" fmla="*/ 432 w 46"/>
                <a:gd name="T23" fmla="*/ 128 h 38"/>
                <a:gd name="T24" fmla="*/ 1656 w 46"/>
                <a:gd name="T25" fmla="*/ 0 h 38"/>
                <a:gd name="T26" fmla="*/ 1656 w 46"/>
                <a:gd name="T27" fmla="*/ 3503 h 38"/>
                <a:gd name="T28" fmla="*/ 2179 w 46"/>
                <a:gd name="T29" fmla="*/ 4228 h 38"/>
                <a:gd name="T30" fmla="*/ 3098 w 46"/>
                <a:gd name="T31" fmla="*/ 2882 h 38"/>
                <a:gd name="T32" fmla="*/ 3098 w 46"/>
                <a:gd name="T33" fmla="*/ 375 h 38"/>
                <a:gd name="T34" fmla="*/ 2457 w 46"/>
                <a:gd name="T35" fmla="*/ 375 h 38"/>
                <a:gd name="T36" fmla="*/ 2457 w 46"/>
                <a:gd name="T37" fmla="*/ 128 h 38"/>
                <a:gd name="T38" fmla="*/ 3006 w 46"/>
                <a:gd name="T39" fmla="*/ 128 h 38"/>
                <a:gd name="T40" fmla="*/ 4113 w 46"/>
                <a:gd name="T41" fmla="*/ 0 h 38"/>
                <a:gd name="T42" fmla="*/ 4113 w 46"/>
                <a:gd name="T43" fmla="*/ 441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38">
                  <a:moveTo>
                    <a:pt x="40" y="35"/>
                  </a:moveTo>
                  <a:cubicBezTo>
                    <a:pt x="46" y="35"/>
                    <a:pt x="46" y="35"/>
                    <a:pt x="46" y="35"/>
                  </a:cubicBezTo>
                  <a:cubicBezTo>
                    <a:pt x="46" y="37"/>
                    <a:pt x="46" y="37"/>
                    <a:pt x="46" y="37"/>
                  </a:cubicBezTo>
                  <a:cubicBezTo>
                    <a:pt x="38" y="37"/>
                    <a:pt x="34" y="37"/>
                    <a:pt x="30" y="38"/>
                  </a:cubicBezTo>
                  <a:cubicBezTo>
                    <a:pt x="30" y="32"/>
                    <a:pt x="30" y="32"/>
                    <a:pt x="30" y="32"/>
                  </a:cubicBezTo>
                  <a:cubicBezTo>
                    <a:pt x="29" y="32"/>
                    <a:pt x="29" y="32"/>
                    <a:pt x="29" y="32"/>
                  </a:cubicBezTo>
                  <a:cubicBezTo>
                    <a:pt x="27" y="36"/>
                    <a:pt x="22" y="38"/>
                    <a:pt x="18" y="38"/>
                  </a:cubicBezTo>
                  <a:cubicBezTo>
                    <a:pt x="10" y="38"/>
                    <a:pt x="5" y="35"/>
                    <a:pt x="5" y="26"/>
                  </a:cubicBezTo>
                  <a:cubicBezTo>
                    <a:pt x="5" y="3"/>
                    <a:pt x="5" y="3"/>
                    <a:pt x="5" y="3"/>
                  </a:cubicBezTo>
                  <a:cubicBezTo>
                    <a:pt x="0" y="3"/>
                    <a:pt x="0" y="3"/>
                    <a:pt x="0" y="3"/>
                  </a:cubicBezTo>
                  <a:cubicBezTo>
                    <a:pt x="0" y="1"/>
                    <a:pt x="0" y="1"/>
                    <a:pt x="0" y="1"/>
                  </a:cubicBezTo>
                  <a:cubicBezTo>
                    <a:pt x="4" y="1"/>
                    <a:pt x="4" y="1"/>
                    <a:pt x="4" y="1"/>
                  </a:cubicBezTo>
                  <a:cubicBezTo>
                    <a:pt x="8" y="1"/>
                    <a:pt x="12" y="1"/>
                    <a:pt x="16" y="0"/>
                  </a:cubicBezTo>
                  <a:cubicBezTo>
                    <a:pt x="16" y="28"/>
                    <a:pt x="16" y="28"/>
                    <a:pt x="16" y="28"/>
                  </a:cubicBezTo>
                  <a:cubicBezTo>
                    <a:pt x="16" y="34"/>
                    <a:pt x="18" y="34"/>
                    <a:pt x="21" y="34"/>
                  </a:cubicBezTo>
                  <a:cubicBezTo>
                    <a:pt x="26" y="34"/>
                    <a:pt x="30" y="31"/>
                    <a:pt x="30" y="23"/>
                  </a:cubicBezTo>
                  <a:cubicBezTo>
                    <a:pt x="30" y="3"/>
                    <a:pt x="30" y="3"/>
                    <a:pt x="30" y="3"/>
                  </a:cubicBezTo>
                  <a:cubicBezTo>
                    <a:pt x="24" y="3"/>
                    <a:pt x="24" y="3"/>
                    <a:pt x="24" y="3"/>
                  </a:cubicBezTo>
                  <a:cubicBezTo>
                    <a:pt x="24" y="1"/>
                    <a:pt x="24" y="1"/>
                    <a:pt x="24" y="1"/>
                  </a:cubicBezTo>
                  <a:cubicBezTo>
                    <a:pt x="29" y="1"/>
                    <a:pt x="29" y="1"/>
                    <a:pt x="29" y="1"/>
                  </a:cubicBezTo>
                  <a:cubicBezTo>
                    <a:pt x="33" y="1"/>
                    <a:pt x="36" y="1"/>
                    <a:pt x="40" y="0"/>
                  </a:cubicBezTo>
                  <a:lnTo>
                    <a:pt x="4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1" name="Freeform 29"/>
            <p:cNvSpPr>
              <a:spLocks noEditPoints="1"/>
            </p:cNvSpPr>
            <p:nvPr/>
          </p:nvSpPr>
          <p:spPr bwMode="auto">
            <a:xfrm>
              <a:off x="1008" y="3972"/>
              <a:ext cx="60" cy="65"/>
            </a:xfrm>
            <a:custGeom>
              <a:avLst/>
              <a:gdLst>
                <a:gd name="T0" fmla="*/ 1063 w 36"/>
                <a:gd name="T1" fmla="*/ 2148 h 38"/>
                <a:gd name="T2" fmla="*/ 1063 w 36"/>
                <a:gd name="T3" fmla="*/ 2472 h 38"/>
                <a:gd name="T4" fmla="*/ 2083 w 36"/>
                <a:gd name="T5" fmla="*/ 4410 h 38"/>
                <a:gd name="T6" fmla="*/ 3380 w 36"/>
                <a:gd name="T7" fmla="*/ 3207 h 38"/>
                <a:gd name="T8" fmla="*/ 3575 w 36"/>
                <a:gd name="T9" fmla="*/ 3382 h 38"/>
                <a:gd name="T10" fmla="*/ 1888 w 36"/>
                <a:gd name="T11" fmla="*/ 4760 h 38"/>
                <a:gd name="T12" fmla="*/ 0 w 36"/>
                <a:gd name="T13" fmla="*/ 2408 h 38"/>
                <a:gd name="T14" fmla="*/ 1888 w 36"/>
                <a:gd name="T15" fmla="*/ 0 h 38"/>
                <a:gd name="T16" fmla="*/ 3575 w 36"/>
                <a:gd name="T17" fmla="*/ 2148 h 38"/>
                <a:gd name="T18" fmla="*/ 1063 w 36"/>
                <a:gd name="T19" fmla="*/ 2148 h 38"/>
                <a:gd name="T20" fmla="*/ 2508 w 36"/>
                <a:gd name="T21" fmla="*/ 1875 h 38"/>
                <a:gd name="T22" fmla="*/ 2508 w 36"/>
                <a:gd name="T23" fmla="*/ 1551 h 38"/>
                <a:gd name="T24" fmla="*/ 1888 w 36"/>
                <a:gd name="T25" fmla="*/ 219 h 38"/>
                <a:gd name="T26" fmla="*/ 1063 w 36"/>
                <a:gd name="T27" fmla="*/ 1875 h 38"/>
                <a:gd name="T28" fmla="*/ 2508 w 36"/>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8">
                  <a:moveTo>
                    <a:pt x="11" y="17"/>
                  </a:moveTo>
                  <a:cubicBezTo>
                    <a:pt x="11" y="20"/>
                    <a:pt x="11" y="20"/>
                    <a:pt x="11" y="20"/>
                  </a:cubicBezTo>
                  <a:cubicBezTo>
                    <a:pt x="11" y="27"/>
                    <a:pt x="13" y="35"/>
                    <a:pt x="21" y="35"/>
                  </a:cubicBezTo>
                  <a:cubicBezTo>
                    <a:pt x="27" y="35"/>
                    <a:pt x="31" y="31"/>
                    <a:pt x="34" y="26"/>
                  </a:cubicBezTo>
                  <a:cubicBezTo>
                    <a:pt x="36" y="27"/>
                    <a:pt x="36" y="27"/>
                    <a:pt x="36" y="27"/>
                  </a:cubicBezTo>
                  <a:cubicBezTo>
                    <a:pt x="33" y="34"/>
                    <a:pt x="27" y="38"/>
                    <a:pt x="19" y="38"/>
                  </a:cubicBezTo>
                  <a:cubicBezTo>
                    <a:pt x="8" y="38"/>
                    <a:pt x="0" y="31"/>
                    <a:pt x="0" y="19"/>
                  </a:cubicBezTo>
                  <a:cubicBezTo>
                    <a:pt x="0" y="8"/>
                    <a:pt x="8" y="0"/>
                    <a:pt x="19" y="0"/>
                  </a:cubicBezTo>
                  <a:cubicBezTo>
                    <a:pt x="29" y="0"/>
                    <a:pt x="36" y="6"/>
                    <a:pt x="36" y="17"/>
                  </a:cubicBezTo>
                  <a:lnTo>
                    <a:pt x="11" y="17"/>
                  </a:lnTo>
                  <a:close/>
                  <a:moveTo>
                    <a:pt x="25" y="15"/>
                  </a:moveTo>
                  <a:cubicBezTo>
                    <a:pt x="25" y="12"/>
                    <a:pt x="25" y="12"/>
                    <a:pt x="25" y="12"/>
                  </a:cubicBezTo>
                  <a:cubicBezTo>
                    <a:pt x="25" y="7"/>
                    <a:pt x="24" y="2"/>
                    <a:pt x="19" y="2"/>
                  </a:cubicBezTo>
                  <a:cubicBezTo>
                    <a:pt x="12" y="2"/>
                    <a:pt x="12" y="10"/>
                    <a:pt x="11" y="15"/>
                  </a:cubicBezTo>
                  <a:lnTo>
                    <a:pt x="2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2" name="Freeform 30"/>
            <p:cNvSpPr>
              <a:spLocks/>
            </p:cNvSpPr>
            <p:nvPr/>
          </p:nvSpPr>
          <p:spPr bwMode="auto">
            <a:xfrm>
              <a:off x="1079" y="3943"/>
              <a:ext cx="82" cy="94"/>
            </a:xfrm>
            <a:custGeom>
              <a:avLst/>
              <a:gdLst>
                <a:gd name="T0" fmla="*/ 5749 w 48"/>
                <a:gd name="T1" fmla="*/ 2465 h 55"/>
                <a:gd name="T2" fmla="*/ 5509 w 48"/>
                <a:gd name="T3" fmla="*/ 2465 h 55"/>
                <a:gd name="T4" fmla="*/ 3406 w 48"/>
                <a:gd name="T5" fmla="*/ 374 h 55"/>
                <a:gd name="T6" fmla="*/ 1442 w 48"/>
                <a:gd name="T7" fmla="*/ 3480 h 55"/>
                <a:gd name="T8" fmla="*/ 3406 w 48"/>
                <a:gd name="T9" fmla="*/ 6645 h 55"/>
                <a:gd name="T10" fmla="*/ 5509 w 48"/>
                <a:gd name="T11" fmla="*/ 4503 h 55"/>
                <a:gd name="T12" fmla="*/ 5858 w 48"/>
                <a:gd name="T13" fmla="*/ 4503 h 55"/>
                <a:gd name="T14" fmla="*/ 5858 w 48"/>
                <a:gd name="T15" fmla="*/ 6356 h 55"/>
                <a:gd name="T16" fmla="*/ 3406 w 48"/>
                <a:gd name="T17" fmla="*/ 6850 h 55"/>
                <a:gd name="T18" fmla="*/ 0 w 48"/>
                <a:gd name="T19" fmla="*/ 3480 h 55"/>
                <a:gd name="T20" fmla="*/ 3406 w 48"/>
                <a:gd name="T21" fmla="*/ 0 h 55"/>
                <a:gd name="T22" fmla="*/ 5749 w 48"/>
                <a:gd name="T23" fmla="*/ 639 h 55"/>
                <a:gd name="T24" fmla="*/ 5749 w 48"/>
                <a:gd name="T25" fmla="*/ 2465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55">
                  <a:moveTo>
                    <a:pt x="47" y="20"/>
                  </a:moveTo>
                  <a:cubicBezTo>
                    <a:pt x="45" y="20"/>
                    <a:pt x="45" y="20"/>
                    <a:pt x="45" y="20"/>
                  </a:cubicBezTo>
                  <a:cubicBezTo>
                    <a:pt x="44" y="11"/>
                    <a:pt x="37" y="3"/>
                    <a:pt x="28" y="3"/>
                  </a:cubicBezTo>
                  <a:cubicBezTo>
                    <a:pt x="14" y="3"/>
                    <a:pt x="12" y="17"/>
                    <a:pt x="12" y="28"/>
                  </a:cubicBezTo>
                  <a:cubicBezTo>
                    <a:pt x="12" y="37"/>
                    <a:pt x="13" y="53"/>
                    <a:pt x="28" y="53"/>
                  </a:cubicBezTo>
                  <a:cubicBezTo>
                    <a:pt x="37" y="53"/>
                    <a:pt x="44" y="45"/>
                    <a:pt x="45" y="36"/>
                  </a:cubicBezTo>
                  <a:cubicBezTo>
                    <a:pt x="48" y="36"/>
                    <a:pt x="48" y="36"/>
                    <a:pt x="48" y="36"/>
                  </a:cubicBezTo>
                  <a:cubicBezTo>
                    <a:pt x="48" y="51"/>
                    <a:pt x="48" y="51"/>
                    <a:pt x="48" y="51"/>
                  </a:cubicBezTo>
                  <a:cubicBezTo>
                    <a:pt x="42" y="53"/>
                    <a:pt x="34" y="55"/>
                    <a:pt x="28" y="55"/>
                  </a:cubicBezTo>
                  <a:cubicBezTo>
                    <a:pt x="11" y="55"/>
                    <a:pt x="0" y="44"/>
                    <a:pt x="0" y="28"/>
                  </a:cubicBezTo>
                  <a:cubicBezTo>
                    <a:pt x="0" y="12"/>
                    <a:pt x="11" y="0"/>
                    <a:pt x="28" y="0"/>
                  </a:cubicBezTo>
                  <a:cubicBezTo>
                    <a:pt x="34" y="0"/>
                    <a:pt x="40" y="2"/>
                    <a:pt x="47" y="5"/>
                  </a:cubicBezTo>
                  <a:lnTo>
                    <a:pt x="47"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3" name="Freeform 31"/>
            <p:cNvSpPr>
              <a:spLocks/>
            </p:cNvSpPr>
            <p:nvPr/>
          </p:nvSpPr>
          <p:spPr bwMode="auto">
            <a:xfrm>
              <a:off x="1166" y="3972"/>
              <a:ext cx="55" cy="64"/>
            </a:xfrm>
            <a:custGeom>
              <a:avLst/>
              <a:gdLst>
                <a:gd name="T0" fmla="*/ 0 w 33"/>
                <a:gd name="T1" fmla="*/ 4907 h 37"/>
                <a:gd name="T2" fmla="*/ 603 w 33"/>
                <a:gd name="T3" fmla="*/ 4907 h 37"/>
                <a:gd name="T4" fmla="*/ 603 w 33"/>
                <a:gd name="T5" fmla="*/ 431 h 37"/>
                <a:gd name="T6" fmla="*/ 0 w 33"/>
                <a:gd name="T7" fmla="*/ 431 h 37"/>
                <a:gd name="T8" fmla="*/ 0 w 33"/>
                <a:gd name="T9" fmla="*/ 144 h 37"/>
                <a:gd name="T10" fmla="*/ 478 w 33"/>
                <a:gd name="T11" fmla="*/ 144 h 37"/>
                <a:gd name="T12" fmla="*/ 1605 w 33"/>
                <a:gd name="T13" fmla="*/ 0 h 37"/>
                <a:gd name="T14" fmla="*/ 1605 w 33"/>
                <a:gd name="T15" fmla="*/ 771 h 37"/>
                <a:gd name="T16" fmla="*/ 1605 w 33"/>
                <a:gd name="T17" fmla="*/ 771 h 37"/>
                <a:gd name="T18" fmla="*/ 2570 w 33"/>
                <a:gd name="T19" fmla="*/ 0 h 37"/>
                <a:gd name="T20" fmla="*/ 3278 w 33"/>
                <a:gd name="T21" fmla="*/ 1128 h 37"/>
                <a:gd name="T22" fmla="*/ 2792 w 33"/>
                <a:gd name="T23" fmla="*/ 1657 h 37"/>
                <a:gd name="T24" fmla="*/ 2255 w 33"/>
                <a:gd name="T25" fmla="*/ 1290 h 37"/>
                <a:gd name="T26" fmla="*/ 2408 w 33"/>
                <a:gd name="T27" fmla="*/ 746 h 37"/>
                <a:gd name="T28" fmla="*/ 2213 w 33"/>
                <a:gd name="T29" fmla="*/ 554 h 37"/>
                <a:gd name="T30" fmla="*/ 1605 w 33"/>
                <a:gd name="T31" fmla="*/ 2652 h 37"/>
                <a:gd name="T32" fmla="*/ 1605 w 33"/>
                <a:gd name="T33" fmla="*/ 4907 h 37"/>
                <a:gd name="T34" fmla="*/ 2213 w 33"/>
                <a:gd name="T35" fmla="*/ 4907 h 37"/>
                <a:gd name="T36" fmla="*/ 2213 w 33"/>
                <a:gd name="T37" fmla="*/ 5141 h 37"/>
                <a:gd name="T38" fmla="*/ 0 w 33"/>
                <a:gd name="T39" fmla="*/ 5141 h 37"/>
                <a:gd name="T40" fmla="*/ 0 w 33"/>
                <a:gd name="T41" fmla="*/ 4907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 h="37">
                  <a:moveTo>
                    <a:pt x="0" y="35"/>
                  </a:moveTo>
                  <a:cubicBezTo>
                    <a:pt x="6" y="35"/>
                    <a:pt x="6" y="35"/>
                    <a:pt x="6" y="35"/>
                  </a:cubicBezTo>
                  <a:cubicBezTo>
                    <a:pt x="6" y="3"/>
                    <a:pt x="6" y="3"/>
                    <a:pt x="6" y="3"/>
                  </a:cubicBezTo>
                  <a:cubicBezTo>
                    <a:pt x="0" y="3"/>
                    <a:pt x="0" y="3"/>
                    <a:pt x="0" y="3"/>
                  </a:cubicBezTo>
                  <a:cubicBezTo>
                    <a:pt x="0" y="1"/>
                    <a:pt x="0" y="1"/>
                    <a:pt x="0" y="1"/>
                  </a:cubicBezTo>
                  <a:cubicBezTo>
                    <a:pt x="5" y="1"/>
                    <a:pt x="5" y="1"/>
                    <a:pt x="5" y="1"/>
                  </a:cubicBezTo>
                  <a:cubicBezTo>
                    <a:pt x="9" y="1"/>
                    <a:pt x="12" y="1"/>
                    <a:pt x="16" y="0"/>
                  </a:cubicBezTo>
                  <a:cubicBezTo>
                    <a:pt x="16" y="6"/>
                    <a:pt x="16" y="6"/>
                    <a:pt x="16" y="6"/>
                  </a:cubicBezTo>
                  <a:cubicBezTo>
                    <a:pt x="16" y="6"/>
                    <a:pt x="16" y="6"/>
                    <a:pt x="16" y="6"/>
                  </a:cubicBezTo>
                  <a:cubicBezTo>
                    <a:pt x="18" y="3"/>
                    <a:pt x="22" y="0"/>
                    <a:pt x="26" y="0"/>
                  </a:cubicBezTo>
                  <a:cubicBezTo>
                    <a:pt x="30" y="0"/>
                    <a:pt x="33" y="3"/>
                    <a:pt x="33" y="8"/>
                  </a:cubicBezTo>
                  <a:cubicBezTo>
                    <a:pt x="33" y="11"/>
                    <a:pt x="31" y="12"/>
                    <a:pt x="28" y="12"/>
                  </a:cubicBezTo>
                  <a:cubicBezTo>
                    <a:pt x="25" y="12"/>
                    <a:pt x="23" y="11"/>
                    <a:pt x="23" y="9"/>
                  </a:cubicBezTo>
                  <a:cubicBezTo>
                    <a:pt x="23" y="6"/>
                    <a:pt x="24" y="6"/>
                    <a:pt x="24" y="5"/>
                  </a:cubicBezTo>
                  <a:cubicBezTo>
                    <a:pt x="24" y="4"/>
                    <a:pt x="23" y="4"/>
                    <a:pt x="22" y="4"/>
                  </a:cubicBezTo>
                  <a:cubicBezTo>
                    <a:pt x="18" y="4"/>
                    <a:pt x="16" y="14"/>
                    <a:pt x="16" y="19"/>
                  </a:cubicBezTo>
                  <a:cubicBezTo>
                    <a:pt x="16" y="35"/>
                    <a:pt x="16" y="35"/>
                    <a:pt x="16" y="35"/>
                  </a:cubicBezTo>
                  <a:cubicBezTo>
                    <a:pt x="22" y="35"/>
                    <a:pt x="22" y="35"/>
                    <a:pt x="22" y="35"/>
                  </a:cubicBezTo>
                  <a:cubicBezTo>
                    <a:pt x="22" y="37"/>
                    <a:pt x="22" y="37"/>
                    <a:pt x="22" y="37"/>
                  </a:cubicBezTo>
                  <a:cubicBezTo>
                    <a:pt x="0" y="37"/>
                    <a:pt x="0" y="37"/>
                    <a:pt x="0" y="37"/>
                  </a:cubicBezTo>
                  <a:lnTo>
                    <a:pt x="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4" name="Freeform 32"/>
            <p:cNvSpPr>
              <a:spLocks noEditPoints="1"/>
            </p:cNvSpPr>
            <p:nvPr/>
          </p:nvSpPr>
          <p:spPr bwMode="auto">
            <a:xfrm>
              <a:off x="1224" y="3972"/>
              <a:ext cx="66" cy="65"/>
            </a:xfrm>
            <a:custGeom>
              <a:avLst/>
              <a:gdLst>
                <a:gd name="T0" fmla="*/ 2142 w 39"/>
                <a:gd name="T1" fmla="*/ 4760 h 38"/>
                <a:gd name="T2" fmla="*/ 0 w 39"/>
                <a:gd name="T3" fmla="*/ 2408 h 38"/>
                <a:gd name="T4" fmla="*/ 2142 w 39"/>
                <a:gd name="T5" fmla="*/ 0 h 38"/>
                <a:gd name="T6" fmla="*/ 4468 w 39"/>
                <a:gd name="T7" fmla="*/ 2408 h 38"/>
                <a:gd name="T8" fmla="*/ 2142 w 39"/>
                <a:gd name="T9" fmla="*/ 4760 h 38"/>
                <a:gd name="T10" fmla="*/ 2142 w 39"/>
                <a:gd name="T11" fmla="*/ 219 h 38"/>
                <a:gd name="T12" fmla="*/ 1364 w 39"/>
                <a:gd name="T13" fmla="*/ 2408 h 38"/>
                <a:gd name="T14" fmla="*/ 2142 w 39"/>
                <a:gd name="T15" fmla="*/ 4538 h 38"/>
                <a:gd name="T16" fmla="*/ 3094 w 39"/>
                <a:gd name="T17" fmla="*/ 2408 h 38"/>
                <a:gd name="T18" fmla="*/ 2142 w 39"/>
                <a:gd name="T19" fmla="*/ 21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38">
                  <a:moveTo>
                    <a:pt x="19" y="38"/>
                  </a:moveTo>
                  <a:cubicBezTo>
                    <a:pt x="8" y="38"/>
                    <a:pt x="0" y="31"/>
                    <a:pt x="0" y="19"/>
                  </a:cubicBezTo>
                  <a:cubicBezTo>
                    <a:pt x="0" y="8"/>
                    <a:pt x="8" y="0"/>
                    <a:pt x="19" y="0"/>
                  </a:cubicBezTo>
                  <a:cubicBezTo>
                    <a:pt x="31" y="0"/>
                    <a:pt x="39" y="8"/>
                    <a:pt x="39" y="19"/>
                  </a:cubicBezTo>
                  <a:cubicBezTo>
                    <a:pt x="39" y="30"/>
                    <a:pt x="31" y="38"/>
                    <a:pt x="19" y="38"/>
                  </a:cubicBezTo>
                  <a:close/>
                  <a:moveTo>
                    <a:pt x="19" y="2"/>
                  </a:moveTo>
                  <a:cubicBezTo>
                    <a:pt x="12" y="2"/>
                    <a:pt x="12" y="10"/>
                    <a:pt x="12" y="19"/>
                  </a:cubicBezTo>
                  <a:cubicBezTo>
                    <a:pt x="12" y="28"/>
                    <a:pt x="12" y="36"/>
                    <a:pt x="19" y="36"/>
                  </a:cubicBezTo>
                  <a:cubicBezTo>
                    <a:pt x="27" y="36"/>
                    <a:pt x="27" y="28"/>
                    <a:pt x="27" y="19"/>
                  </a:cubicBezTo>
                  <a:cubicBezTo>
                    <a:pt x="27" y="10"/>
                    <a:pt x="27" y="2"/>
                    <a:pt x="1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5" name="Freeform 33"/>
            <p:cNvSpPr>
              <a:spLocks/>
            </p:cNvSpPr>
            <p:nvPr/>
          </p:nvSpPr>
          <p:spPr bwMode="auto">
            <a:xfrm>
              <a:off x="1298" y="3972"/>
              <a:ext cx="47" cy="65"/>
            </a:xfrm>
            <a:custGeom>
              <a:avLst/>
              <a:gdLst>
                <a:gd name="T0" fmla="*/ 0 w 28"/>
                <a:gd name="T1" fmla="*/ 2882 h 38"/>
                <a:gd name="T2" fmla="*/ 294 w 28"/>
                <a:gd name="T3" fmla="*/ 2882 h 38"/>
                <a:gd name="T4" fmla="*/ 1494 w 28"/>
                <a:gd name="T5" fmla="*/ 4538 h 38"/>
                <a:gd name="T6" fmla="*/ 2214 w 28"/>
                <a:gd name="T7" fmla="*/ 3734 h 38"/>
                <a:gd name="T8" fmla="*/ 104 w 28"/>
                <a:gd name="T9" fmla="*/ 1408 h 38"/>
                <a:gd name="T10" fmla="*/ 1494 w 28"/>
                <a:gd name="T11" fmla="*/ 0 h 38"/>
                <a:gd name="T12" fmla="*/ 2669 w 28"/>
                <a:gd name="T13" fmla="*/ 219 h 38"/>
                <a:gd name="T14" fmla="*/ 2669 w 28"/>
                <a:gd name="T15" fmla="*/ 1551 h 38"/>
                <a:gd name="T16" fmla="*/ 2434 w 28"/>
                <a:gd name="T17" fmla="*/ 1551 h 38"/>
                <a:gd name="T18" fmla="*/ 1392 w 28"/>
                <a:gd name="T19" fmla="*/ 219 h 38"/>
                <a:gd name="T20" fmla="*/ 829 w 28"/>
                <a:gd name="T21" fmla="*/ 907 h 38"/>
                <a:gd name="T22" fmla="*/ 2969 w 28"/>
                <a:gd name="T23" fmla="*/ 3178 h 38"/>
                <a:gd name="T24" fmla="*/ 1392 w 28"/>
                <a:gd name="T25" fmla="*/ 4760 h 38"/>
                <a:gd name="T26" fmla="*/ 0 w 28"/>
                <a:gd name="T27" fmla="*/ 4410 h 38"/>
                <a:gd name="T28" fmla="*/ 0 w 28"/>
                <a:gd name="T29" fmla="*/ 288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38">
                  <a:moveTo>
                    <a:pt x="0" y="23"/>
                  </a:moveTo>
                  <a:cubicBezTo>
                    <a:pt x="3" y="23"/>
                    <a:pt x="3" y="23"/>
                    <a:pt x="3" y="23"/>
                  </a:cubicBezTo>
                  <a:cubicBezTo>
                    <a:pt x="3" y="30"/>
                    <a:pt x="7" y="36"/>
                    <a:pt x="14" y="36"/>
                  </a:cubicBezTo>
                  <a:cubicBezTo>
                    <a:pt x="17" y="36"/>
                    <a:pt x="21" y="34"/>
                    <a:pt x="21" y="30"/>
                  </a:cubicBezTo>
                  <a:cubicBezTo>
                    <a:pt x="21" y="22"/>
                    <a:pt x="1" y="26"/>
                    <a:pt x="1" y="11"/>
                  </a:cubicBezTo>
                  <a:cubicBezTo>
                    <a:pt x="1" y="4"/>
                    <a:pt x="7" y="0"/>
                    <a:pt x="14" y="0"/>
                  </a:cubicBezTo>
                  <a:cubicBezTo>
                    <a:pt x="19" y="0"/>
                    <a:pt x="22" y="1"/>
                    <a:pt x="25" y="2"/>
                  </a:cubicBezTo>
                  <a:cubicBezTo>
                    <a:pt x="25" y="12"/>
                    <a:pt x="25" y="12"/>
                    <a:pt x="25" y="12"/>
                  </a:cubicBezTo>
                  <a:cubicBezTo>
                    <a:pt x="23" y="12"/>
                    <a:pt x="23" y="12"/>
                    <a:pt x="23" y="12"/>
                  </a:cubicBezTo>
                  <a:cubicBezTo>
                    <a:pt x="23" y="7"/>
                    <a:pt x="19" y="2"/>
                    <a:pt x="13" y="2"/>
                  </a:cubicBezTo>
                  <a:cubicBezTo>
                    <a:pt x="10" y="2"/>
                    <a:pt x="8" y="4"/>
                    <a:pt x="8" y="7"/>
                  </a:cubicBezTo>
                  <a:cubicBezTo>
                    <a:pt x="8" y="14"/>
                    <a:pt x="28" y="11"/>
                    <a:pt x="28" y="25"/>
                  </a:cubicBezTo>
                  <a:cubicBezTo>
                    <a:pt x="28" y="34"/>
                    <a:pt x="21" y="38"/>
                    <a:pt x="13" y="38"/>
                  </a:cubicBezTo>
                  <a:cubicBezTo>
                    <a:pt x="8" y="38"/>
                    <a:pt x="3" y="36"/>
                    <a:pt x="0" y="35"/>
                  </a:cubicBez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6" name="Freeform 34"/>
            <p:cNvSpPr>
              <a:spLocks/>
            </p:cNvSpPr>
            <p:nvPr/>
          </p:nvSpPr>
          <p:spPr bwMode="auto">
            <a:xfrm>
              <a:off x="1354" y="3972"/>
              <a:ext cx="45" cy="65"/>
            </a:xfrm>
            <a:custGeom>
              <a:avLst/>
              <a:gdLst>
                <a:gd name="T0" fmla="*/ 0 w 27"/>
                <a:gd name="T1" fmla="*/ 2882 h 38"/>
                <a:gd name="T2" fmla="*/ 172 w 27"/>
                <a:gd name="T3" fmla="*/ 2882 h 38"/>
                <a:gd name="T4" fmla="*/ 1328 w 27"/>
                <a:gd name="T5" fmla="*/ 4538 h 38"/>
                <a:gd name="T6" fmla="*/ 1967 w 27"/>
                <a:gd name="T7" fmla="*/ 3734 h 38"/>
                <a:gd name="T8" fmla="*/ 0 w 27"/>
                <a:gd name="T9" fmla="*/ 1408 h 38"/>
                <a:gd name="T10" fmla="*/ 1328 w 27"/>
                <a:gd name="T11" fmla="*/ 0 h 38"/>
                <a:gd name="T12" fmla="*/ 2508 w 27"/>
                <a:gd name="T13" fmla="*/ 219 h 38"/>
                <a:gd name="T14" fmla="*/ 2508 w 27"/>
                <a:gd name="T15" fmla="*/ 1551 h 38"/>
                <a:gd name="T16" fmla="*/ 2213 w 27"/>
                <a:gd name="T17" fmla="*/ 1551 h 38"/>
                <a:gd name="T18" fmla="*/ 1328 w 27"/>
                <a:gd name="T19" fmla="*/ 219 h 38"/>
                <a:gd name="T20" fmla="*/ 708 w 27"/>
                <a:gd name="T21" fmla="*/ 907 h 38"/>
                <a:gd name="T22" fmla="*/ 2675 w 27"/>
                <a:gd name="T23" fmla="*/ 3178 h 38"/>
                <a:gd name="T24" fmla="*/ 1328 w 27"/>
                <a:gd name="T25" fmla="*/ 4760 h 38"/>
                <a:gd name="T26" fmla="*/ 0 w 27"/>
                <a:gd name="T27" fmla="*/ 4410 h 38"/>
                <a:gd name="T28" fmla="*/ 0 w 27"/>
                <a:gd name="T29" fmla="*/ 288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38">
                  <a:moveTo>
                    <a:pt x="0" y="23"/>
                  </a:moveTo>
                  <a:cubicBezTo>
                    <a:pt x="2" y="23"/>
                    <a:pt x="2" y="23"/>
                    <a:pt x="2" y="23"/>
                  </a:cubicBezTo>
                  <a:cubicBezTo>
                    <a:pt x="2" y="30"/>
                    <a:pt x="6" y="36"/>
                    <a:pt x="13" y="36"/>
                  </a:cubicBezTo>
                  <a:cubicBezTo>
                    <a:pt x="17" y="36"/>
                    <a:pt x="20" y="34"/>
                    <a:pt x="20" y="30"/>
                  </a:cubicBezTo>
                  <a:cubicBezTo>
                    <a:pt x="20" y="22"/>
                    <a:pt x="0" y="26"/>
                    <a:pt x="0" y="11"/>
                  </a:cubicBezTo>
                  <a:cubicBezTo>
                    <a:pt x="0" y="4"/>
                    <a:pt x="6" y="0"/>
                    <a:pt x="13" y="0"/>
                  </a:cubicBezTo>
                  <a:cubicBezTo>
                    <a:pt x="19" y="0"/>
                    <a:pt x="22" y="1"/>
                    <a:pt x="25" y="2"/>
                  </a:cubicBezTo>
                  <a:cubicBezTo>
                    <a:pt x="25" y="12"/>
                    <a:pt x="25" y="12"/>
                    <a:pt x="25" y="12"/>
                  </a:cubicBezTo>
                  <a:cubicBezTo>
                    <a:pt x="22" y="12"/>
                    <a:pt x="22" y="12"/>
                    <a:pt x="22" y="12"/>
                  </a:cubicBezTo>
                  <a:cubicBezTo>
                    <a:pt x="22" y="7"/>
                    <a:pt x="18" y="2"/>
                    <a:pt x="13" y="2"/>
                  </a:cubicBezTo>
                  <a:cubicBezTo>
                    <a:pt x="10" y="2"/>
                    <a:pt x="7" y="4"/>
                    <a:pt x="7" y="7"/>
                  </a:cubicBezTo>
                  <a:cubicBezTo>
                    <a:pt x="7" y="14"/>
                    <a:pt x="27" y="11"/>
                    <a:pt x="27" y="25"/>
                  </a:cubicBezTo>
                  <a:cubicBezTo>
                    <a:pt x="27" y="34"/>
                    <a:pt x="20" y="38"/>
                    <a:pt x="13" y="38"/>
                  </a:cubicBezTo>
                  <a:cubicBezTo>
                    <a:pt x="7" y="38"/>
                    <a:pt x="2" y="36"/>
                    <a:pt x="0" y="35"/>
                  </a:cubicBez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7" name="Freeform 35"/>
            <p:cNvSpPr>
              <a:spLocks noEditPoints="1"/>
            </p:cNvSpPr>
            <p:nvPr/>
          </p:nvSpPr>
          <p:spPr bwMode="auto">
            <a:xfrm>
              <a:off x="1429" y="3944"/>
              <a:ext cx="77" cy="89"/>
            </a:xfrm>
            <a:custGeom>
              <a:avLst/>
              <a:gdLst>
                <a:gd name="T0" fmla="*/ 0 w 47"/>
                <a:gd name="T1" fmla="*/ 5583 h 53"/>
                <a:gd name="T2" fmla="*/ 634 w 47"/>
                <a:gd name="T3" fmla="*/ 5583 h 53"/>
                <a:gd name="T4" fmla="*/ 634 w 47"/>
                <a:gd name="T5" fmla="*/ 294 h 53"/>
                <a:gd name="T6" fmla="*/ 0 w 47"/>
                <a:gd name="T7" fmla="*/ 294 h 53"/>
                <a:gd name="T8" fmla="*/ 0 w 47"/>
                <a:gd name="T9" fmla="*/ 0 h 53"/>
                <a:gd name="T10" fmla="*/ 2384 w 47"/>
                <a:gd name="T11" fmla="*/ 0 h 53"/>
                <a:gd name="T12" fmla="*/ 3811 w 47"/>
                <a:gd name="T13" fmla="*/ 1217 h 53"/>
                <a:gd name="T14" fmla="*/ 2595 w 47"/>
                <a:gd name="T15" fmla="*/ 2599 h 53"/>
                <a:gd name="T16" fmla="*/ 2595 w 47"/>
                <a:gd name="T17" fmla="*/ 2599 h 53"/>
                <a:gd name="T18" fmla="*/ 4063 w 47"/>
                <a:gd name="T19" fmla="*/ 4260 h 53"/>
                <a:gd name="T20" fmla="*/ 2493 w 47"/>
                <a:gd name="T21" fmla="*/ 5763 h 53"/>
                <a:gd name="T22" fmla="*/ 0 w 47"/>
                <a:gd name="T23" fmla="*/ 5763 h 53"/>
                <a:gd name="T24" fmla="*/ 0 w 47"/>
                <a:gd name="T25" fmla="*/ 5583 h 53"/>
                <a:gd name="T26" fmla="*/ 1548 w 47"/>
                <a:gd name="T27" fmla="*/ 5583 h 53"/>
                <a:gd name="T28" fmla="*/ 1938 w 47"/>
                <a:gd name="T29" fmla="*/ 5583 h 53"/>
                <a:gd name="T30" fmla="*/ 3016 w 47"/>
                <a:gd name="T31" fmla="*/ 4101 h 53"/>
                <a:gd name="T32" fmla="*/ 2089 w 47"/>
                <a:gd name="T33" fmla="*/ 2712 h 53"/>
                <a:gd name="T34" fmla="*/ 1548 w 47"/>
                <a:gd name="T35" fmla="*/ 2712 h 53"/>
                <a:gd name="T36" fmla="*/ 1548 w 47"/>
                <a:gd name="T37" fmla="*/ 5583 h 53"/>
                <a:gd name="T38" fmla="*/ 1548 w 47"/>
                <a:gd name="T39" fmla="*/ 2442 h 53"/>
                <a:gd name="T40" fmla="*/ 1976 w 47"/>
                <a:gd name="T41" fmla="*/ 2442 h 53"/>
                <a:gd name="T42" fmla="*/ 2757 w 47"/>
                <a:gd name="T43" fmla="*/ 1394 h 53"/>
                <a:gd name="T44" fmla="*/ 1938 w 47"/>
                <a:gd name="T45" fmla="*/ 294 h 53"/>
                <a:gd name="T46" fmla="*/ 1548 w 47"/>
                <a:gd name="T47" fmla="*/ 294 h 53"/>
                <a:gd name="T48" fmla="*/ 1548 w 47"/>
                <a:gd name="T49" fmla="*/ 2442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53">
                  <a:moveTo>
                    <a:pt x="0" y="51"/>
                  </a:moveTo>
                  <a:cubicBezTo>
                    <a:pt x="7" y="51"/>
                    <a:pt x="7" y="51"/>
                    <a:pt x="7" y="51"/>
                  </a:cubicBezTo>
                  <a:cubicBezTo>
                    <a:pt x="7" y="3"/>
                    <a:pt x="7" y="3"/>
                    <a:pt x="7" y="3"/>
                  </a:cubicBezTo>
                  <a:cubicBezTo>
                    <a:pt x="0" y="3"/>
                    <a:pt x="0" y="3"/>
                    <a:pt x="0" y="3"/>
                  </a:cubicBezTo>
                  <a:cubicBezTo>
                    <a:pt x="0" y="0"/>
                    <a:pt x="0" y="0"/>
                    <a:pt x="0" y="0"/>
                  </a:cubicBezTo>
                  <a:cubicBezTo>
                    <a:pt x="28" y="0"/>
                    <a:pt x="28" y="0"/>
                    <a:pt x="28" y="0"/>
                  </a:cubicBezTo>
                  <a:cubicBezTo>
                    <a:pt x="37" y="0"/>
                    <a:pt x="44" y="2"/>
                    <a:pt x="44" y="11"/>
                  </a:cubicBezTo>
                  <a:cubicBezTo>
                    <a:pt x="44" y="20"/>
                    <a:pt x="37" y="23"/>
                    <a:pt x="30" y="24"/>
                  </a:cubicBezTo>
                  <a:cubicBezTo>
                    <a:pt x="30" y="24"/>
                    <a:pt x="30" y="24"/>
                    <a:pt x="30" y="24"/>
                  </a:cubicBezTo>
                  <a:cubicBezTo>
                    <a:pt x="39" y="24"/>
                    <a:pt x="47" y="29"/>
                    <a:pt x="47" y="39"/>
                  </a:cubicBezTo>
                  <a:cubicBezTo>
                    <a:pt x="47" y="47"/>
                    <a:pt x="42" y="53"/>
                    <a:pt x="29" y="53"/>
                  </a:cubicBezTo>
                  <a:cubicBezTo>
                    <a:pt x="0" y="53"/>
                    <a:pt x="0" y="53"/>
                    <a:pt x="0" y="53"/>
                  </a:cubicBezTo>
                  <a:lnTo>
                    <a:pt x="0" y="51"/>
                  </a:lnTo>
                  <a:close/>
                  <a:moveTo>
                    <a:pt x="18" y="51"/>
                  </a:moveTo>
                  <a:cubicBezTo>
                    <a:pt x="22" y="51"/>
                    <a:pt x="22" y="51"/>
                    <a:pt x="22" y="51"/>
                  </a:cubicBezTo>
                  <a:cubicBezTo>
                    <a:pt x="31" y="51"/>
                    <a:pt x="35" y="48"/>
                    <a:pt x="35" y="38"/>
                  </a:cubicBezTo>
                  <a:cubicBezTo>
                    <a:pt x="35" y="29"/>
                    <a:pt x="32" y="25"/>
                    <a:pt x="24" y="25"/>
                  </a:cubicBezTo>
                  <a:cubicBezTo>
                    <a:pt x="18" y="25"/>
                    <a:pt x="18" y="25"/>
                    <a:pt x="18" y="25"/>
                  </a:cubicBezTo>
                  <a:lnTo>
                    <a:pt x="18" y="51"/>
                  </a:lnTo>
                  <a:close/>
                  <a:moveTo>
                    <a:pt x="18" y="23"/>
                  </a:moveTo>
                  <a:cubicBezTo>
                    <a:pt x="23" y="23"/>
                    <a:pt x="23" y="23"/>
                    <a:pt x="23" y="23"/>
                  </a:cubicBezTo>
                  <a:cubicBezTo>
                    <a:pt x="29" y="23"/>
                    <a:pt x="32" y="20"/>
                    <a:pt x="32" y="13"/>
                  </a:cubicBezTo>
                  <a:cubicBezTo>
                    <a:pt x="32" y="6"/>
                    <a:pt x="30" y="3"/>
                    <a:pt x="22" y="3"/>
                  </a:cubicBezTo>
                  <a:cubicBezTo>
                    <a:pt x="18" y="3"/>
                    <a:pt x="18" y="3"/>
                    <a:pt x="18" y="3"/>
                  </a:cubicBezTo>
                  <a:lnTo>
                    <a:pt x="1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8" name="Freeform 36"/>
            <p:cNvSpPr>
              <a:spLocks/>
            </p:cNvSpPr>
            <p:nvPr/>
          </p:nvSpPr>
          <p:spPr bwMode="auto">
            <a:xfrm>
              <a:off x="1516" y="3944"/>
              <a:ext cx="36" cy="89"/>
            </a:xfrm>
            <a:custGeom>
              <a:avLst/>
              <a:gdLst>
                <a:gd name="T0" fmla="*/ 0 w 21"/>
                <a:gd name="T1" fmla="*/ 5583 h 53"/>
                <a:gd name="T2" fmla="*/ 741 w 21"/>
                <a:gd name="T3" fmla="*/ 5583 h 53"/>
                <a:gd name="T4" fmla="*/ 741 w 21"/>
                <a:gd name="T5" fmla="*/ 294 h 53"/>
                <a:gd name="T6" fmla="*/ 0 w 21"/>
                <a:gd name="T7" fmla="*/ 294 h 53"/>
                <a:gd name="T8" fmla="*/ 0 w 21"/>
                <a:gd name="T9" fmla="*/ 0 h 53"/>
                <a:gd name="T10" fmla="*/ 663 w 21"/>
                <a:gd name="T11" fmla="*/ 0 h 53"/>
                <a:gd name="T12" fmla="*/ 1995 w 21"/>
                <a:gd name="T13" fmla="*/ 0 h 53"/>
                <a:gd name="T14" fmla="*/ 1995 w 21"/>
                <a:gd name="T15" fmla="*/ 5583 h 53"/>
                <a:gd name="T16" fmla="*/ 2695 w 21"/>
                <a:gd name="T17" fmla="*/ 5583 h 53"/>
                <a:gd name="T18" fmla="*/ 2695 w 21"/>
                <a:gd name="T19" fmla="*/ 5763 h 53"/>
                <a:gd name="T20" fmla="*/ 0 w 21"/>
                <a:gd name="T21" fmla="*/ 5763 h 53"/>
                <a:gd name="T22" fmla="*/ 0 w 21"/>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2" y="0"/>
                    <a:pt x="16" y="0"/>
                  </a:cubicBezTo>
                  <a:cubicBezTo>
                    <a:pt x="16" y="51"/>
                    <a:pt x="16" y="51"/>
                    <a:pt x="16" y="51"/>
                  </a:cubicBezTo>
                  <a:cubicBezTo>
                    <a:pt x="21" y="51"/>
                    <a:pt x="21" y="51"/>
                    <a:pt x="21" y="51"/>
                  </a:cubicBezTo>
                  <a:cubicBezTo>
                    <a:pt x="21" y="53"/>
                    <a:pt x="21" y="53"/>
                    <a:pt x="21"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69" name="Freeform 37"/>
            <p:cNvSpPr>
              <a:spLocks/>
            </p:cNvSpPr>
            <p:nvPr/>
          </p:nvSpPr>
          <p:spPr bwMode="auto">
            <a:xfrm>
              <a:off x="1555" y="3972"/>
              <a:ext cx="77" cy="65"/>
            </a:xfrm>
            <a:custGeom>
              <a:avLst/>
              <a:gdLst>
                <a:gd name="T0" fmla="*/ 4274 w 46"/>
                <a:gd name="T1" fmla="*/ 4410 h 38"/>
                <a:gd name="T2" fmla="*/ 4756 w 46"/>
                <a:gd name="T3" fmla="*/ 4410 h 38"/>
                <a:gd name="T4" fmla="*/ 4756 w 46"/>
                <a:gd name="T5" fmla="*/ 4629 h 38"/>
                <a:gd name="T6" fmla="*/ 3098 w 46"/>
                <a:gd name="T7" fmla="*/ 4760 h 38"/>
                <a:gd name="T8" fmla="*/ 3098 w 46"/>
                <a:gd name="T9" fmla="*/ 4023 h 38"/>
                <a:gd name="T10" fmla="*/ 3098 w 46"/>
                <a:gd name="T11" fmla="*/ 4023 h 38"/>
                <a:gd name="T12" fmla="*/ 1851 w 46"/>
                <a:gd name="T13" fmla="*/ 4760 h 38"/>
                <a:gd name="T14" fmla="*/ 619 w 46"/>
                <a:gd name="T15" fmla="*/ 3207 h 38"/>
                <a:gd name="T16" fmla="*/ 619 w 46"/>
                <a:gd name="T17" fmla="*/ 375 h 38"/>
                <a:gd name="T18" fmla="*/ 0 w 46"/>
                <a:gd name="T19" fmla="*/ 375 h 38"/>
                <a:gd name="T20" fmla="*/ 0 w 46"/>
                <a:gd name="T21" fmla="*/ 128 h 38"/>
                <a:gd name="T22" fmla="*/ 487 w 46"/>
                <a:gd name="T23" fmla="*/ 128 h 38"/>
                <a:gd name="T24" fmla="*/ 1656 w 46"/>
                <a:gd name="T25" fmla="*/ 0 h 38"/>
                <a:gd name="T26" fmla="*/ 1656 w 46"/>
                <a:gd name="T27" fmla="*/ 3503 h 38"/>
                <a:gd name="T28" fmla="*/ 2283 w 46"/>
                <a:gd name="T29" fmla="*/ 4228 h 38"/>
                <a:gd name="T30" fmla="*/ 3098 w 46"/>
                <a:gd name="T31" fmla="*/ 2882 h 38"/>
                <a:gd name="T32" fmla="*/ 3098 w 46"/>
                <a:gd name="T33" fmla="*/ 375 h 38"/>
                <a:gd name="T34" fmla="*/ 2574 w 46"/>
                <a:gd name="T35" fmla="*/ 375 h 38"/>
                <a:gd name="T36" fmla="*/ 2574 w 46"/>
                <a:gd name="T37" fmla="*/ 128 h 38"/>
                <a:gd name="T38" fmla="*/ 3006 w 46"/>
                <a:gd name="T39" fmla="*/ 128 h 38"/>
                <a:gd name="T40" fmla="*/ 4274 w 46"/>
                <a:gd name="T41" fmla="*/ 0 h 38"/>
                <a:gd name="T42" fmla="*/ 4274 w 46"/>
                <a:gd name="T43" fmla="*/ 441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38">
                  <a:moveTo>
                    <a:pt x="41" y="35"/>
                  </a:moveTo>
                  <a:cubicBezTo>
                    <a:pt x="46" y="35"/>
                    <a:pt x="46" y="35"/>
                    <a:pt x="46" y="35"/>
                  </a:cubicBezTo>
                  <a:cubicBezTo>
                    <a:pt x="46" y="37"/>
                    <a:pt x="46" y="37"/>
                    <a:pt x="46" y="37"/>
                  </a:cubicBezTo>
                  <a:cubicBezTo>
                    <a:pt x="39" y="37"/>
                    <a:pt x="35" y="37"/>
                    <a:pt x="30" y="38"/>
                  </a:cubicBezTo>
                  <a:cubicBezTo>
                    <a:pt x="30" y="32"/>
                    <a:pt x="30" y="32"/>
                    <a:pt x="30" y="32"/>
                  </a:cubicBezTo>
                  <a:cubicBezTo>
                    <a:pt x="30" y="32"/>
                    <a:pt x="30" y="32"/>
                    <a:pt x="30" y="32"/>
                  </a:cubicBezTo>
                  <a:cubicBezTo>
                    <a:pt x="28" y="36"/>
                    <a:pt x="23" y="38"/>
                    <a:pt x="18" y="38"/>
                  </a:cubicBezTo>
                  <a:cubicBezTo>
                    <a:pt x="11" y="38"/>
                    <a:pt x="6" y="35"/>
                    <a:pt x="6" y="26"/>
                  </a:cubicBezTo>
                  <a:cubicBezTo>
                    <a:pt x="6" y="3"/>
                    <a:pt x="6" y="3"/>
                    <a:pt x="6" y="3"/>
                  </a:cubicBezTo>
                  <a:cubicBezTo>
                    <a:pt x="0" y="3"/>
                    <a:pt x="0" y="3"/>
                    <a:pt x="0" y="3"/>
                  </a:cubicBezTo>
                  <a:cubicBezTo>
                    <a:pt x="0" y="1"/>
                    <a:pt x="0" y="1"/>
                    <a:pt x="0" y="1"/>
                  </a:cubicBezTo>
                  <a:cubicBezTo>
                    <a:pt x="5" y="1"/>
                    <a:pt x="5" y="1"/>
                    <a:pt x="5" y="1"/>
                  </a:cubicBezTo>
                  <a:cubicBezTo>
                    <a:pt x="9" y="1"/>
                    <a:pt x="12" y="1"/>
                    <a:pt x="16" y="0"/>
                  </a:cubicBezTo>
                  <a:cubicBezTo>
                    <a:pt x="16" y="28"/>
                    <a:pt x="16" y="28"/>
                    <a:pt x="16" y="28"/>
                  </a:cubicBezTo>
                  <a:cubicBezTo>
                    <a:pt x="16" y="34"/>
                    <a:pt x="19" y="34"/>
                    <a:pt x="22" y="34"/>
                  </a:cubicBezTo>
                  <a:cubicBezTo>
                    <a:pt x="27" y="34"/>
                    <a:pt x="30" y="31"/>
                    <a:pt x="30" y="23"/>
                  </a:cubicBezTo>
                  <a:cubicBezTo>
                    <a:pt x="30" y="3"/>
                    <a:pt x="30" y="3"/>
                    <a:pt x="30" y="3"/>
                  </a:cubicBezTo>
                  <a:cubicBezTo>
                    <a:pt x="25" y="3"/>
                    <a:pt x="25" y="3"/>
                    <a:pt x="25" y="3"/>
                  </a:cubicBezTo>
                  <a:cubicBezTo>
                    <a:pt x="25" y="1"/>
                    <a:pt x="25" y="1"/>
                    <a:pt x="25" y="1"/>
                  </a:cubicBezTo>
                  <a:cubicBezTo>
                    <a:pt x="29" y="1"/>
                    <a:pt x="29" y="1"/>
                    <a:pt x="29" y="1"/>
                  </a:cubicBezTo>
                  <a:cubicBezTo>
                    <a:pt x="33" y="1"/>
                    <a:pt x="37" y="1"/>
                    <a:pt x="41" y="0"/>
                  </a:cubicBezTo>
                  <a:lnTo>
                    <a:pt x="4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0" name="Freeform 38"/>
            <p:cNvSpPr>
              <a:spLocks noEditPoints="1"/>
            </p:cNvSpPr>
            <p:nvPr/>
          </p:nvSpPr>
          <p:spPr bwMode="auto">
            <a:xfrm>
              <a:off x="1639" y="3972"/>
              <a:ext cx="62" cy="65"/>
            </a:xfrm>
            <a:custGeom>
              <a:avLst/>
              <a:gdLst>
                <a:gd name="T0" fmla="*/ 1268 w 37"/>
                <a:gd name="T1" fmla="*/ 2148 h 38"/>
                <a:gd name="T2" fmla="*/ 1268 w 37"/>
                <a:gd name="T3" fmla="*/ 2472 h 38"/>
                <a:gd name="T4" fmla="*/ 2193 w 37"/>
                <a:gd name="T5" fmla="*/ 4410 h 38"/>
                <a:gd name="T6" fmla="*/ 3561 w 37"/>
                <a:gd name="T7" fmla="*/ 3207 h 38"/>
                <a:gd name="T8" fmla="*/ 3735 w 37"/>
                <a:gd name="T9" fmla="*/ 3382 h 38"/>
                <a:gd name="T10" fmla="*/ 1994 w 37"/>
                <a:gd name="T11" fmla="*/ 4760 h 38"/>
                <a:gd name="T12" fmla="*/ 0 w 37"/>
                <a:gd name="T13" fmla="*/ 2408 h 38"/>
                <a:gd name="T14" fmla="*/ 1994 w 37"/>
                <a:gd name="T15" fmla="*/ 0 h 38"/>
                <a:gd name="T16" fmla="*/ 3852 w 37"/>
                <a:gd name="T17" fmla="*/ 2148 h 38"/>
                <a:gd name="T18" fmla="*/ 1268 w 37"/>
                <a:gd name="T19" fmla="*/ 2148 h 38"/>
                <a:gd name="T20" fmla="*/ 2589 w 37"/>
                <a:gd name="T21" fmla="*/ 1875 h 38"/>
                <a:gd name="T22" fmla="*/ 2589 w 37"/>
                <a:gd name="T23" fmla="*/ 1551 h 38"/>
                <a:gd name="T24" fmla="*/ 1994 w 37"/>
                <a:gd name="T25" fmla="*/ 219 h 38"/>
                <a:gd name="T26" fmla="*/ 1268 w 37"/>
                <a:gd name="T27" fmla="*/ 1875 h 38"/>
                <a:gd name="T28" fmla="*/ 2589 w 37"/>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8">
                  <a:moveTo>
                    <a:pt x="12" y="17"/>
                  </a:moveTo>
                  <a:cubicBezTo>
                    <a:pt x="12" y="20"/>
                    <a:pt x="12" y="20"/>
                    <a:pt x="12" y="20"/>
                  </a:cubicBezTo>
                  <a:cubicBezTo>
                    <a:pt x="12" y="27"/>
                    <a:pt x="13" y="35"/>
                    <a:pt x="21" y="35"/>
                  </a:cubicBezTo>
                  <a:cubicBezTo>
                    <a:pt x="28" y="35"/>
                    <a:pt x="31" y="31"/>
                    <a:pt x="34" y="26"/>
                  </a:cubicBezTo>
                  <a:cubicBezTo>
                    <a:pt x="36" y="27"/>
                    <a:pt x="36" y="27"/>
                    <a:pt x="36" y="27"/>
                  </a:cubicBezTo>
                  <a:cubicBezTo>
                    <a:pt x="33" y="34"/>
                    <a:pt x="27" y="38"/>
                    <a:pt x="19" y="38"/>
                  </a:cubicBezTo>
                  <a:cubicBezTo>
                    <a:pt x="8" y="38"/>
                    <a:pt x="0" y="31"/>
                    <a:pt x="0" y="19"/>
                  </a:cubicBezTo>
                  <a:cubicBezTo>
                    <a:pt x="0" y="8"/>
                    <a:pt x="8" y="0"/>
                    <a:pt x="19" y="0"/>
                  </a:cubicBezTo>
                  <a:cubicBezTo>
                    <a:pt x="29" y="0"/>
                    <a:pt x="37" y="6"/>
                    <a:pt x="37" y="17"/>
                  </a:cubicBezTo>
                  <a:lnTo>
                    <a:pt x="12" y="17"/>
                  </a:lnTo>
                  <a:close/>
                  <a:moveTo>
                    <a:pt x="25" y="15"/>
                  </a:moveTo>
                  <a:cubicBezTo>
                    <a:pt x="25" y="12"/>
                    <a:pt x="25" y="12"/>
                    <a:pt x="25" y="12"/>
                  </a:cubicBezTo>
                  <a:cubicBezTo>
                    <a:pt x="25" y="7"/>
                    <a:pt x="24" y="2"/>
                    <a:pt x="19" y="2"/>
                  </a:cubicBezTo>
                  <a:cubicBezTo>
                    <a:pt x="12" y="2"/>
                    <a:pt x="12" y="10"/>
                    <a:pt x="12" y="15"/>
                  </a:cubicBezTo>
                  <a:lnTo>
                    <a:pt x="2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1" name="Freeform 39"/>
            <p:cNvSpPr>
              <a:spLocks/>
            </p:cNvSpPr>
            <p:nvPr/>
          </p:nvSpPr>
          <p:spPr bwMode="auto">
            <a:xfrm>
              <a:off x="1709" y="3943"/>
              <a:ext cx="60" cy="94"/>
            </a:xfrm>
            <a:custGeom>
              <a:avLst/>
              <a:gdLst>
                <a:gd name="T0" fmla="*/ 0 w 37"/>
                <a:gd name="T1" fmla="*/ 4503 h 55"/>
                <a:gd name="T2" fmla="*/ 144 w 37"/>
                <a:gd name="T3" fmla="*/ 4503 h 55"/>
                <a:gd name="T4" fmla="*/ 1435 w 37"/>
                <a:gd name="T5" fmla="*/ 6476 h 55"/>
                <a:gd name="T6" fmla="*/ 2327 w 37"/>
                <a:gd name="T7" fmla="*/ 5450 h 55"/>
                <a:gd name="T8" fmla="*/ 0 w 37"/>
                <a:gd name="T9" fmla="*/ 1972 h 55"/>
                <a:gd name="T10" fmla="*/ 1435 w 37"/>
                <a:gd name="T11" fmla="*/ 0 h 55"/>
                <a:gd name="T12" fmla="*/ 2601 w 37"/>
                <a:gd name="T13" fmla="*/ 528 h 55"/>
                <a:gd name="T14" fmla="*/ 2601 w 37"/>
                <a:gd name="T15" fmla="*/ 1972 h 55"/>
                <a:gd name="T16" fmla="*/ 2457 w 37"/>
                <a:gd name="T17" fmla="*/ 1972 h 55"/>
                <a:gd name="T18" fmla="*/ 1323 w 37"/>
                <a:gd name="T19" fmla="*/ 374 h 55"/>
                <a:gd name="T20" fmla="*/ 615 w 37"/>
                <a:gd name="T21" fmla="*/ 1372 h 55"/>
                <a:gd name="T22" fmla="*/ 2924 w 37"/>
                <a:gd name="T23" fmla="*/ 4914 h 55"/>
                <a:gd name="T24" fmla="*/ 1435 w 37"/>
                <a:gd name="T25" fmla="*/ 6850 h 55"/>
                <a:gd name="T26" fmla="*/ 0 w 37"/>
                <a:gd name="T27" fmla="*/ 6476 h 55"/>
                <a:gd name="T28" fmla="*/ 0 w 37"/>
                <a:gd name="T29" fmla="*/ 4503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55">
                  <a:moveTo>
                    <a:pt x="0" y="36"/>
                  </a:moveTo>
                  <a:cubicBezTo>
                    <a:pt x="2" y="36"/>
                    <a:pt x="2" y="36"/>
                    <a:pt x="2" y="36"/>
                  </a:cubicBezTo>
                  <a:cubicBezTo>
                    <a:pt x="3" y="44"/>
                    <a:pt x="9" y="52"/>
                    <a:pt x="18" y="52"/>
                  </a:cubicBezTo>
                  <a:cubicBezTo>
                    <a:pt x="24" y="52"/>
                    <a:pt x="30" y="50"/>
                    <a:pt x="30" y="44"/>
                  </a:cubicBezTo>
                  <a:cubicBezTo>
                    <a:pt x="30" y="31"/>
                    <a:pt x="0" y="35"/>
                    <a:pt x="0" y="16"/>
                  </a:cubicBezTo>
                  <a:cubicBezTo>
                    <a:pt x="0" y="5"/>
                    <a:pt x="10" y="0"/>
                    <a:pt x="18" y="0"/>
                  </a:cubicBezTo>
                  <a:cubicBezTo>
                    <a:pt x="22" y="0"/>
                    <a:pt x="26" y="1"/>
                    <a:pt x="33" y="4"/>
                  </a:cubicBezTo>
                  <a:cubicBezTo>
                    <a:pt x="33" y="16"/>
                    <a:pt x="33" y="16"/>
                    <a:pt x="33" y="16"/>
                  </a:cubicBezTo>
                  <a:cubicBezTo>
                    <a:pt x="31" y="16"/>
                    <a:pt x="31" y="16"/>
                    <a:pt x="31" y="16"/>
                  </a:cubicBezTo>
                  <a:cubicBezTo>
                    <a:pt x="29" y="9"/>
                    <a:pt x="24" y="3"/>
                    <a:pt x="17" y="3"/>
                  </a:cubicBezTo>
                  <a:cubicBezTo>
                    <a:pt x="12" y="3"/>
                    <a:pt x="8" y="6"/>
                    <a:pt x="8" y="11"/>
                  </a:cubicBezTo>
                  <a:cubicBezTo>
                    <a:pt x="8" y="23"/>
                    <a:pt x="37" y="18"/>
                    <a:pt x="37" y="39"/>
                  </a:cubicBezTo>
                  <a:cubicBezTo>
                    <a:pt x="37" y="48"/>
                    <a:pt x="28" y="55"/>
                    <a:pt x="18" y="55"/>
                  </a:cubicBezTo>
                  <a:cubicBezTo>
                    <a:pt x="12" y="55"/>
                    <a:pt x="6" y="54"/>
                    <a:pt x="0" y="52"/>
                  </a:cubicBez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2" name="Freeform 40"/>
            <p:cNvSpPr>
              <a:spLocks/>
            </p:cNvSpPr>
            <p:nvPr/>
          </p:nvSpPr>
          <p:spPr bwMode="auto">
            <a:xfrm>
              <a:off x="1776" y="3944"/>
              <a:ext cx="76" cy="89"/>
            </a:xfrm>
            <a:custGeom>
              <a:avLst/>
              <a:gdLst>
                <a:gd name="T0" fmla="*/ 0 w 46"/>
                <a:gd name="T1" fmla="*/ 5583 h 53"/>
                <a:gd name="T2" fmla="*/ 435 w 46"/>
                <a:gd name="T3" fmla="*/ 5583 h 53"/>
                <a:gd name="T4" fmla="*/ 435 w 46"/>
                <a:gd name="T5" fmla="*/ 294 h 53"/>
                <a:gd name="T6" fmla="*/ 0 w 46"/>
                <a:gd name="T7" fmla="*/ 294 h 53"/>
                <a:gd name="T8" fmla="*/ 0 w 46"/>
                <a:gd name="T9" fmla="*/ 0 h 53"/>
                <a:gd name="T10" fmla="*/ 435 w 46"/>
                <a:gd name="T11" fmla="*/ 0 h 53"/>
                <a:gd name="T12" fmla="*/ 1439 w 46"/>
                <a:gd name="T13" fmla="*/ 0 h 53"/>
                <a:gd name="T14" fmla="*/ 1439 w 46"/>
                <a:gd name="T15" fmla="*/ 2400 h 53"/>
                <a:gd name="T16" fmla="*/ 1439 w 46"/>
                <a:gd name="T17" fmla="*/ 2400 h 53"/>
                <a:gd name="T18" fmla="*/ 2561 w 46"/>
                <a:gd name="T19" fmla="*/ 1709 h 53"/>
                <a:gd name="T20" fmla="*/ 3770 w 46"/>
                <a:gd name="T21" fmla="*/ 3046 h 53"/>
                <a:gd name="T22" fmla="*/ 3770 w 46"/>
                <a:gd name="T23" fmla="*/ 5583 h 53"/>
                <a:gd name="T24" fmla="*/ 4231 w 46"/>
                <a:gd name="T25" fmla="*/ 5583 h 53"/>
                <a:gd name="T26" fmla="*/ 4231 w 46"/>
                <a:gd name="T27" fmla="*/ 5763 h 53"/>
                <a:gd name="T28" fmla="*/ 2282 w 46"/>
                <a:gd name="T29" fmla="*/ 5763 h 53"/>
                <a:gd name="T30" fmla="*/ 2282 w 46"/>
                <a:gd name="T31" fmla="*/ 5583 h 53"/>
                <a:gd name="T32" fmla="*/ 2779 w 46"/>
                <a:gd name="T33" fmla="*/ 5583 h 53"/>
                <a:gd name="T34" fmla="*/ 2779 w 46"/>
                <a:gd name="T35" fmla="*/ 2893 h 53"/>
                <a:gd name="T36" fmla="*/ 2214 w 46"/>
                <a:gd name="T37" fmla="*/ 2146 h 53"/>
                <a:gd name="T38" fmla="*/ 1439 w 46"/>
                <a:gd name="T39" fmla="*/ 3268 h 53"/>
                <a:gd name="T40" fmla="*/ 1439 w 46"/>
                <a:gd name="T41" fmla="*/ 5583 h 53"/>
                <a:gd name="T42" fmla="*/ 1963 w 46"/>
                <a:gd name="T43" fmla="*/ 5583 h 53"/>
                <a:gd name="T44" fmla="*/ 1963 w 46"/>
                <a:gd name="T45" fmla="*/ 5763 h 53"/>
                <a:gd name="T46" fmla="*/ 0 w 46"/>
                <a:gd name="T47" fmla="*/ 5763 h 53"/>
                <a:gd name="T48" fmla="*/ 0 w 46"/>
                <a:gd name="T49" fmla="*/ 5583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53">
                  <a:moveTo>
                    <a:pt x="0" y="51"/>
                  </a:moveTo>
                  <a:cubicBezTo>
                    <a:pt x="5" y="51"/>
                    <a:pt x="5" y="51"/>
                    <a:pt x="5" y="51"/>
                  </a:cubicBezTo>
                  <a:cubicBezTo>
                    <a:pt x="5" y="3"/>
                    <a:pt x="5" y="3"/>
                    <a:pt x="5" y="3"/>
                  </a:cubicBezTo>
                  <a:cubicBezTo>
                    <a:pt x="0" y="3"/>
                    <a:pt x="0" y="3"/>
                    <a:pt x="0" y="3"/>
                  </a:cubicBezTo>
                  <a:cubicBezTo>
                    <a:pt x="0" y="0"/>
                    <a:pt x="0" y="0"/>
                    <a:pt x="0" y="0"/>
                  </a:cubicBezTo>
                  <a:cubicBezTo>
                    <a:pt x="5" y="0"/>
                    <a:pt x="5" y="0"/>
                    <a:pt x="5" y="0"/>
                  </a:cubicBezTo>
                  <a:cubicBezTo>
                    <a:pt x="8" y="0"/>
                    <a:pt x="12" y="0"/>
                    <a:pt x="16" y="0"/>
                  </a:cubicBezTo>
                  <a:cubicBezTo>
                    <a:pt x="16" y="22"/>
                    <a:pt x="16" y="22"/>
                    <a:pt x="16" y="22"/>
                  </a:cubicBezTo>
                  <a:cubicBezTo>
                    <a:pt x="16" y="22"/>
                    <a:pt x="16" y="22"/>
                    <a:pt x="16" y="22"/>
                  </a:cubicBezTo>
                  <a:cubicBezTo>
                    <a:pt x="19" y="18"/>
                    <a:pt x="23" y="16"/>
                    <a:pt x="28" y="16"/>
                  </a:cubicBezTo>
                  <a:cubicBezTo>
                    <a:pt x="35" y="16"/>
                    <a:pt x="41" y="20"/>
                    <a:pt x="41" y="28"/>
                  </a:cubicBezTo>
                  <a:cubicBezTo>
                    <a:pt x="41" y="51"/>
                    <a:pt x="41" y="51"/>
                    <a:pt x="41" y="51"/>
                  </a:cubicBezTo>
                  <a:cubicBezTo>
                    <a:pt x="46" y="51"/>
                    <a:pt x="46" y="51"/>
                    <a:pt x="46" y="51"/>
                  </a:cubicBezTo>
                  <a:cubicBezTo>
                    <a:pt x="46" y="53"/>
                    <a:pt x="46" y="53"/>
                    <a:pt x="46" y="53"/>
                  </a:cubicBezTo>
                  <a:cubicBezTo>
                    <a:pt x="25" y="53"/>
                    <a:pt x="25" y="53"/>
                    <a:pt x="25" y="53"/>
                  </a:cubicBezTo>
                  <a:cubicBezTo>
                    <a:pt x="25" y="51"/>
                    <a:pt x="25" y="51"/>
                    <a:pt x="25" y="51"/>
                  </a:cubicBezTo>
                  <a:cubicBezTo>
                    <a:pt x="30" y="51"/>
                    <a:pt x="30" y="51"/>
                    <a:pt x="30" y="51"/>
                  </a:cubicBezTo>
                  <a:cubicBezTo>
                    <a:pt x="30" y="27"/>
                    <a:pt x="30" y="27"/>
                    <a:pt x="30" y="27"/>
                  </a:cubicBezTo>
                  <a:cubicBezTo>
                    <a:pt x="30" y="21"/>
                    <a:pt x="27" y="20"/>
                    <a:pt x="24" y="20"/>
                  </a:cubicBezTo>
                  <a:cubicBezTo>
                    <a:pt x="20" y="20"/>
                    <a:pt x="16" y="24"/>
                    <a:pt x="16" y="30"/>
                  </a:cubicBezTo>
                  <a:cubicBezTo>
                    <a:pt x="16" y="51"/>
                    <a:pt x="16" y="51"/>
                    <a:pt x="16" y="51"/>
                  </a:cubicBezTo>
                  <a:cubicBezTo>
                    <a:pt x="21" y="51"/>
                    <a:pt x="21" y="51"/>
                    <a:pt x="21" y="51"/>
                  </a:cubicBezTo>
                  <a:cubicBezTo>
                    <a:pt x="21" y="53"/>
                    <a:pt x="21" y="53"/>
                    <a:pt x="21"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3" name="Freeform 41"/>
            <p:cNvSpPr>
              <a:spLocks noEditPoints="1"/>
            </p:cNvSpPr>
            <p:nvPr/>
          </p:nvSpPr>
          <p:spPr bwMode="auto">
            <a:xfrm>
              <a:off x="1857" y="3943"/>
              <a:ext cx="37" cy="90"/>
            </a:xfrm>
            <a:custGeom>
              <a:avLst/>
              <a:gdLst>
                <a:gd name="T0" fmla="*/ 0 w 22"/>
                <a:gd name="T1" fmla="*/ 5300 h 54"/>
                <a:gd name="T2" fmla="*/ 656 w 22"/>
                <a:gd name="T3" fmla="*/ 5300 h 54"/>
                <a:gd name="T4" fmla="*/ 656 w 22"/>
                <a:gd name="T5" fmla="*/ 2028 h 54"/>
                <a:gd name="T6" fmla="*/ 0 w 22"/>
                <a:gd name="T7" fmla="*/ 2028 h 54"/>
                <a:gd name="T8" fmla="*/ 0 w 22"/>
                <a:gd name="T9" fmla="*/ 1867 h 54"/>
                <a:gd name="T10" fmla="*/ 494 w 22"/>
                <a:gd name="T11" fmla="*/ 1867 h 54"/>
                <a:gd name="T12" fmla="*/ 1722 w 22"/>
                <a:gd name="T13" fmla="*/ 1713 h 54"/>
                <a:gd name="T14" fmla="*/ 1722 w 22"/>
                <a:gd name="T15" fmla="*/ 5300 h 54"/>
                <a:gd name="T16" fmla="*/ 2351 w 22"/>
                <a:gd name="T17" fmla="*/ 5300 h 54"/>
                <a:gd name="T18" fmla="*/ 2351 w 22"/>
                <a:gd name="T19" fmla="*/ 5463 h 54"/>
                <a:gd name="T20" fmla="*/ 0 w 22"/>
                <a:gd name="T21" fmla="*/ 5463 h 54"/>
                <a:gd name="T22" fmla="*/ 0 w 22"/>
                <a:gd name="T23" fmla="*/ 5300 h 54"/>
                <a:gd name="T24" fmla="*/ 1223 w 22"/>
                <a:gd name="T25" fmla="*/ 0 h 54"/>
                <a:gd name="T26" fmla="*/ 1855 w 22"/>
                <a:gd name="T27" fmla="*/ 603 h 54"/>
                <a:gd name="T28" fmla="*/ 1223 w 22"/>
                <a:gd name="T29" fmla="*/ 1180 h 54"/>
                <a:gd name="T30" fmla="*/ 494 w 22"/>
                <a:gd name="T31" fmla="*/ 603 h 54"/>
                <a:gd name="T32" fmla="*/ 1223 w 22"/>
                <a:gd name="T33" fmla="*/ 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 h="54">
                  <a:moveTo>
                    <a:pt x="0" y="52"/>
                  </a:moveTo>
                  <a:cubicBezTo>
                    <a:pt x="6" y="52"/>
                    <a:pt x="6" y="52"/>
                    <a:pt x="6" y="52"/>
                  </a:cubicBezTo>
                  <a:cubicBezTo>
                    <a:pt x="6" y="20"/>
                    <a:pt x="6" y="20"/>
                    <a:pt x="6" y="20"/>
                  </a:cubicBezTo>
                  <a:cubicBezTo>
                    <a:pt x="0" y="20"/>
                    <a:pt x="0" y="20"/>
                    <a:pt x="0" y="20"/>
                  </a:cubicBezTo>
                  <a:cubicBezTo>
                    <a:pt x="0" y="18"/>
                    <a:pt x="0" y="18"/>
                    <a:pt x="0" y="18"/>
                  </a:cubicBezTo>
                  <a:cubicBezTo>
                    <a:pt x="5" y="18"/>
                    <a:pt x="5" y="18"/>
                    <a:pt x="5" y="18"/>
                  </a:cubicBezTo>
                  <a:cubicBezTo>
                    <a:pt x="9" y="18"/>
                    <a:pt x="13" y="18"/>
                    <a:pt x="16" y="17"/>
                  </a:cubicBezTo>
                  <a:cubicBezTo>
                    <a:pt x="16" y="52"/>
                    <a:pt x="16" y="52"/>
                    <a:pt x="16" y="52"/>
                  </a:cubicBezTo>
                  <a:cubicBezTo>
                    <a:pt x="22" y="52"/>
                    <a:pt x="22" y="52"/>
                    <a:pt x="22" y="52"/>
                  </a:cubicBezTo>
                  <a:cubicBezTo>
                    <a:pt x="22" y="54"/>
                    <a:pt x="22" y="54"/>
                    <a:pt x="22" y="54"/>
                  </a:cubicBezTo>
                  <a:cubicBezTo>
                    <a:pt x="0" y="54"/>
                    <a:pt x="0" y="54"/>
                    <a:pt x="0" y="54"/>
                  </a:cubicBezTo>
                  <a:lnTo>
                    <a:pt x="0" y="52"/>
                  </a:lnTo>
                  <a:close/>
                  <a:moveTo>
                    <a:pt x="11" y="0"/>
                  </a:moveTo>
                  <a:cubicBezTo>
                    <a:pt x="14" y="0"/>
                    <a:pt x="17" y="3"/>
                    <a:pt x="17" y="6"/>
                  </a:cubicBezTo>
                  <a:cubicBezTo>
                    <a:pt x="17" y="9"/>
                    <a:pt x="14" y="12"/>
                    <a:pt x="11" y="12"/>
                  </a:cubicBezTo>
                  <a:cubicBezTo>
                    <a:pt x="8" y="12"/>
                    <a:pt x="5" y="9"/>
                    <a:pt x="5" y="6"/>
                  </a:cubicBezTo>
                  <a:cubicBezTo>
                    <a:pt x="5" y="3"/>
                    <a:pt x="8"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4" name="Freeform 42"/>
            <p:cNvSpPr>
              <a:spLocks noEditPoints="1"/>
            </p:cNvSpPr>
            <p:nvPr/>
          </p:nvSpPr>
          <p:spPr bwMode="auto">
            <a:xfrm>
              <a:off x="1902" y="3972"/>
              <a:ext cx="60" cy="65"/>
            </a:xfrm>
            <a:custGeom>
              <a:avLst/>
              <a:gdLst>
                <a:gd name="T0" fmla="*/ 1063 w 36"/>
                <a:gd name="T1" fmla="*/ 2148 h 38"/>
                <a:gd name="T2" fmla="*/ 1063 w 36"/>
                <a:gd name="T3" fmla="*/ 2472 h 38"/>
                <a:gd name="T4" fmla="*/ 2083 w 36"/>
                <a:gd name="T5" fmla="*/ 4410 h 38"/>
                <a:gd name="T6" fmla="*/ 3278 w 36"/>
                <a:gd name="T7" fmla="*/ 3207 h 38"/>
                <a:gd name="T8" fmla="*/ 3472 w 36"/>
                <a:gd name="T9" fmla="*/ 3382 h 38"/>
                <a:gd name="T10" fmla="*/ 1888 w 36"/>
                <a:gd name="T11" fmla="*/ 4760 h 38"/>
                <a:gd name="T12" fmla="*/ 0 w 36"/>
                <a:gd name="T13" fmla="*/ 2408 h 38"/>
                <a:gd name="T14" fmla="*/ 1888 w 36"/>
                <a:gd name="T15" fmla="*/ 0 h 38"/>
                <a:gd name="T16" fmla="*/ 3575 w 36"/>
                <a:gd name="T17" fmla="*/ 2148 h 38"/>
                <a:gd name="T18" fmla="*/ 1063 w 36"/>
                <a:gd name="T19" fmla="*/ 2148 h 38"/>
                <a:gd name="T20" fmla="*/ 2408 w 36"/>
                <a:gd name="T21" fmla="*/ 1875 h 38"/>
                <a:gd name="T22" fmla="*/ 2408 w 36"/>
                <a:gd name="T23" fmla="*/ 1551 h 38"/>
                <a:gd name="T24" fmla="*/ 1772 w 36"/>
                <a:gd name="T25" fmla="*/ 219 h 38"/>
                <a:gd name="T26" fmla="*/ 1063 w 36"/>
                <a:gd name="T27" fmla="*/ 1875 h 38"/>
                <a:gd name="T28" fmla="*/ 2408 w 36"/>
                <a:gd name="T29" fmla="*/ 1875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8">
                  <a:moveTo>
                    <a:pt x="11" y="17"/>
                  </a:moveTo>
                  <a:cubicBezTo>
                    <a:pt x="11" y="20"/>
                    <a:pt x="11" y="20"/>
                    <a:pt x="11" y="20"/>
                  </a:cubicBezTo>
                  <a:cubicBezTo>
                    <a:pt x="11" y="27"/>
                    <a:pt x="12" y="35"/>
                    <a:pt x="21" y="35"/>
                  </a:cubicBezTo>
                  <a:cubicBezTo>
                    <a:pt x="27" y="35"/>
                    <a:pt x="31" y="31"/>
                    <a:pt x="33" y="26"/>
                  </a:cubicBezTo>
                  <a:cubicBezTo>
                    <a:pt x="35" y="27"/>
                    <a:pt x="35" y="27"/>
                    <a:pt x="35" y="27"/>
                  </a:cubicBezTo>
                  <a:cubicBezTo>
                    <a:pt x="32" y="34"/>
                    <a:pt x="26" y="38"/>
                    <a:pt x="19" y="38"/>
                  </a:cubicBezTo>
                  <a:cubicBezTo>
                    <a:pt x="7" y="38"/>
                    <a:pt x="0" y="31"/>
                    <a:pt x="0" y="19"/>
                  </a:cubicBezTo>
                  <a:cubicBezTo>
                    <a:pt x="0" y="8"/>
                    <a:pt x="8" y="0"/>
                    <a:pt x="19" y="0"/>
                  </a:cubicBezTo>
                  <a:cubicBezTo>
                    <a:pt x="28" y="0"/>
                    <a:pt x="36" y="6"/>
                    <a:pt x="36" y="17"/>
                  </a:cubicBezTo>
                  <a:lnTo>
                    <a:pt x="11" y="17"/>
                  </a:lnTo>
                  <a:close/>
                  <a:moveTo>
                    <a:pt x="24" y="15"/>
                  </a:moveTo>
                  <a:cubicBezTo>
                    <a:pt x="24" y="12"/>
                    <a:pt x="24" y="12"/>
                    <a:pt x="24" y="12"/>
                  </a:cubicBezTo>
                  <a:cubicBezTo>
                    <a:pt x="24" y="7"/>
                    <a:pt x="23" y="2"/>
                    <a:pt x="18" y="2"/>
                  </a:cubicBezTo>
                  <a:cubicBezTo>
                    <a:pt x="12" y="2"/>
                    <a:pt x="11" y="10"/>
                    <a:pt x="11" y="15"/>
                  </a:cubicBezTo>
                  <a:lnTo>
                    <a:pt x="2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5" name="Freeform 43"/>
            <p:cNvSpPr>
              <a:spLocks/>
            </p:cNvSpPr>
            <p:nvPr/>
          </p:nvSpPr>
          <p:spPr bwMode="auto">
            <a:xfrm>
              <a:off x="1966" y="3944"/>
              <a:ext cx="37" cy="89"/>
            </a:xfrm>
            <a:custGeom>
              <a:avLst/>
              <a:gdLst>
                <a:gd name="T0" fmla="*/ 0 w 22"/>
                <a:gd name="T1" fmla="*/ 5583 h 53"/>
                <a:gd name="T2" fmla="*/ 656 w 22"/>
                <a:gd name="T3" fmla="*/ 5583 h 53"/>
                <a:gd name="T4" fmla="*/ 656 w 22"/>
                <a:gd name="T5" fmla="*/ 294 h 53"/>
                <a:gd name="T6" fmla="*/ 0 w 22"/>
                <a:gd name="T7" fmla="*/ 294 h 53"/>
                <a:gd name="T8" fmla="*/ 0 w 22"/>
                <a:gd name="T9" fmla="*/ 0 h 53"/>
                <a:gd name="T10" fmla="*/ 494 w 22"/>
                <a:gd name="T11" fmla="*/ 0 h 53"/>
                <a:gd name="T12" fmla="*/ 1722 w 22"/>
                <a:gd name="T13" fmla="*/ 0 h 53"/>
                <a:gd name="T14" fmla="*/ 1722 w 22"/>
                <a:gd name="T15" fmla="*/ 5583 h 53"/>
                <a:gd name="T16" fmla="*/ 2351 w 22"/>
                <a:gd name="T17" fmla="*/ 5583 h 53"/>
                <a:gd name="T18" fmla="*/ 2351 w 22"/>
                <a:gd name="T19" fmla="*/ 5763 h 53"/>
                <a:gd name="T20" fmla="*/ 0 w 22"/>
                <a:gd name="T21" fmla="*/ 5763 h 53"/>
                <a:gd name="T22" fmla="*/ 0 w 22"/>
                <a:gd name="T23" fmla="*/ 558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53">
                  <a:moveTo>
                    <a:pt x="0" y="51"/>
                  </a:moveTo>
                  <a:cubicBezTo>
                    <a:pt x="6" y="51"/>
                    <a:pt x="6" y="51"/>
                    <a:pt x="6" y="51"/>
                  </a:cubicBezTo>
                  <a:cubicBezTo>
                    <a:pt x="6" y="3"/>
                    <a:pt x="6" y="3"/>
                    <a:pt x="6" y="3"/>
                  </a:cubicBezTo>
                  <a:cubicBezTo>
                    <a:pt x="0" y="3"/>
                    <a:pt x="0" y="3"/>
                    <a:pt x="0" y="3"/>
                  </a:cubicBezTo>
                  <a:cubicBezTo>
                    <a:pt x="0" y="0"/>
                    <a:pt x="0" y="0"/>
                    <a:pt x="0" y="0"/>
                  </a:cubicBezTo>
                  <a:cubicBezTo>
                    <a:pt x="5" y="0"/>
                    <a:pt x="5" y="0"/>
                    <a:pt x="5" y="0"/>
                  </a:cubicBezTo>
                  <a:cubicBezTo>
                    <a:pt x="9" y="0"/>
                    <a:pt x="13" y="0"/>
                    <a:pt x="16" y="0"/>
                  </a:cubicBezTo>
                  <a:cubicBezTo>
                    <a:pt x="16" y="51"/>
                    <a:pt x="16" y="51"/>
                    <a:pt x="16" y="51"/>
                  </a:cubicBezTo>
                  <a:cubicBezTo>
                    <a:pt x="22" y="51"/>
                    <a:pt x="22" y="51"/>
                    <a:pt x="22" y="51"/>
                  </a:cubicBezTo>
                  <a:cubicBezTo>
                    <a:pt x="22" y="53"/>
                    <a:pt x="22" y="53"/>
                    <a:pt x="22" y="53"/>
                  </a:cubicBezTo>
                  <a:cubicBezTo>
                    <a:pt x="0" y="53"/>
                    <a:pt x="0" y="53"/>
                    <a:pt x="0" y="53"/>
                  </a:cubicBez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6" name="Freeform 44"/>
            <p:cNvSpPr>
              <a:spLocks noEditPoints="1"/>
            </p:cNvSpPr>
            <p:nvPr/>
          </p:nvSpPr>
          <p:spPr bwMode="auto">
            <a:xfrm>
              <a:off x="2008" y="3944"/>
              <a:ext cx="72" cy="90"/>
            </a:xfrm>
            <a:custGeom>
              <a:avLst/>
              <a:gdLst>
                <a:gd name="T0" fmla="*/ 2776 w 43"/>
                <a:gd name="T1" fmla="*/ 4922 h 54"/>
                <a:gd name="T2" fmla="*/ 2776 w 43"/>
                <a:gd name="T3" fmla="*/ 4922 h 54"/>
                <a:gd name="T4" fmla="*/ 1658 w 43"/>
                <a:gd name="T5" fmla="*/ 5463 h 54"/>
                <a:gd name="T6" fmla="*/ 0 w 43"/>
                <a:gd name="T7" fmla="*/ 3575 h 54"/>
                <a:gd name="T8" fmla="*/ 1658 w 43"/>
                <a:gd name="T9" fmla="*/ 1605 h 54"/>
                <a:gd name="T10" fmla="*/ 2776 w 43"/>
                <a:gd name="T11" fmla="*/ 2145 h 54"/>
                <a:gd name="T12" fmla="*/ 2776 w 43"/>
                <a:gd name="T13" fmla="*/ 2145 h 54"/>
                <a:gd name="T14" fmla="*/ 2776 w 43"/>
                <a:gd name="T15" fmla="*/ 287 h 54"/>
                <a:gd name="T16" fmla="*/ 2183 w 43"/>
                <a:gd name="T17" fmla="*/ 287 h 54"/>
                <a:gd name="T18" fmla="*/ 2183 w 43"/>
                <a:gd name="T19" fmla="*/ 0 h 54"/>
                <a:gd name="T20" fmla="*/ 2736 w 43"/>
                <a:gd name="T21" fmla="*/ 0 h 54"/>
                <a:gd name="T22" fmla="*/ 3828 w 43"/>
                <a:gd name="T23" fmla="*/ 0 h 54"/>
                <a:gd name="T24" fmla="*/ 3828 w 43"/>
                <a:gd name="T25" fmla="*/ 5187 h 54"/>
                <a:gd name="T26" fmla="*/ 4474 w 43"/>
                <a:gd name="T27" fmla="*/ 5187 h 54"/>
                <a:gd name="T28" fmla="*/ 4474 w 43"/>
                <a:gd name="T29" fmla="*/ 5362 h 54"/>
                <a:gd name="T30" fmla="*/ 2776 w 43"/>
                <a:gd name="T31" fmla="*/ 5463 h 54"/>
                <a:gd name="T32" fmla="*/ 2776 w 43"/>
                <a:gd name="T33" fmla="*/ 4922 h 54"/>
                <a:gd name="T34" fmla="*/ 1991 w 43"/>
                <a:gd name="T35" fmla="*/ 1888 h 54"/>
                <a:gd name="T36" fmla="*/ 1107 w 43"/>
                <a:gd name="T37" fmla="*/ 3575 h 54"/>
                <a:gd name="T38" fmla="*/ 1991 w 43"/>
                <a:gd name="T39" fmla="*/ 5187 h 54"/>
                <a:gd name="T40" fmla="*/ 2776 w 43"/>
                <a:gd name="T41" fmla="*/ 3575 h 54"/>
                <a:gd name="T42" fmla="*/ 1991 w 43"/>
                <a:gd name="T43" fmla="*/ 1888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54">
                  <a:moveTo>
                    <a:pt x="27" y="49"/>
                  </a:moveTo>
                  <a:cubicBezTo>
                    <a:pt x="27" y="49"/>
                    <a:pt x="27" y="49"/>
                    <a:pt x="27" y="49"/>
                  </a:cubicBezTo>
                  <a:cubicBezTo>
                    <a:pt x="24" y="53"/>
                    <a:pt x="20" y="54"/>
                    <a:pt x="16" y="54"/>
                  </a:cubicBezTo>
                  <a:cubicBezTo>
                    <a:pt x="4" y="54"/>
                    <a:pt x="0" y="45"/>
                    <a:pt x="0" y="35"/>
                  </a:cubicBezTo>
                  <a:cubicBezTo>
                    <a:pt x="0" y="25"/>
                    <a:pt x="5" y="16"/>
                    <a:pt x="16" y="16"/>
                  </a:cubicBezTo>
                  <a:cubicBezTo>
                    <a:pt x="21" y="16"/>
                    <a:pt x="25" y="18"/>
                    <a:pt x="27" y="21"/>
                  </a:cubicBezTo>
                  <a:cubicBezTo>
                    <a:pt x="27" y="21"/>
                    <a:pt x="27" y="21"/>
                    <a:pt x="27" y="21"/>
                  </a:cubicBezTo>
                  <a:cubicBezTo>
                    <a:pt x="27" y="3"/>
                    <a:pt x="27" y="3"/>
                    <a:pt x="27" y="3"/>
                  </a:cubicBezTo>
                  <a:cubicBezTo>
                    <a:pt x="21" y="3"/>
                    <a:pt x="21" y="3"/>
                    <a:pt x="21" y="3"/>
                  </a:cubicBezTo>
                  <a:cubicBezTo>
                    <a:pt x="21" y="0"/>
                    <a:pt x="21" y="0"/>
                    <a:pt x="21" y="0"/>
                  </a:cubicBezTo>
                  <a:cubicBezTo>
                    <a:pt x="26" y="0"/>
                    <a:pt x="26" y="0"/>
                    <a:pt x="26" y="0"/>
                  </a:cubicBezTo>
                  <a:cubicBezTo>
                    <a:pt x="30" y="0"/>
                    <a:pt x="34" y="0"/>
                    <a:pt x="37" y="0"/>
                  </a:cubicBezTo>
                  <a:cubicBezTo>
                    <a:pt x="37" y="51"/>
                    <a:pt x="37" y="51"/>
                    <a:pt x="37" y="51"/>
                  </a:cubicBezTo>
                  <a:cubicBezTo>
                    <a:pt x="43" y="51"/>
                    <a:pt x="43" y="51"/>
                    <a:pt x="43" y="51"/>
                  </a:cubicBezTo>
                  <a:cubicBezTo>
                    <a:pt x="43" y="53"/>
                    <a:pt x="43" y="53"/>
                    <a:pt x="43" y="53"/>
                  </a:cubicBezTo>
                  <a:cubicBezTo>
                    <a:pt x="35" y="53"/>
                    <a:pt x="31" y="53"/>
                    <a:pt x="27" y="54"/>
                  </a:cubicBezTo>
                  <a:lnTo>
                    <a:pt x="27" y="49"/>
                  </a:lnTo>
                  <a:close/>
                  <a:moveTo>
                    <a:pt x="19" y="19"/>
                  </a:moveTo>
                  <a:cubicBezTo>
                    <a:pt x="11" y="19"/>
                    <a:pt x="11" y="26"/>
                    <a:pt x="11" y="35"/>
                  </a:cubicBezTo>
                  <a:cubicBezTo>
                    <a:pt x="11" y="46"/>
                    <a:pt x="13" y="51"/>
                    <a:pt x="19" y="51"/>
                  </a:cubicBezTo>
                  <a:cubicBezTo>
                    <a:pt x="26" y="51"/>
                    <a:pt x="27" y="42"/>
                    <a:pt x="27" y="35"/>
                  </a:cubicBezTo>
                  <a:cubicBezTo>
                    <a:pt x="27" y="29"/>
                    <a:pt x="26" y="19"/>
                    <a:pt x="1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7" name="Freeform 45"/>
            <p:cNvSpPr>
              <a:spLocks noEditPoints="1"/>
            </p:cNvSpPr>
            <p:nvPr/>
          </p:nvSpPr>
          <p:spPr bwMode="auto">
            <a:xfrm>
              <a:off x="2107" y="3970"/>
              <a:ext cx="61" cy="66"/>
            </a:xfrm>
            <a:custGeom>
              <a:avLst/>
              <a:gdLst>
                <a:gd name="T0" fmla="*/ 2751 w 38"/>
                <a:gd name="T1" fmla="*/ 2914 h 38"/>
                <a:gd name="T2" fmla="*/ 1361 w 38"/>
                <a:gd name="T3" fmla="*/ 5485 h 38"/>
                <a:gd name="T4" fmla="*/ 0 w 38"/>
                <a:gd name="T5" fmla="*/ 2718 h 38"/>
                <a:gd name="T6" fmla="*/ 1361 w 38"/>
                <a:gd name="T7" fmla="*/ 148 h 38"/>
                <a:gd name="T8" fmla="*/ 2751 w 38"/>
                <a:gd name="T9" fmla="*/ 2914 h 38"/>
                <a:gd name="T10" fmla="*/ 876 w 38"/>
                <a:gd name="T11" fmla="*/ 2579 h 38"/>
                <a:gd name="T12" fmla="*/ 1361 w 38"/>
                <a:gd name="T13" fmla="*/ 5186 h 38"/>
                <a:gd name="T14" fmla="*/ 1954 w 38"/>
                <a:gd name="T15" fmla="*/ 2914 h 38"/>
                <a:gd name="T16" fmla="*/ 1361 w 38"/>
                <a:gd name="T17" fmla="*/ 446 h 38"/>
                <a:gd name="T18" fmla="*/ 876 w 38"/>
                <a:gd name="T19" fmla="*/ 257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38" y="20"/>
                  </a:moveTo>
                  <a:cubicBezTo>
                    <a:pt x="38" y="31"/>
                    <a:pt x="29" y="38"/>
                    <a:pt x="19" y="38"/>
                  </a:cubicBezTo>
                  <a:cubicBezTo>
                    <a:pt x="8" y="38"/>
                    <a:pt x="0" y="30"/>
                    <a:pt x="0" y="19"/>
                  </a:cubicBezTo>
                  <a:cubicBezTo>
                    <a:pt x="0" y="8"/>
                    <a:pt x="9" y="1"/>
                    <a:pt x="19" y="1"/>
                  </a:cubicBezTo>
                  <a:cubicBezTo>
                    <a:pt x="31" y="0"/>
                    <a:pt x="38" y="9"/>
                    <a:pt x="38" y="20"/>
                  </a:cubicBezTo>
                  <a:close/>
                  <a:moveTo>
                    <a:pt x="12" y="18"/>
                  </a:moveTo>
                  <a:cubicBezTo>
                    <a:pt x="12" y="30"/>
                    <a:pt x="12" y="36"/>
                    <a:pt x="19" y="36"/>
                  </a:cubicBezTo>
                  <a:cubicBezTo>
                    <a:pt x="27" y="36"/>
                    <a:pt x="27" y="29"/>
                    <a:pt x="27" y="20"/>
                  </a:cubicBezTo>
                  <a:cubicBezTo>
                    <a:pt x="27" y="11"/>
                    <a:pt x="27" y="3"/>
                    <a:pt x="19" y="3"/>
                  </a:cubicBezTo>
                  <a:cubicBezTo>
                    <a:pt x="12" y="3"/>
                    <a:pt x="12" y="10"/>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8" name="Freeform 46"/>
            <p:cNvSpPr>
              <a:spLocks/>
            </p:cNvSpPr>
            <p:nvPr/>
          </p:nvSpPr>
          <p:spPr bwMode="auto">
            <a:xfrm>
              <a:off x="2170" y="3943"/>
              <a:ext cx="54" cy="90"/>
            </a:xfrm>
            <a:custGeom>
              <a:avLst/>
              <a:gdLst>
                <a:gd name="T0" fmla="*/ 2560 w 32"/>
                <a:gd name="T1" fmla="*/ 689 h 53"/>
                <a:gd name="T2" fmla="*/ 2216 w 32"/>
                <a:gd name="T3" fmla="*/ 343 h 53"/>
                <a:gd name="T4" fmla="*/ 1809 w 32"/>
                <a:gd name="T5" fmla="*/ 1004 h 53"/>
                <a:gd name="T6" fmla="*/ 1809 w 32"/>
                <a:gd name="T7" fmla="*/ 2165 h 53"/>
                <a:gd name="T8" fmla="*/ 2427 w 32"/>
                <a:gd name="T9" fmla="*/ 2165 h 53"/>
                <a:gd name="T10" fmla="*/ 2427 w 32"/>
                <a:gd name="T11" fmla="*/ 2345 h 53"/>
                <a:gd name="T12" fmla="*/ 1809 w 32"/>
                <a:gd name="T13" fmla="*/ 2345 h 53"/>
                <a:gd name="T14" fmla="*/ 1809 w 32"/>
                <a:gd name="T15" fmla="*/ 5254 h 53"/>
                <a:gd name="T16" fmla="*/ 1809 w 32"/>
                <a:gd name="T17" fmla="*/ 6013 h 53"/>
                <a:gd name="T18" fmla="*/ 2427 w 32"/>
                <a:gd name="T19" fmla="*/ 6013 h 53"/>
                <a:gd name="T20" fmla="*/ 2427 w 32"/>
                <a:gd name="T21" fmla="*/ 6242 h 53"/>
                <a:gd name="T22" fmla="*/ 0 w 32"/>
                <a:gd name="T23" fmla="*/ 6242 h 53"/>
                <a:gd name="T24" fmla="*/ 0 w 32"/>
                <a:gd name="T25" fmla="*/ 6013 h 53"/>
                <a:gd name="T26" fmla="*/ 672 w 32"/>
                <a:gd name="T27" fmla="*/ 6013 h 53"/>
                <a:gd name="T28" fmla="*/ 672 w 32"/>
                <a:gd name="T29" fmla="*/ 5254 h 53"/>
                <a:gd name="T30" fmla="*/ 672 w 32"/>
                <a:gd name="T31" fmla="*/ 2345 h 53"/>
                <a:gd name="T32" fmla="*/ 0 w 32"/>
                <a:gd name="T33" fmla="*/ 2345 h 53"/>
                <a:gd name="T34" fmla="*/ 0 w 32"/>
                <a:gd name="T35" fmla="*/ 2165 h 53"/>
                <a:gd name="T36" fmla="*/ 672 w 32"/>
                <a:gd name="T37" fmla="*/ 2165 h 53"/>
                <a:gd name="T38" fmla="*/ 672 w 32"/>
                <a:gd name="T39" fmla="*/ 1678 h 53"/>
                <a:gd name="T40" fmla="*/ 1250 w 32"/>
                <a:gd name="T41" fmla="*/ 202 h 53"/>
                <a:gd name="T42" fmla="*/ 2216 w 32"/>
                <a:gd name="T43" fmla="*/ 0 h 53"/>
                <a:gd name="T44" fmla="*/ 3559 w 32"/>
                <a:gd name="T45" fmla="*/ 1004 h 53"/>
                <a:gd name="T46" fmla="*/ 3053 w 32"/>
                <a:gd name="T47" fmla="*/ 1515 h 53"/>
                <a:gd name="T48" fmla="*/ 2560 w 32"/>
                <a:gd name="T49" fmla="*/ 1004 h 53"/>
                <a:gd name="T50" fmla="*/ 2560 w 32"/>
                <a:gd name="T51" fmla="*/ 689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 h="53">
                  <a:moveTo>
                    <a:pt x="23" y="6"/>
                  </a:moveTo>
                  <a:cubicBezTo>
                    <a:pt x="23" y="4"/>
                    <a:pt x="22" y="3"/>
                    <a:pt x="20" y="3"/>
                  </a:cubicBezTo>
                  <a:cubicBezTo>
                    <a:pt x="16" y="3"/>
                    <a:pt x="16" y="6"/>
                    <a:pt x="16" y="9"/>
                  </a:cubicBezTo>
                  <a:cubicBezTo>
                    <a:pt x="16" y="18"/>
                    <a:pt x="16" y="18"/>
                    <a:pt x="16" y="18"/>
                  </a:cubicBezTo>
                  <a:cubicBezTo>
                    <a:pt x="22" y="18"/>
                    <a:pt x="22" y="18"/>
                    <a:pt x="22" y="18"/>
                  </a:cubicBezTo>
                  <a:cubicBezTo>
                    <a:pt x="22" y="20"/>
                    <a:pt x="22" y="20"/>
                    <a:pt x="22" y="20"/>
                  </a:cubicBezTo>
                  <a:cubicBezTo>
                    <a:pt x="16" y="20"/>
                    <a:pt x="16" y="20"/>
                    <a:pt x="16" y="20"/>
                  </a:cubicBezTo>
                  <a:cubicBezTo>
                    <a:pt x="16" y="45"/>
                    <a:pt x="16" y="45"/>
                    <a:pt x="16" y="45"/>
                  </a:cubicBezTo>
                  <a:cubicBezTo>
                    <a:pt x="16" y="51"/>
                    <a:pt x="16" y="51"/>
                    <a:pt x="16" y="51"/>
                  </a:cubicBezTo>
                  <a:cubicBezTo>
                    <a:pt x="22" y="51"/>
                    <a:pt x="22" y="51"/>
                    <a:pt x="22" y="51"/>
                  </a:cubicBezTo>
                  <a:cubicBezTo>
                    <a:pt x="22" y="53"/>
                    <a:pt x="22" y="53"/>
                    <a:pt x="22" y="53"/>
                  </a:cubicBezTo>
                  <a:cubicBezTo>
                    <a:pt x="0" y="53"/>
                    <a:pt x="0" y="53"/>
                    <a:pt x="0" y="53"/>
                  </a:cubicBezTo>
                  <a:cubicBezTo>
                    <a:pt x="0" y="51"/>
                    <a:pt x="0" y="51"/>
                    <a:pt x="0" y="51"/>
                  </a:cubicBezTo>
                  <a:cubicBezTo>
                    <a:pt x="6" y="51"/>
                    <a:pt x="6" y="51"/>
                    <a:pt x="6" y="51"/>
                  </a:cubicBezTo>
                  <a:cubicBezTo>
                    <a:pt x="6" y="45"/>
                    <a:pt x="6" y="45"/>
                    <a:pt x="6" y="45"/>
                  </a:cubicBezTo>
                  <a:cubicBezTo>
                    <a:pt x="6" y="20"/>
                    <a:pt x="6" y="20"/>
                    <a:pt x="6" y="20"/>
                  </a:cubicBezTo>
                  <a:cubicBezTo>
                    <a:pt x="0" y="20"/>
                    <a:pt x="0" y="20"/>
                    <a:pt x="0" y="20"/>
                  </a:cubicBezTo>
                  <a:cubicBezTo>
                    <a:pt x="0" y="18"/>
                    <a:pt x="0" y="18"/>
                    <a:pt x="0" y="18"/>
                  </a:cubicBezTo>
                  <a:cubicBezTo>
                    <a:pt x="6" y="18"/>
                    <a:pt x="6" y="18"/>
                    <a:pt x="6" y="18"/>
                  </a:cubicBezTo>
                  <a:cubicBezTo>
                    <a:pt x="6" y="14"/>
                    <a:pt x="6" y="14"/>
                    <a:pt x="6" y="14"/>
                  </a:cubicBezTo>
                  <a:cubicBezTo>
                    <a:pt x="6" y="10"/>
                    <a:pt x="6" y="5"/>
                    <a:pt x="11" y="2"/>
                  </a:cubicBezTo>
                  <a:cubicBezTo>
                    <a:pt x="14" y="1"/>
                    <a:pt x="17" y="0"/>
                    <a:pt x="20" y="0"/>
                  </a:cubicBezTo>
                  <a:cubicBezTo>
                    <a:pt x="30" y="0"/>
                    <a:pt x="32" y="6"/>
                    <a:pt x="32" y="9"/>
                  </a:cubicBezTo>
                  <a:cubicBezTo>
                    <a:pt x="32" y="10"/>
                    <a:pt x="32" y="13"/>
                    <a:pt x="27" y="13"/>
                  </a:cubicBezTo>
                  <a:cubicBezTo>
                    <a:pt x="23" y="13"/>
                    <a:pt x="23" y="10"/>
                    <a:pt x="23" y="9"/>
                  </a:cubicBezTo>
                  <a:lnTo>
                    <a:pt x="23"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79" name="Freeform 47"/>
            <p:cNvSpPr>
              <a:spLocks/>
            </p:cNvSpPr>
            <p:nvPr/>
          </p:nvSpPr>
          <p:spPr bwMode="auto">
            <a:xfrm>
              <a:off x="2247" y="3944"/>
              <a:ext cx="44" cy="89"/>
            </a:xfrm>
            <a:custGeom>
              <a:avLst/>
              <a:gdLst>
                <a:gd name="T0" fmla="*/ 12 w 52"/>
                <a:gd name="T1" fmla="*/ 0 h 106"/>
                <a:gd name="T2" fmla="*/ 12 w 52"/>
                <a:gd name="T3" fmla="*/ 3 h 106"/>
                <a:gd name="T4" fmla="*/ 8 w 52"/>
                <a:gd name="T5" fmla="*/ 3 h 106"/>
                <a:gd name="T6" fmla="*/ 8 w 52"/>
                <a:gd name="T7" fmla="*/ 4 h 106"/>
                <a:gd name="T8" fmla="*/ 8 w 52"/>
                <a:gd name="T9" fmla="*/ 19 h 106"/>
                <a:gd name="T10" fmla="*/ 8 w 52"/>
                <a:gd name="T11" fmla="*/ 20 h 106"/>
                <a:gd name="T12" fmla="*/ 12 w 52"/>
                <a:gd name="T13" fmla="*/ 20 h 106"/>
                <a:gd name="T14" fmla="*/ 12 w 52"/>
                <a:gd name="T15" fmla="*/ 23 h 106"/>
                <a:gd name="T16" fmla="*/ 0 w 52"/>
                <a:gd name="T17" fmla="*/ 23 h 106"/>
                <a:gd name="T18" fmla="*/ 0 w 52"/>
                <a:gd name="T19" fmla="*/ 20 h 106"/>
                <a:gd name="T20" fmla="*/ 3 w 52"/>
                <a:gd name="T21" fmla="*/ 20 h 106"/>
                <a:gd name="T22" fmla="*/ 3 w 52"/>
                <a:gd name="T23" fmla="*/ 19 h 106"/>
                <a:gd name="T24" fmla="*/ 3 w 52"/>
                <a:gd name="T25" fmla="*/ 4 h 106"/>
                <a:gd name="T26" fmla="*/ 3 w 52"/>
                <a:gd name="T27" fmla="*/ 3 h 106"/>
                <a:gd name="T28" fmla="*/ 0 w 52"/>
                <a:gd name="T29" fmla="*/ 3 h 106"/>
                <a:gd name="T30" fmla="*/ 0 w 52"/>
                <a:gd name="T31" fmla="*/ 0 h 106"/>
                <a:gd name="T32" fmla="*/ 12 w 52"/>
                <a:gd name="T33" fmla="*/ 0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106">
                  <a:moveTo>
                    <a:pt x="52" y="0"/>
                  </a:moveTo>
                  <a:lnTo>
                    <a:pt x="52" y="4"/>
                  </a:lnTo>
                  <a:lnTo>
                    <a:pt x="38" y="4"/>
                  </a:lnTo>
                  <a:lnTo>
                    <a:pt x="36" y="18"/>
                  </a:lnTo>
                  <a:lnTo>
                    <a:pt x="36" y="90"/>
                  </a:lnTo>
                  <a:lnTo>
                    <a:pt x="38" y="102"/>
                  </a:lnTo>
                  <a:lnTo>
                    <a:pt x="52" y="102"/>
                  </a:lnTo>
                  <a:lnTo>
                    <a:pt x="52" y="106"/>
                  </a:lnTo>
                  <a:lnTo>
                    <a:pt x="0" y="106"/>
                  </a:lnTo>
                  <a:lnTo>
                    <a:pt x="0" y="102"/>
                  </a:lnTo>
                  <a:lnTo>
                    <a:pt x="14" y="102"/>
                  </a:lnTo>
                  <a:lnTo>
                    <a:pt x="14" y="90"/>
                  </a:lnTo>
                  <a:lnTo>
                    <a:pt x="14" y="18"/>
                  </a:lnTo>
                  <a:lnTo>
                    <a:pt x="14" y="4"/>
                  </a:lnTo>
                  <a:lnTo>
                    <a:pt x="0" y="4"/>
                  </a:lnTo>
                  <a:lnTo>
                    <a:pt x="0" y="0"/>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80" name="Freeform 48"/>
            <p:cNvSpPr>
              <a:spLocks/>
            </p:cNvSpPr>
            <p:nvPr/>
          </p:nvSpPr>
          <p:spPr bwMode="auto">
            <a:xfrm>
              <a:off x="2293" y="3944"/>
              <a:ext cx="37" cy="89"/>
            </a:xfrm>
            <a:custGeom>
              <a:avLst/>
              <a:gdLst>
                <a:gd name="T0" fmla="*/ 950 w 22"/>
                <a:gd name="T1" fmla="*/ 0 h 52"/>
                <a:gd name="T2" fmla="*/ 1855 w 22"/>
                <a:gd name="T3" fmla="*/ 0 h 52"/>
                <a:gd name="T4" fmla="*/ 1855 w 22"/>
                <a:gd name="T5" fmla="*/ 1029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1029 h 52"/>
                <a:gd name="T24" fmla="*/ 656 w 22"/>
                <a:gd name="T25" fmla="*/ 226 h 52"/>
                <a:gd name="T26" fmla="*/ 0 w 22"/>
                <a:gd name="T27" fmla="*/ 226 h 52"/>
                <a:gd name="T28" fmla="*/ 0 w 22"/>
                <a:gd name="T29" fmla="*/ 0 h 52"/>
                <a:gd name="T30" fmla="*/ 950 w 22"/>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52">
                  <a:moveTo>
                    <a:pt x="9" y="0"/>
                  </a:moveTo>
                  <a:cubicBezTo>
                    <a:pt x="12" y="0"/>
                    <a:pt x="14" y="0"/>
                    <a:pt x="17" y="0"/>
                  </a:cubicBezTo>
                  <a:cubicBezTo>
                    <a:pt x="17" y="8"/>
                    <a:pt x="17" y="8"/>
                    <a:pt x="17" y="8"/>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8"/>
                    <a:pt x="6" y="8"/>
                    <a:pt x="6" y="8"/>
                  </a:cubicBezTo>
                  <a:cubicBezTo>
                    <a:pt x="6" y="2"/>
                    <a:pt x="6" y="2"/>
                    <a:pt x="6" y="2"/>
                  </a:cubicBezTo>
                  <a:cubicBezTo>
                    <a:pt x="0" y="2"/>
                    <a:pt x="0" y="2"/>
                    <a:pt x="0" y="2"/>
                  </a:cubicBezTo>
                  <a:cubicBezTo>
                    <a:pt x="0" y="0"/>
                    <a:pt x="0" y="0"/>
                    <a:pt x="0"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81" name="Freeform 49"/>
            <p:cNvSpPr>
              <a:spLocks/>
            </p:cNvSpPr>
            <p:nvPr/>
          </p:nvSpPr>
          <p:spPr bwMode="auto">
            <a:xfrm>
              <a:off x="2331" y="3944"/>
              <a:ext cx="37" cy="89"/>
            </a:xfrm>
            <a:custGeom>
              <a:avLst/>
              <a:gdLst>
                <a:gd name="T0" fmla="*/ 950 w 22"/>
                <a:gd name="T1" fmla="*/ 0 h 52"/>
                <a:gd name="T2" fmla="*/ 1855 w 22"/>
                <a:gd name="T3" fmla="*/ 0 h 52"/>
                <a:gd name="T4" fmla="*/ 1855 w 22"/>
                <a:gd name="T5" fmla="*/ 1029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1029 h 52"/>
                <a:gd name="T24" fmla="*/ 656 w 22"/>
                <a:gd name="T25" fmla="*/ 226 h 52"/>
                <a:gd name="T26" fmla="*/ 0 w 22"/>
                <a:gd name="T27" fmla="*/ 226 h 52"/>
                <a:gd name="T28" fmla="*/ 0 w 22"/>
                <a:gd name="T29" fmla="*/ 0 h 52"/>
                <a:gd name="T30" fmla="*/ 950 w 22"/>
                <a:gd name="T31" fmla="*/ 0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52">
                  <a:moveTo>
                    <a:pt x="9" y="0"/>
                  </a:moveTo>
                  <a:cubicBezTo>
                    <a:pt x="13" y="0"/>
                    <a:pt x="14" y="0"/>
                    <a:pt x="17" y="0"/>
                  </a:cubicBezTo>
                  <a:cubicBezTo>
                    <a:pt x="17" y="8"/>
                    <a:pt x="17" y="8"/>
                    <a:pt x="17" y="8"/>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8"/>
                    <a:pt x="6" y="8"/>
                    <a:pt x="6" y="8"/>
                  </a:cubicBezTo>
                  <a:cubicBezTo>
                    <a:pt x="6" y="2"/>
                    <a:pt x="6" y="2"/>
                    <a:pt x="6" y="2"/>
                  </a:cubicBezTo>
                  <a:cubicBezTo>
                    <a:pt x="0" y="2"/>
                    <a:pt x="0" y="2"/>
                    <a:pt x="0" y="2"/>
                  </a:cubicBezTo>
                  <a:cubicBezTo>
                    <a:pt x="0" y="0"/>
                    <a:pt x="0" y="0"/>
                    <a:pt x="0"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82" name="Freeform 50"/>
            <p:cNvSpPr>
              <a:spLocks noEditPoints="1"/>
            </p:cNvSpPr>
            <p:nvPr/>
          </p:nvSpPr>
          <p:spPr bwMode="auto">
            <a:xfrm>
              <a:off x="2370" y="3944"/>
              <a:ext cx="37" cy="89"/>
            </a:xfrm>
            <a:custGeom>
              <a:avLst/>
              <a:gdLst>
                <a:gd name="T0" fmla="*/ 831 w 22"/>
                <a:gd name="T1" fmla="*/ 2162 h 52"/>
                <a:gd name="T2" fmla="*/ 1855 w 22"/>
                <a:gd name="T3" fmla="*/ 1980 h 52"/>
                <a:gd name="T4" fmla="*/ 1855 w 22"/>
                <a:gd name="T5" fmla="*/ 3014 h 52"/>
                <a:gd name="T6" fmla="*/ 1855 w 22"/>
                <a:gd name="T7" fmla="*/ 5681 h 52"/>
                <a:gd name="T8" fmla="*/ 1855 w 22"/>
                <a:gd name="T9" fmla="*/ 6333 h 52"/>
                <a:gd name="T10" fmla="*/ 2351 w 22"/>
                <a:gd name="T11" fmla="*/ 6333 h 52"/>
                <a:gd name="T12" fmla="*/ 2351 w 22"/>
                <a:gd name="T13" fmla="*/ 6538 h 52"/>
                <a:gd name="T14" fmla="*/ 0 w 22"/>
                <a:gd name="T15" fmla="*/ 6538 h 52"/>
                <a:gd name="T16" fmla="*/ 0 w 22"/>
                <a:gd name="T17" fmla="*/ 6333 h 52"/>
                <a:gd name="T18" fmla="*/ 656 w 22"/>
                <a:gd name="T19" fmla="*/ 6333 h 52"/>
                <a:gd name="T20" fmla="*/ 656 w 22"/>
                <a:gd name="T21" fmla="*/ 5681 h 52"/>
                <a:gd name="T22" fmla="*/ 656 w 22"/>
                <a:gd name="T23" fmla="*/ 3014 h 52"/>
                <a:gd name="T24" fmla="*/ 656 w 22"/>
                <a:gd name="T25" fmla="*/ 2412 h 52"/>
                <a:gd name="T26" fmla="*/ 0 w 22"/>
                <a:gd name="T27" fmla="*/ 2412 h 52"/>
                <a:gd name="T28" fmla="*/ 0 w 22"/>
                <a:gd name="T29" fmla="*/ 2162 h 52"/>
                <a:gd name="T30" fmla="*/ 831 w 22"/>
                <a:gd name="T31" fmla="*/ 2162 h 52"/>
                <a:gd name="T32" fmla="*/ 494 w 22"/>
                <a:gd name="T33" fmla="*/ 738 h 52"/>
                <a:gd name="T34" fmla="*/ 1223 w 22"/>
                <a:gd name="T35" fmla="*/ 0 h 52"/>
                <a:gd name="T36" fmla="*/ 1855 w 22"/>
                <a:gd name="T37" fmla="*/ 738 h 52"/>
                <a:gd name="T38" fmla="*/ 1223 w 22"/>
                <a:gd name="T39" fmla="*/ 1556 h 52"/>
                <a:gd name="T40" fmla="*/ 767 w 22"/>
                <a:gd name="T41" fmla="*/ 1263 h 52"/>
                <a:gd name="T42" fmla="*/ 494 w 22"/>
                <a:gd name="T43" fmla="*/ 7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 h="52">
                  <a:moveTo>
                    <a:pt x="8" y="17"/>
                  </a:moveTo>
                  <a:cubicBezTo>
                    <a:pt x="12" y="17"/>
                    <a:pt x="13" y="17"/>
                    <a:pt x="17" y="16"/>
                  </a:cubicBezTo>
                  <a:cubicBezTo>
                    <a:pt x="17" y="24"/>
                    <a:pt x="17" y="24"/>
                    <a:pt x="17" y="24"/>
                  </a:cubicBezTo>
                  <a:cubicBezTo>
                    <a:pt x="17" y="45"/>
                    <a:pt x="17" y="45"/>
                    <a:pt x="17" y="45"/>
                  </a:cubicBezTo>
                  <a:cubicBezTo>
                    <a:pt x="17" y="50"/>
                    <a:pt x="17" y="50"/>
                    <a:pt x="17" y="50"/>
                  </a:cubicBezTo>
                  <a:cubicBezTo>
                    <a:pt x="22" y="50"/>
                    <a:pt x="22" y="50"/>
                    <a:pt x="22" y="50"/>
                  </a:cubicBezTo>
                  <a:cubicBezTo>
                    <a:pt x="22" y="52"/>
                    <a:pt x="22" y="52"/>
                    <a:pt x="22" y="52"/>
                  </a:cubicBezTo>
                  <a:cubicBezTo>
                    <a:pt x="0" y="52"/>
                    <a:pt x="0" y="52"/>
                    <a:pt x="0" y="52"/>
                  </a:cubicBezTo>
                  <a:cubicBezTo>
                    <a:pt x="0" y="50"/>
                    <a:pt x="0" y="50"/>
                    <a:pt x="0" y="50"/>
                  </a:cubicBezTo>
                  <a:cubicBezTo>
                    <a:pt x="6" y="50"/>
                    <a:pt x="6" y="50"/>
                    <a:pt x="6" y="50"/>
                  </a:cubicBezTo>
                  <a:cubicBezTo>
                    <a:pt x="6" y="45"/>
                    <a:pt x="6" y="45"/>
                    <a:pt x="6" y="45"/>
                  </a:cubicBezTo>
                  <a:cubicBezTo>
                    <a:pt x="6" y="24"/>
                    <a:pt x="6" y="24"/>
                    <a:pt x="6" y="24"/>
                  </a:cubicBezTo>
                  <a:cubicBezTo>
                    <a:pt x="6" y="19"/>
                    <a:pt x="6" y="19"/>
                    <a:pt x="6" y="19"/>
                  </a:cubicBezTo>
                  <a:cubicBezTo>
                    <a:pt x="0" y="19"/>
                    <a:pt x="0" y="19"/>
                    <a:pt x="0" y="19"/>
                  </a:cubicBezTo>
                  <a:cubicBezTo>
                    <a:pt x="0" y="17"/>
                    <a:pt x="0" y="17"/>
                    <a:pt x="0" y="17"/>
                  </a:cubicBezTo>
                  <a:lnTo>
                    <a:pt x="8" y="17"/>
                  </a:lnTo>
                  <a:close/>
                  <a:moveTo>
                    <a:pt x="5" y="6"/>
                  </a:moveTo>
                  <a:cubicBezTo>
                    <a:pt x="5" y="3"/>
                    <a:pt x="8" y="0"/>
                    <a:pt x="11" y="0"/>
                  </a:cubicBezTo>
                  <a:cubicBezTo>
                    <a:pt x="14" y="0"/>
                    <a:pt x="17" y="2"/>
                    <a:pt x="17" y="6"/>
                  </a:cubicBezTo>
                  <a:cubicBezTo>
                    <a:pt x="17" y="9"/>
                    <a:pt x="14" y="12"/>
                    <a:pt x="11" y="12"/>
                  </a:cubicBezTo>
                  <a:cubicBezTo>
                    <a:pt x="10" y="12"/>
                    <a:pt x="8" y="11"/>
                    <a:pt x="7" y="10"/>
                  </a:cubicBezTo>
                  <a:cubicBezTo>
                    <a:pt x="6" y="9"/>
                    <a:pt x="5" y="7"/>
                    <a:pt x="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83" name="Freeform 51"/>
            <p:cNvSpPr>
              <a:spLocks/>
            </p:cNvSpPr>
            <p:nvPr/>
          </p:nvSpPr>
          <p:spPr bwMode="auto">
            <a:xfrm>
              <a:off x="2410" y="3972"/>
              <a:ext cx="76" cy="62"/>
            </a:xfrm>
            <a:custGeom>
              <a:avLst/>
              <a:gdLst>
                <a:gd name="T0" fmla="*/ 4509 w 45"/>
                <a:gd name="T1" fmla="*/ 4591 h 36"/>
                <a:gd name="T2" fmla="*/ 5009 w 45"/>
                <a:gd name="T3" fmla="*/ 4591 h 36"/>
                <a:gd name="T4" fmla="*/ 5009 w 45"/>
                <a:gd name="T5" fmla="*/ 4802 h 36"/>
                <a:gd name="T6" fmla="*/ 2719 w 45"/>
                <a:gd name="T7" fmla="*/ 4802 h 36"/>
                <a:gd name="T8" fmla="*/ 2719 w 45"/>
                <a:gd name="T9" fmla="*/ 4591 h 36"/>
                <a:gd name="T10" fmla="*/ 3246 w 45"/>
                <a:gd name="T11" fmla="*/ 4591 h 36"/>
                <a:gd name="T12" fmla="*/ 3246 w 45"/>
                <a:gd name="T13" fmla="*/ 3861 h 36"/>
                <a:gd name="T14" fmla="*/ 3246 w 45"/>
                <a:gd name="T15" fmla="*/ 1302 h 36"/>
                <a:gd name="T16" fmla="*/ 2719 w 45"/>
                <a:gd name="T17" fmla="*/ 424 h 36"/>
                <a:gd name="T18" fmla="*/ 2113 w 45"/>
                <a:gd name="T19" fmla="*/ 730 h 36"/>
                <a:gd name="T20" fmla="*/ 1817 w 45"/>
                <a:gd name="T21" fmla="*/ 2377 h 36"/>
                <a:gd name="T22" fmla="*/ 1817 w 45"/>
                <a:gd name="T23" fmla="*/ 3861 h 36"/>
                <a:gd name="T24" fmla="*/ 1817 w 45"/>
                <a:gd name="T25" fmla="*/ 4591 h 36"/>
                <a:gd name="T26" fmla="*/ 2315 w 45"/>
                <a:gd name="T27" fmla="*/ 4591 h 36"/>
                <a:gd name="T28" fmla="*/ 2315 w 45"/>
                <a:gd name="T29" fmla="*/ 4802 h 36"/>
                <a:gd name="T30" fmla="*/ 0 w 45"/>
                <a:gd name="T31" fmla="*/ 4802 h 36"/>
                <a:gd name="T32" fmla="*/ 0 w 45"/>
                <a:gd name="T33" fmla="*/ 4591 h 36"/>
                <a:gd name="T34" fmla="*/ 564 w 45"/>
                <a:gd name="T35" fmla="*/ 4591 h 36"/>
                <a:gd name="T36" fmla="*/ 564 w 45"/>
                <a:gd name="T37" fmla="*/ 3861 h 36"/>
                <a:gd name="T38" fmla="*/ 564 w 45"/>
                <a:gd name="T39" fmla="*/ 1073 h 36"/>
                <a:gd name="T40" fmla="*/ 564 w 45"/>
                <a:gd name="T41" fmla="*/ 424 h 36"/>
                <a:gd name="T42" fmla="*/ 0 w 45"/>
                <a:gd name="T43" fmla="*/ 424 h 36"/>
                <a:gd name="T44" fmla="*/ 0 w 45"/>
                <a:gd name="T45" fmla="*/ 143 h 36"/>
                <a:gd name="T46" fmla="*/ 782 w 45"/>
                <a:gd name="T47" fmla="*/ 143 h 36"/>
                <a:gd name="T48" fmla="*/ 1817 w 45"/>
                <a:gd name="T49" fmla="*/ 0 h 36"/>
                <a:gd name="T50" fmla="*/ 1817 w 45"/>
                <a:gd name="T51" fmla="*/ 940 h 36"/>
                <a:gd name="T52" fmla="*/ 2231 w 45"/>
                <a:gd name="T53" fmla="*/ 246 h 36"/>
                <a:gd name="T54" fmla="*/ 3246 w 45"/>
                <a:gd name="T55" fmla="*/ 0 h 36"/>
                <a:gd name="T56" fmla="*/ 3768 w 45"/>
                <a:gd name="T57" fmla="*/ 143 h 36"/>
                <a:gd name="T58" fmla="*/ 4509 w 45"/>
                <a:gd name="T59" fmla="*/ 1486 h 36"/>
                <a:gd name="T60" fmla="*/ 4509 w 45"/>
                <a:gd name="T61" fmla="*/ 3861 h 36"/>
                <a:gd name="T62" fmla="*/ 4509 w 45"/>
                <a:gd name="T63" fmla="*/ 459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36">
                  <a:moveTo>
                    <a:pt x="40" y="34"/>
                  </a:moveTo>
                  <a:cubicBezTo>
                    <a:pt x="45" y="34"/>
                    <a:pt x="45" y="34"/>
                    <a:pt x="45" y="34"/>
                  </a:cubicBezTo>
                  <a:cubicBezTo>
                    <a:pt x="45" y="36"/>
                    <a:pt x="45" y="36"/>
                    <a:pt x="45" y="36"/>
                  </a:cubicBezTo>
                  <a:cubicBezTo>
                    <a:pt x="24" y="36"/>
                    <a:pt x="24" y="36"/>
                    <a:pt x="24" y="36"/>
                  </a:cubicBezTo>
                  <a:cubicBezTo>
                    <a:pt x="24" y="34"/>
                    <a:pt x="24" y="34"/>
                    <a:pt x="24" y="34"/>
                  </a:cubicBezTo>
                  <a:cubicBezTo>
                    <a:pt x="29" y="34"/>
                    <a:pt x="29" y="34"/>
                    <a:pt x="29" y="34"/>
                  </a:cubicBezTo>
                  <a:cubicBezTo>
                    <a:pt x="29" y="29"/>
                    <a:pt x="29" y="29"/>
                    <a:pt x="29" y="29"/>
                  </a:cubicBezTo>
                  <a:cubicBezTo>
                    <a:pt x="29" y="10"/>
                    <a:pt x="29" y="10"/>
                    <a:pt x="29" y="10"/>
                  </a:cubicBezTo>
                  <a:cubicBezTo>
                    <a:pt x="29" y="7"/>
                    <a:pt x="29" y="3"/>
                    <a:pt x="24" y="3"/>
                  </a:cubicBezTo>
                  <a:cubicBezTo>
                    <a:pt x="23" y="3"/>
                    <a:pt x="21" y="4"/>
                    <a:pt x="19" y="5"/>
                  </a:cubicBezTo>
                  <a:cubicBezTo>
                    <a:pt x="16" y="8"/>
                    <a:pt x="16" y="13"/>
                    <a:pt x="16" y="18"/>
                  </a:cubicBezTo>
                  <a:cubicBezTo>
                    <a:pt x="16" y="29"/>
                    <a:pt x="16" y="29"/>
                    <a:pt x="16" y="29"/>
                  </a:cubicBezTo>
                  <a:cubicBezTo>
                    <a:pt x="16" y="34"/>
                    <a:pt x="16" y="34"/>
                    <a:pt x="16" y="34"/>
                  </a:cubicBezTo>
                  <a:cubicBezTo>
                    <a:pt x="21" y="34"/>
                    <a:pt x="21" y="34"/>
                    <a:pt x="21" y="34"/>
                  </a:cubicBezTo>
                  <a:cubicBezTo>
                    <a:pt x="21" y="36"/>
                    <a:pt x="21" y="36"/>
                    <a:pt x="21" y="36"/>
                  </a:cubicBezTo>
                  <a:cubicBezTo>
                    <a:pt x="0" y="36"/>
                    <a:pt x="0" y="36"/>
                    <a:pt x="0" y="36"/>
                  </a:cubicBezTo>
                  <a:cubicBezTo>
                    <a:pt x="0" y="34"/>
                    <a:pt x="0" y="34"/>
                    <a:pt x="0" y="34"/>
                  </a:cubicBezTo>
                  <a:cubicBezTo>
                    <a:pt x="5" y="34"/>
                    <a:pt x="5" y="34"/>
                    <a:pt x="5" y="34"/>
                  </a:cubicBezTo>
                  <a:cubicBezTo>
                    <a:pt x="5" y="29"/>
                    <a:pt x="5" y="29"/>
                    <a:pt x="5" y="29"/>
                  </a:cubicBezTo>
                  <a:cubicBezTo>
                    <a:pt x="5" y="8"/>
                    <a:pt x="5" y="8"/>
                    <a:pt x="5" y="8"/>
                  </a:cubicBezTo>
                  <a:cubicBezTo>
                    <a:pt x="5" y="3"/>
                    <a:pt x="5" y="3"/>
                    <a:pt x="5" y="3"/>
                  </a:cubicBezTo>
                  <a:cubicBezTo>
                    <a:pt x="0" y="3"/>
                    <a:pt x="0" y="3"/>
                    <a:pt x="0" y="3"/>
                  </a:cubicBezTo>
                  <a:cubicBezTo>
                    <a:pt x="0" y="1"/>
                    <a:pt x="0" y="1"/>
                    <a:pt x="0" y="1"/>
                  </a:cubicBezTo>
                  <a:cubicBezTo>
                    <a:pt x="7" y="1"/>
                    <a:pt x="7" y="1"/>
                    <a:pt x="7" y="1"/>
                  </a:cubicBezTo>
                  <a:cubicBezTo>
                    <a:pt x="11" y="1"/>
                    <a:pt x="12" y="1"/>
                    <a:pt x="16" y="0"/>
                  </a:cubicBezTo>
                  <a:cubicBezTo>
                    <a:pt x="16" y="7"/>
                    <a:pt x="16" y="7"/>
                    <a:pt x="16" y="7"/>
                  </a:cubicBezTo>
                  <a:cubicBezTo>
                    <a:pt x="17" y="5"/>
                    <a:pt x="17" y="4"/>
                    <a:pt x="20" y="2"/>
                  </a:cubicBezTo>
                  <a:cubicBezTo>
                    <a:pt x="22" y="1"/>
                    <a:pt x="25" y="0"/>
                    <a:pt x="29" y="0"/>
                  </a:cubicBezTo>
                  <a:cubicBezTo>
                    <a:pt x="31" y="0"/>
                    <a:pt x="33" y="0"/>
                    <a:pt x="34" y="1"/>
                  </a:cubicBezTo>
                  <a:cubicBezTo>
                    <a:pt x="40" y="3"/>
                    <a:pt x="40" y="7"/>
                    <a:pt x="40" y="11"/>
                  </a:cubicBezTo>
                  <a:cubicBezTo>
                    <a:pt x="40" y="29"/>
                    <a:pt x="40" y="29"/>
                    <a:pt x="40" y="29"/>
                  </a:cubicBezTo>
                  <a:lnTo>
                    <a:pt x="4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84" name="Freeform 52"/>
            <p:cNvSpPr>
              <a:spLocks noEditPoints="1"/>
            </p:cNvSpPr>
            <p:nvPr/>
          </p:nvSpPr>
          <p:spPr bwMode="auto">
            <a:xfrm>
              <a:off x="2487" y="3970"/>
              <a:ext cx="65" cy="66"/>
            </a:xfrm>
            <a:custGeom>
              <a:avLst/>
              <a:gdLst>
                <a:gd name="T0" fmla="*/ 4760 w 38"/>
                <a:gd name="T1" fmla="*/ 2914 h 38"/>
                <a:gd name="T2" fmla="*/ 2408 w 38"/>
                <a:gd name="T3" fmla="*/ 5485 h 38"/>
                <a:gd name="T4" fmla="*/ 0 w 38"/>
                <a:gd name="T5" fmla="*/ 2718 h 38"/>
                <a:gd name="T6" fmla="*/ 2408 w 38"/>
                <a:gd name="T7" fmla="*/ 148 h 38"/>
                <a:gd name="T8" fmla="*/ 4760 w 38"/>
                <a:gd name="T9" fmla="*/ 2914 h 38"/>
                <a:gd name="T10" fmla="*/ 1408 w 38"/>
                <a:gd name="T11" fmla="*/ 2579 h 38"/>
                <a:gd name="T12" fmla="*/ 2408 w 38"/>
                <a:gd name="T13" fmla="*/ 5186 h 38"/>
                <a:gd name="T14" fmla="*/ 3382 w 38"/>
                <a:gd name="T15" fmla="*/ 2914 h 38"/>
                <a:gd name="T16" fmla="*/ 2408 w 38"/>
                <a:gd name="T17" fmla="*/ 446 h 38"/>
                <a:gd name="T18" fmla="*/ 1408 w 38"/>
                <a:gd name="T19" fmla="*/ 2579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38" y="20"/>
                  </a:moveTo>
                  <a:cubicBezTo>
                    <a:pt x="38" y="31"/>
                    <a:pt x="29" y="38"/>
                    <a:pt x="19" y="38"/>
                  </a:cubicBezTo>
                  <a:cubicBezTo>
                    <a:pt x="8" y="38"/>
                    <a:pt x="0" y="30"/>
                    <a:pt x="0" y="19"/>
                  </a:cubicBezTo>
                  <a:cubicBezTo>
                    <a:pt x="0" y="8"/>
                    <a:pt x="9" y="1"/>
                    <a:pt x="19" y="1"/>
                  </a:cubicBezTo>
                  <a:cubicBezTo>
                    <a:pt x="31" y="0"/>
                    <a:pt x="38" y="9"/>
                    <a:pt x="38" y="20"/>
                  </a:cubicBezTo>
                  <a:close/>
                  <a:moveTo>
                    <a:pt x="11" y="18"/>
                  </a:moveTo>
                  <a:cubicBezTo>
                    <a:pt x="11" y="30"/>
                    <a:pt x="12" y="36"/>
                    <a:pt x="19" y="36"/>
                  </a:cubicBezTo>
                  <a:cubicBezTo>
                    <a:pt x="26" y="36"/>
                    <a:pt x="27" y="29"/>
                    <a:pt x="27" y="20"/>
                  </a:cubicBezTo>
                  <a:cubicBezTo>
                    <a:pt x="27" y="11"/>
                    <a:pt x="26" y="3"/>
                    <a:pt x="19" y="3"/>
                  </a:cubicBezTo>
                  <a:cubicBezTo>
                    <a:pt x="12" y="3"/>
                    <a:pt x="11" y="10"/>
                    <a:pt x="1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85" name="Freeform 53"/>
            <p:cNvSpPr>
              <a:spLocks noEditPoints="1"/>
            </p:cNvSpPr>
            <p:nvPr/>
          </p:nvSpPr>
          <p:spPr bwMode="auto">
            <a:xfrm>
              <a:off x="2553" y="3944"/>
              <a:ext cx="37" cy="89"/>
            </a:xfrm>
            <a:custGeom>
              <a:avLst/>
              <a:gdLst>
                <a:gd name="T0" fmla="*/ 1112 w 21"/>
                <a:gd name="T1" fmla="*/ 2162 h 52"/>
                <a:gd name="T2" fmla="*/ 2542 w 21"/>
                <a:gd name="T3" fmla="*/ 1980 h 52"/>
                <a:gd name="T4" fmla="*/ 2542 w 21"/>
                <a:gd name="T5" fmla="*/ 3014 h 52"/>
                <a:gd name="T6" fmla="*/ 2542 w 21"/>
                <a:gd name="T7" fmla="*/ 5681 h 52"/>
                <a:gd name="T8" fmla="*/ 2542 w 21"/>
                <a:gd name="T9" fmla="*/ 6333 h 52"/>
                <a:gd name="T10" fmla="*/ 3325 w 21"/>
                <a:gd name="T11" fmla="*/ 6333 h 52"/>
                <a:gd name="T12" fmla="*/ 3325 w 21"/>
                <a:gd name="T13" fmla="*/ 6538 h 52"/>
                <a:gd name="T14" fmla="*/ 0 w 21"/>
                <a:gd name="T15" fmla="*/ 6538 h 52"/>
                <a:gd name="T16" fmla="*/ 0 w 21"/>
                <a:gd name="T17" fmla="*/ 6333 h 52"/>
                <a:gd name="T18" fmla="*/ 832 w 21"/>
                <a:gd name="T19" fmla="*/ 6333 h 52"/>
                <a:gd name="T20" fmla="*/ 832 w 21"/>
                <a:gd name="T21" fmla="*/ 5681 h 52"/>
                <a:gd name="T22" fmla="*/ 832 w 21"/>
                <a:gd name="T23" fmla="*/ 3014 h 52"/>
                <a:gd name="T24" fmla="*/ 832 w 21"/>
                <a:gd name="T25" fmla="*/ 2412 h 52"/>
                <a:gd name="T26" fmla="*/ 0 w 21"/>
                <a:gd name="T27" fmla="*/ 2412 h 52"/>
                <a:gd name="T28" fmla="*/ 0 w 21"/>
                <a:gd name="T29" fmla="*/ 2162 h 52"/>
                <a:gd name="T30" fmla="*/ 1112 w 21"/>
                <a:gd name="T31" fmla="*/ 2162 h 52"/>
                <a:gd name="T32" fmla="*/ 631 w 21"/>
                <a:gd name="T33" fmla="*/ 738 h 52"/>
                <a:gd name="T34" fmla="*/ 1580 w 21"/>
                <a:gd name="T35" fmla="*/ 0 h 52"/>
                <a:gd name="T36" fmla="*/ 2542 w 21"/>
                <a:gd name="T37" fmla="*/ 738 h 52"/>
                <a:gd name="T38" fmla="*/ 1580 w 21"/>
                <a:gd name="T39" fmla="*/ 1556 h 52"/>
                <a:gd name="T40" fmla="*/ 953 w 21"/>
                <a:gd name="T41" fmla="*/ 1263 h 52"/>
                <a:gd name="T42" fmla="*/ 631 w 21"/>
                <a:gd name="T43" fmla="*/ 7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52">
                  <a:moveTo>
                    <a:pt x="7" y="17"/>
                  </a:moveTo>
                  <a:cubicBezTo>
                    <a:pt x="11" y="17"/>
                    <a:pt x="12" y="17"/>
                    <a:pt x="16" y="16"/>
                  </a:cubicBezTo>
                  <a:cubicBezTo>
                    <a:pt x="16" y="24"/>
                    <a:pt x="16" y="24"/>
                    <a:pt x="16" y="24"/>
                  </a:cubicBezTo>
                  <a:cubicBezTo>
                    <a:pt x="16" y="45"/>
                    <a:pt x="16" y="45"/>
                    <a:pt x="16" y="45"/>
                  </a:cubicBezTo>
                  <a:cubicBezTo>
                    <a:pt x="16" y="50"/>
                    <a:pt x="16" y="50"/>
                    <a:pt x="16" y="50"/>
                  </a:cubicBezTo>
                  <a:cubicBezTo>
                    <a:pt x="21" y="50"/>
                    <a:pt x="21" y="50"/>
                    <a:pt x="21" y="50"/>
                  </a:cubicBezTo>
                  <a:cubicBezTo>
                    <a:pt x="21" y="52"/>
                    <a:pt x="21" y="52"/>
                    <a:pt x="21" y="52"/>
                  </a:cubicBezTo>
                  <a:cubicBezTo>
                    <a:pt x="0" y="52"/>
                    <a:pt x="0" y="52"/>
                    <a:pt x="0" y="52"/>
                  </a:cubicBezTo>
                  <a:cubicBezTo>
                    <a:pt x="0" y="50"/>
                    <a:pt x="0" y="50"/>
                    <a:pt x="0" y="50"/>
                  </a:cubicBezTo>
                  <a:cubicBezTo>
                    <a:pt x="5" y="50"/>
                    <a:pt x="5" y="50"/>
                    <a:pt x="5" y="50"/>
                  </a:cubicBezTo>
                  <a:cubicBezTo>
                    <a:pt x="5" y="45"/>
                    <a:pt x="5" y="45"/>
                    <a:pt x="5" y="45"/>
                  </a:cubicBezTo>
                  <a:cubicBezTo>
                    <a:pt x="5" y="24"/>
                    <a:pt x="5" y="24"/>
                    <a:pt x="5" y="24"/>
                  </a:cubicBezTo>
                  <a:cubicBezTo>
                    <a:pt x="5" y="19"/>
                    <a:pt x="5" y="19"/>
                    <a:pt x="5" y="19"/>
                  </a:cubicBezTo>
                  <a:cubicBezTo>
                    <a:pt x="0" y="19"/>
                    <a:pt x="0" y="19"/>
                    <a:pt x="0" y="19"/>
                  </a:cubicBezTo>
                  <a:cubicBezTo>
                    <a:pt x="0" y="17"/>
                    <a:pt x="0" y="17"/>
                    <a:pt x="0" y="17"/>
                  </a:cubicBezTo>
                  <a:lnTo>
                    <a:pt x="7" y="17"/>
                  </a:lnTo>
                  <a:close/>
                  <a:moveTo>
                    <a:pt x="4" y="6"/>
                  </a:moveTo>
                  <a:cubicBezTo>
                    <a:pt x="4" y="3"/>
                    <a:pt x="7" y="0"/>
                    <a:pt x="10" y="0"/>
                  </a:cubicBezTo>
                  <a:cubicBezTo>
                    <a:pt x="14" y="0"/>
                    <a:pt x="16" y="2"/>
                    <a:pt x="16" y="6"/>
                  </a:cubicBezTo>
                  <a:cubicBezTo>
                    <a:pt x="16" y="9"/>
                    <a:pt x="14" y="12"/>
                    <a:pt x="10" y="12"/>
                  </a:cubicBezTo>
                  <a:cubicBezTo>
                    <a:pt x="9" y="12"/>
                    <a:pt x="7" y="11"/>
                    <a:pt x="6" y="10"/>
                  </a:cubicBezTo>
                  <a:cubicBezTo>
                    <a:pt x="5" y="9"/>
                    <a:pt x="4" y="7"/>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86" name="Freeform 54"/>
            <p:cNvSpPr>
              <a:spLocks/>
            </p:cNvSpPr>
            <p:nvPr/>
          </p:nvSpPr>
          <p:spPr bwMode="auto">
            <a:xfrm>
              <a:off x="2591" y="3972"/>
              <a:ext cx="47" cy="64"/>
            </a:xfrm>
            <a:custGeom>
              <a:avLst/>
              <a:gdLst>
                <a:gd name="T0" fmla="*/ 294 w 28"/>
                <a:gd name="T1" fmla="*/ 3190 h 37"/>
                <a:gd name="T2" fmla="*/ 453 w 28"/>
                <a:gd name="T3" fmla="*/ 3990 h 37"/>
                <a:gd name="T4" fmla="*/ 1494 w 28"/>
                <a:gd name="T5" fmla="*/ 4907 h 37"/>
                <a:gd name="T6" fmla="*/ 2214 w 28"/>
                <a:gd name="T7" fmla="*/ 4182 h 37"/>
                <a:gd name="T8" fmla="*/ 1392 w 28"/>
                <a:gd name="T9" fmla="*/ 3190 h 37"/>
                <a:gd name="T10" fmla="*/ 104 w 28"/>
                <a:gd name="T11" fmla="*/ 1533 h 37"/>
                <a:gd name="T12" fmla="*/ 1494 w 28"/>
                <a:gd name="T13" fmla="*/ 0 h 37"/>
                <a:gd name="T14" fmla="*/ 2669 w 28"/>
                <a:gd name="T15" fmla="*/ 249 h 37"/>
                <a:gd name="T16" fmla="*/ 2669 w 28"/>
                <a:gd name="T17" fmla="*/ 1657 h 37"/>
                <a:gd name="T18" fmla="*/ 2434 w 28"/>
                <a:gd name="T19" fmla="*/ 1657 h 37"/>
                <a:gd name="T20" fmla="*/ 2337 w 28"/>
                <a:gd name="T21" fmla="*/ 1128 h 37"/>
                <a:gd name="T22" fmla="*/ 1392 w 28"/>
                <a:gd name="T23" fmla="*/ 249 h 37"/>
                <a:gd name="T24" fmla="*/ 829 w 28"/>
                <a:gd name="T25" fmla="*/ 771 h 37"/>
                <a:gd name="T26" fmla="*/ 1096 w 28"/>
                <a:gd name="T27" fmla="*/ 1334 h 37"/>
                <a:gd name="T28" fmla="*/ 2038 w 28"/>
                <a:gd name="T29" fmla="*/ 1766 h 37"/>
                <a:gd name="T30" fmla="*/ 2969 w 28"/>
                <a:gd name="T31" fmla="*/ 3375 h 37"/>
                <a:gd name="T32" fmla="*/ 1392 w 28"/>
                <a:gd name="T33" fmla="*/ 5141 h 37"/>
                <a:gd name="T34" fmla="*/ 0 w 28"/>
                <a:gd name="T35" fmla="*/ 4907 h 37"/>
                <a:gd name="T36" fmla="*/ 0 w 28"/>
                <a:gd name="T37" fmla="*/ 3190 h 37"/>
                <a:gd name="T38" fmla="*/ 294 w 28"/>
                <a:gd name="T39" fmla="*/ 319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 h="37">
                  <a:moveTo>
                    <a:pt x="3" y="23"/>
                  </a:moveTo>
                  <a:cubicBezTo>
                    <a:pt x="3" y="25"/>
                    <a:pt x="3" y="27"/>
                    <a:pt x="4" y="29"/>
                  </a:cubicBezTo>
                  <a:cubicBezTo>
                    <a:pt x="5" y="31"/>
                    <a:pt x="9" y="35"/>
                    <a:pt x="14" y="35"/>
                  </a:cubicBezTo>
                  <a:cubicBezTo>
                    <a:pt x="18" y="35"/>
                    <a:pt x="21" y="33"/>
                    <a:pt x="21" y="30"/>
                  </a:cubicBezTo>
                  <a:cubicBezTo>
                    <a:pt x="21" y="26"/>
                    <a:pt x="18" y="25"/>
                    <a:pt x="13" y="23"/>
                  </a:cubicBezTo>
                  <a:cubicBezTo>
                    <a:pt x="6" y="21"/>
                    <a:pt x="1" y="19"/>
                    <a:pt x="1" y="11"/>
                  </a:cubicBezTo>
                  <a:cubicBezTo>
                    <a:pt x="1" y="2"/>
                    <a:pt x="9" y="0"/>
                    <a:pt x="14" y="0"/>
                  </a:cubicBezTo>
                  <a:cubicBezTo>
                    <a:pt x="18" y="0"/>
                    <a:pt x="22" y="1"/>
                    <a:pt x="25" y="2"/>
                  </a:cubicBezTo>
                  <a:cubicBezTo>
                    <a:pt x="25" y="12"/>
                    <a:pt x="25" y="12"/>
                    <a:pt x="25" y="12"/>
                  </a:cubicBezTo>
                  <a:cubicBezTo>
                    <a:pt x="23" y="12"/>
                    <a:pt x="23" y="12"/>
                    <a:pt x="23" y="12"/>
                  </a:cubicBezTo>
                  <a:cubicBezTo>
                    <a:pt x="23" y="10"/>
                    <a:pt x="22" y="9"/>
                    <a:pt x="22" y="8"/>
                  </a:cubicBezTo>
                  <a:cubicBezTo>
                    <a:pt x="21" y="6"/>
                    <a:pt x="18" y="2"/>
                    <a:pt x="13" y="2"/>
                  </a:cubicBezTo>
                  <a:cubicBezTo>
                    <a:pt x="9" y="2"/>
                    <a:pt x="8" y="5"/>
                    <a:pt x="8" y="6"/>
                  </a:cubicBezTo>
                  <a:cubicBezTo>
                    <a:pt x="8" y="9"/>
                    <a:pt x="9" y="10"/>
                    <a:pt x="10" y="10"/>
                  </a:cubicBezTo>
                  <a:cubicBezTo>
                    <a:pt x="11" y="11"/>
                    <a:pt x="17" y="13"/>
                    <a:pt x="19" y="13"/>
                  </a:cubicBezTo>
                  <a:cubicBezTo>
                    <a:pt x="23" y="15"/>
                    <a:pt x="28" y="18"/>
                    <a:pt x="28" y="24"/>
                  </a:cubicBezTo>
                  <a:cubicBezTo>
                    <a:pt x="28" y="32"/>
                    <a:pt x="22" y="37"/>
                    <a:pt x="13" y="37"/>
                  </a:cubicBezTo>
                  <a:cubicBezTo>
                    <a:pt x="8" y="37"/>
                    <a:pt x="4" y="36"/>
                    <a:pt x="0" y="35"/>
                  </a:cubicBezTo>
                  <a:cubicBezTo>
                    <a:pt x="0" y="23"/>
                    <a:pt x="0" y="23"/>
                    <a:pt x="0" y="23"/>
                  </a:cubicBezTo>
                  <a:lnTo>
                    <a:pt x="3"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087" name="Group 55"/>
            <p:cNvGrpSpPr>
              <a:grpSpLocks noChangeAspect="1"/>
            </p:cNvGrpSpPr>
            <p:nvPr/>
          </p:nvGrpSpPr>
          <p:grpSpPr bwMode="auto">
            <a:xfrm>
              <a:off x="240" y="3868"/>
              <a:ext cx="480" cy="250"/>
              <a:chOff x="4848" y="3648"/>
              <a:chExt cx="652" cy="340"/>
            </a:xfrm>
          </p:grpSpPr>
          <p:sp>
            <p:nvSpPr>
              <p:cNvPr id="2088" name="AutoShape 56"/>
              <p:cNvSpPr>
                <a:spLocks noChangeAspect="1" noChangeArrowheads="1" noTextEdit="1"/>
              </p:cNvSpPr>
              <p:nvPr userDrawn="1"/>
            </p:nvSpPr>
            <p:spPr bwMode="auto">
              <a:xfrm>
                <a:off x="4848" y="3648"/>
                <a:ext cx="65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089" name="Freeform 57"/>
              <p:cNvSpPr>
                <a:spLocks noEditPoints="1"/>
              </p:cNvSpPr>
              <p:nvPr userDrawn="1"/>
            </p:nvSpPr>
            <p:spPr bwMode="auto">
              <a:xfrm>
                <a:off x="5110" y="3960"/>
                <a:ext cx="27" cy="26"/>
              </a:xfrm>
              <a:custGeom>
                <a:avLst/>
                <a:gdLst>
                  <a:gd name="T0" fmla="*/ 2572 w 11"/>
                  <a:gd name="T1" fmla="*/ 13577 h 11"/>
                  <a:gd name="T2" fmla="*/ 15496 w 11"/>
                  <a:gd name="T3" fmla="*/ 2061 h 11"/>
                  <a:gd name="T4" fmla="*/ 32768 w 11"/>
                  <a:gd name="T5" fmla="*/ 13577 h 11"/>
                  <a:gd name="T6" fmla="*/ 15496 w 11"/>
                  <a:gd name="T7" fmla="*/ 23532 h 11"/>
                  <a:gd name="T8" fmla="*/ 2572 w 11"/>
                  <a:gd name="T9" fmla="*/ 13577 h 11"/>
                  <a:gd name="T10" fmla="*/ 15496 w 11"/>
                  <a:gd name="T11" fmla="*/ 25090 h 11"/>
                  <a:gd name="T12" fmla="*/ 35461 w 11"/>
                  <a:gd name="T13" fmla="*/ 13577 h 11"/>
                  <a:gd name="T14" fmla="*/ 15496 w 11"/>
                  <a:gd name="T15" fmla="*/ 0 h 11"/>
                  <a:gd name="T16" fmla="*/ 0 w 11"/>
                  <a:gd name="T17" fmla="*/ 13577 h 11"/>
                  <a:gd name="T18" fmla="*/ 15496 w 11"/>
                  <a:gd name="T19" fmla="*/ 25090 h 11"/>
                  <a:gd name="T20" fmla="*/ 13350 w 11"/>
                  <a:gd name="T21" fmla="*/ 13577 h 11"/>
                  <a:gd name="T22" fmla="*/ 15496 w 11"/>
                  <a:gd name="T23" fmla="*/ 13577 h 11"/>
                  <a:gd name="T24" fmla="*/ 22538 w 11"/>
                  <a:gd name="T25" fmla="*/ 20575 h 11"/>
                  <a:gd name="T26" fmla="*/ 26281 w 11"/>
                  <a:gd name="T27" fmla="*/ 20575 h 11"/>
                  <a:gd name="T28" fmla="*/ 19857 w 11"/>
                  <a:gd name="T29" fmla="*/ 13577 h 11"/>
                  <a:gd name="T30" fmla="*/ 26281 w 11"/>
                  <a:gd name="T31" fmla="*/ 8705 h 11"/>
                  <a:gd name="T32" fmla="*/ 19857 w 11"/>
                  <a:gd name="T33" fmla="*/ 4871 h 11"/>
                  <a:gd name="T34" fmla="*/ 9182 w 11"/>
                  <a:gd name="T35" fmla="*/ 4871 h 11"/>
                  <a:gd name="T36" fmla="*/ 9182 w 11"/>
                  <a:gd name="T37" fmla="*/ 20575 h 11"/>
                  <a:gd name="T38" fmla="*/ 13350 w 11"/>
                  <a:gd name="T39" fmla="*/ 20575 h 11"/>
                  <a:gd name="T40" fmla="*/ 13350 w 11"/>
                  <a:gd name="T41" fmla="*/ 13577 h 11"/>
                  <a:gd name="T42" fmla="*/ 13350 w 11"/>
                  <a:gd name="T43" fmla="*/ 11513 h 11"/>
                  <a:gd name="T44" fmla="*/ 13350 w 11"/>
                  <a:gd name="T45" fmla="*/ 7022 h 11"/>
                  <a:gd name="T46" fmla="*/ 15496 w 11"/>
                  <a:gd name="T47" fmla="*/ 7022 h 11"/>
                  <a:gd name="T48" fmla="*/ 22538 w 11"/>
                  <a:gd name="T49" fmla="*/ 8705 h 11"/>
                  <a:gd name="T50" fmla="*/ 15496 w 11"/>
                  <a:gd name="T51" fmla="*/ 11513 h 11"/>
                  <a:gd name="T52" fmla="*/ 13350 w 11"/>
                  <a:gd name="T53" fmla="*/ 1151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11">
                    <a:moveTo>
                      <a:pt x="1" y="6"/>
                    </a:moveTo>
                    <a:cubicBezTo>
                      <a:pt x="1" y="3"/>
                      <a:pt x="3" y="1"/>
                      <a:pt x="5" y="1"/>
                    </a:cubicBezTo>
                    <a:cubicBezTo>
                      <a:pt x="8" y="1"/>
                      <a:pt x="10" y="3"/>
                      <a:pt x="10" y="6"/>
                    </a:cubicBezTo>
                    <a:cubicBezTo>
                      <a:pt x="10" y="8"/>
                      <a:pt x="8" y="10"/>
                      <a:pt x="5" y="10"/>
                    </a:cubicBezTo>
                    <a:cubicBezTo>
                      <a:pt x="3" y="10"/>
                      <a:pt x="1" y="8"/>
                      <a:pt x="1" y="6"/>
                    </a:cubicBezTo>
                    <a:close/>
                    <a:moveTo>
                      <a:pt x="5" y="11"/>
                    </a:moveTo>
                    <a:cubicBezTo>
                      <a:pt x="8" y="11"/>
                      <a:pt x="11" y="9"/>
                      <a:pt x="11" y="6"/>
                    </a:cubicBezTo>
                    <a:cubicBezTo>
                      <a:pt x="11" y="2"/>
                      <a:pt x="8" y="0"/>
                      <a:pt x="5" y="0"/>
                    </a:cubicBezTo>
                    <a:cubicBezTo>
                      <a:pt x="2" y="0"/>
                      <a:pt x="0" y="2"/>
                      <a:pt x="0" y="6"/>
                    </a:cubicBezTo>
                    <a:cubicBezTo>
                      <a:pt x="0" y="9"/>
                      <a:pt x="2" y="11"/>
                      <a:pt x="5" y="11"/>
                    </a:cubicBezTo>
                    <a:close/>
                    <a:moveTo>
                      <a:pt x="4" y="6"/>
                    </a:moveTo>
                    <a:cubicBezTo>
                      <a:pt x="5" y="6"/>
                      <a:pt x="5" y="6"/>
                      <a:pt x="5" y="6"/>
                    </a:cubicBezTo>
                    <a:cubicBezTo>
                      <a:pt x="7" y="9"/>
                      <a:pt x="7" y="9"/>
                      <a:pt x="7" y="9"/>
                    </a:cubicBezTo>
                    <a:cubicBezTo>
                      <a:pt x="8" y="9"/>
                      <a:pt x="8" y="9"/>
                      <a:pt x="8" y="9"/>
                    </a:cubicBezTo>
                    <a:cubicBezTo>
                      <a:pt x="6" y="6"/>
                      <a:pt x="6" y="6"/>
                      <a:pt x="6" y="6"/>
                    </a:cubicBezTo>
                    <a:cubicBezTo>
                      <a:pt x="7" y="6"/>
                      <a:pt x="8" y="5"/>
                      <a:pt x="8" y="4"/>
                    </a:cubicBezTo>
                    <a:cubicBezTo>
                      <a:pt x="8" y="3"/>
                      <a:pt x="7" y="2"/>
                      <a:pt x="6" y="2"/>
                    </a:cubicBezTo>
                    <a:cubicBezTo>
                      <a:pt x="3" y="2"/>
                      <a:pt x="3" y="2"/>
                      <a:pt x="3" y="2"/>
                    </a:cubicBezTo>
                    <a:cubicBezTo>
                      <a:pt x="3" y="9"/>
                      <a:pt x="3" y="9"/>
                      <a:pt x="3" y="9"/>
                    </a:cubicBezTo>
                    <a:cubicBezTo>
                      <a:pt x="4" y="9"/>
                      <a:pt x="4" y="9"/>
                      <a:pt x="4" y="9"/>
                    </a:cubicBezTo>
                    <a:lnTo>
                      <a:pt x="4" y="6"/>
                    </a:lnTo>
                    <a:close/>
                    <a:moveTo>
                      <a:pt x="4" y="5"/>
                    </a:moveTo>
                    <a:cubicBezTo>
                      <a:pt x="4" y="3"/>
                      <a:pt x="4" y="3"/>
                      <a:pt x="4" y="3"/>
                    </a:cubicBezTo>
                    <a:cubicBezTo>
                      <a:pt x="5" y="3"/>
                      <a:pt x="5" y="3"/>
                      <a:pt x="5" y="3"/>
                    </a:cubicBezTo>
                    <a:cubicBezTo>
                      <a:pt x="6" y="3"/>
                      <a:pt x="7" y="3"/>
                      <a:pt x="7" y="4"/>
                    </a:cubicBezTo>
                    <a:cubicBezTo>
                      <a:pt x="7" y="5"/>
                      <a:pt x="6" y="5"/>
                      <a:pt x="5" y="5"/>
                    </a:cubicBezTo>
                    <a:lnTo>
                      <a:pt x="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0" name="Freeform 58"/>
              <p:cNvSpPr>
                <a:spLocks noEditPoints="1"/>
              </p:cNvSpPr>
              <p:nvPr userDrawn="1"/>
            </p:nvSpPr>
            <p:spPr bwMode="auto">
              <a:xfrm>
                <a:off x="5431" y="3960"/>
                <a:ext cx="28" cy="26"/>
              </a:xfrm>
              <a:custGeom>
                <a:avLst/>
                <a:gdLst>
                  <a:gd name="T0" fmla="*/ 1932 w 12"/>
                  <a:gd name="T1" fmla="*/ 13577 h 11"/>
                  <a:gd name="T2" fmla="*/ 12451 w 12"/>
                  <a:gd name="T3" fmla="*/ 2061 h 11"/>
                  <a:gd name="T4" fmla="*/ 20340 w 12"/>
                  <a:gd name="T5" fmla="*/ 13577 h 11"/>
                  <a:gd name="T6" fmla="*/ 12451 w 12"/>
                  <a:gd name="T7" fmla="*/ 23532 h 11"/>
                  <a:gd name="T8" fmla="*/ 1932 w 12"/>
                  <a:gd name="T9" fmla="*/ 13577 h 11"/>
                  <a:gd name="T10" fmla="*/ 12451 w 12"/>
                  <a:gd name="T11" fmla="*/ 25090 h 11"/>
                  <a:gd name="T12" fmla="*/ 24544 w 12"/>
                  <a:gd name="T13" fmla="*/ 13577 h 11"/>
                  <a:gd name="T14" fmla="*/ 12451 w 12"/>
                  <a:gd name="T15" fmla="*/ 0 h 11"/>
                  <a:gd name="T16" fmla="*/ 0 w 12"/>
                  <a:gd name="T17" fmla="*/ 13577 h 11"/>
                  <a:gd name="T18" fmla="*/ 12451 w 12"/>
                  <a:gd name="T19" fmla="*/ 25090 h 11"/>
                  <a:gd name="T20" fmla="*/ 10519 w 12"/>
                  <a:gd name="T21" fmla="*/ 13577 h 11"/>
                  <a:gd name="T22" fmla="*/ 12451 w 12"/>
                  <a:gd name="T23" fmla="*/ 13577 h 11"/>
                  <a:gd name="T24" fmla="*/ 16606 w 12"/>
                  <a:gd name="T25" fmla="*/ 20575 h 11"/>
                  <a:gd name="T26" fmla="*/ 18408 w 12"/>
                  <a:gd name="T27" fmla="*/ 20575 h 11"/>
                  <a:gd name="T28" fmla="*/ 13900 w 12"/>
                  <a:gd name="T29" fmla="*/ 13577 h 11"/>
                  <a:gd name="T30" fmla="*/ 16606 w 12"/>
                  <a:gd name="T31" fmla="*/ 8705 h 11"/>
                  <a:gd name="T32" fmla="*/ 12451 w 12"/>
                  <a:gd name="T33" fmla="*/ 7022 h 11"/>
                  <a:gd name="T34" fmla="*/ 7889 w 12"/>
                  <a:gd name="T35" fmla="*/ 7022 h 11"/>
                  <a:gd name="T36" fmla="*/ 7889 w 12"/>
                  <a:gd name="T37" fmla="*/ 20575 h 11"/>
                  <a:gd name="T38" fmla="*/ 10519 w 12"/>
                  <a:gd name="T39" fmla="*/ 20575 h 11"/>
                  <a:gd name="T40" fmla="*/ 10519 w 12"/>
                  <a:gd name="T41" fmla="*/ 13577 h 11"/>
                  <a:gd name="T42" fmla="*/ 10519 w 12"/>
                  <a:gd name="T43" fmla="*/ 11513 h 11"/>
                  <a:gd name="T44" fmla="*/ 10519 w 12"/>
                  <a:gd name="T45" fmla="*/ 7022 h 11"/>
                  <a:gd name="T46" fmla="*/ 12451 w 12"/>
                  <a:gd name="T47" fmla="*/ 7022 h 11"/>
                  <a:gd name="T48" fmla="*/ 13900 w 12"/>
                  <a:gd name="T49" fmla="*/ 8705 h 11"/>
                  <a:gd name="T50" fmla="*/ 12451 w 12"/>
                  <a:gd name="T51" fmla="*/ 11513 h 11"/>
                  <a:gd name="T52" fmla="*/ 10519 w 12"/>
                  <a:gd name="T53" fmla="*/ 11513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 h="11">
                    <a:moveTo>
                      <a:pt x="1" y="6"/>
                    </a:moveTo>
                    <a:cubicBezTo>
                      <a:pt x="1" y="3"/>
                      <a:pt x="3" y="1"/>
                      <a:pt x="6" y="1"/>
                    </a:cubicBezTo>
                    <a:cubicBezTo>
                      <a:pt x="8" y="1"/>
                      <a:pt x="10" y="3"/>
                      <a:pt x="10" y="6"/>
                    </a:cubicBezTo>
                    <a:cubicBezTo>
                      <a:pt x="10" y="8"/>
                      <a:pt x="8" y="10"/>
                      <a:pt x="6" y="10"/>
                    </a:cubicBezTo>
                    <a:cubicBezTo>
                      <a:pt x="3" y="10"/>
                      <a:pt x="1" y="8"/>
                      <a:pt x="1" y="6"/>
                    </a:cubicBezTo>
                    <a:close/>
                    <a:moveTo>
                      <a:pt x="6" y="11"/>
                    </a:moveTo>
                    <a:cubicBezTo>
                      <a:pt x="9" y="11"/>
                      <a:pt x="12" y="9"/>
                      <a:pt x="12" y="6"/>
                    </a:cubicBezTo>
                    <a:cubicBezTo>
                      <a:pt x="12" y="3"/>
                      <a:pt x="9" y="0"/>
                      <a:pt x="6" y="0"/>
                    </a:cubicBezTo>
                    <a:cubicBezTo>
                      <a:pt x="3" y="0"/>
                      <a:pt x="0" y="3"/>
                      <a:pt x="0" y="6"/>
                    </a:cubicBezTo>
                    <a:cubicBezTo>
                      <a:pt x="0" y="9"/>
                      <a:pt x="3" y="11"/>
                      <a:pt x="6" y="11"/>
                    </a:cubicBezTo>
                    <a:close/>
                    <a:moveTo>
                      <a:pt x="5" y="6"/>
                    </a:moveTo>
                    <a:cubicBezTo>
                      <a:pt x="6" y="6"/>
                      <a:pt x="6" y="6"/>
                      <a:pt x="6" y="6"/>
                    </a:cubicBezTo>
                    <a:cubicBezTo>
                      <a:pt x="8" y="9"/>
                      <a:pt x="8" y="9"/>
                      <a:pt x="8" y="9"/>
                    </a:cubicBezTo>
                    <a:cubicBezTo>
                      <a:pt x="9" y="9"/>
                      <a:pt x="9" y="9"/>
                      <a:pt x="9" y="9"/>
                    </a:cubicBezTo>
                    <a:cubicBezTo>
                      <a:pt x="7" y="6"/>
                      <a:pt x="7" y="6"/>
                      <a:pt x="7" y="6"/>
                    </a:cubicBezTo>
                    <a:cubicBezTo>
                      <a:pt x="8" y="6"/>
                      <a:pt x="8" y="6"/>
                      <a:pt x="8" y="4"/>
                    </a:cubicBezTo>
                    <a:cubicBezTo>
                      <a:pt x="8" y="3"/>
                      <a:pt x="8" y="3"/>
                      <a:pt x="6" y="3"/>
                    </a:cubicBezTo>
                    <a:cubicBezTo>
                      <a:pt x="4" y="3"/>
                      <a:pt x="4" y="3"/>
                      <a:pt x="4" y="3"/>
                    </a:cubicBezTo>
                    <a:cubicBezTo>
                      <a:pt x="4" y="9"/>
                      <a:pt x="4" y="9"/>
                      <a:pt x="4" y="9"/>
                    </a:cubicBezTo>
                    <a:cubicBezTo>
                      <a:pt x="5" y="9"/>
                      <a:pt x="5" y="9"/>
                      <a:pt x="5" y="9"/>
                    </a:cubicBezTo>
                    <a:lnTo>
                      <a:pt x="5" y="6"/>
                    </a:lnTo>
                    <a:close/>
                    <a:moveTo>
                      <a:pt x="5" y="5"/>
                    </a:moveTo>
                    <a:cubicBezTo>
                      <a:pt x="5" y="3"/>
                      <a:pt x="5" y="3"/>
                      <a:pt x="5" y="3"/>
                    </a:cubicBezTo>
                    <a:cubicBezTo>
                      <a:pt x="6" y="3"/>
                      <a:pt x="6" y="3"/>
                      <a:pt x="6" y="3"/>
                    </a:cubicBezTo>
                    <a:cubicBezTo>
                      <a:pt x="7" y="3"/>
                      <a:pt x="7" y="4"/>
                      <a:pt x="7" y="4"/>
                    </a:cubicBezTo>
                    <a:cubicBezTo>
                      <a:pt x="7" y="5"/>
                      <a:pt x="7" y="5"/>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1" name="Freeform 59"/>
              <p:cNvSpPr>
                <a:spLocks noEditPoints="1"/>
              </p:cNvSpPr>
              <p:nvPr userDrawn="1"/>
            </p:nvSpPr>
            <p:spPr bwMode="auto">
              <a:xfrm>
                <a:off x="4846" y="3646"/>
                <a:ext cx="334" cy="340"/>
              </a:xfrm>
              <a:custGeom>
                <a:avLst/>
                <a:gdLst>
                  <a:gd name="T0" fmla="*/ 226553 w 142"/>
                  <a:gd name="T1" fmla="*/ 0 h 144"/>
                  <a:gd name="T2" fmla="*/ 88061 w 142"/>
                  <a:gd name="T3" fmla="*/ 0 h 144"/>
                  <a:gd name="T4" fmla="*/ 88061 w 142"/>
                  <a:gd name="T5" fmla="*/ 90787 h 144"/>
                  <a:gd name="T6" fmla="*/ 0 w 142"/>
                  <a:gd name="T7" fmla="*/ 90787 h 144"/>
                  <a:gd name="T8" fmla="*/ 0 w 142"/>
                  <a:gd name="T9" fmla="*/ 237695 h 144"/>
                  <a:gd name="T10" fmla="*/ 88061 w 142"/>
                  <a:gd name="T11" fmla="*/ 237695 h 144"/>
                  <a:gd name="T12" fmla="*/ 88061 w 142"/>
                  <a:gd name="T13" fmla="*/ 328532 h 144"/>
                  <a:gd name="T14" fmla="*/ 226553 w 142"/>
                  <a:gd name="T15" fmla="*/ 328532 h 144"/>
                  <a:gd name="T16" fmla="*/ 226553 w 142"/>
                  <a:gd name="T17" fmla="*/ 237695 h 144"/>
                  <a:gd name="T18" fmla="*/ 313092 w 142"/>
                  <a:gd name="T19" fmla="*/ 237695 h 144"/>
                  <a:gd name="T20" fmla="*/ 313092 w 142"/>
                  <a:gd name="T21" fmla="*/ 90787 h 144"/>
                  <a:gd name="T22" fmla="*/ 226553 w 142"/>
                  <a:gd name="T23" fmla="*/ 90787 h 144"/>
                  <a:gd name="T24" fmla="*/ 226553 w 142"/>
                  <a:gd name="T25" fmla="*/ 0 h 144"/>
                  <a:gd name="T26" fmla="*/ 103949 w 142"/>
                  <a:gd name="T27" fmla="*/ 234735 h 144"/>
                  <a:gd name="T28" fmla="*/ 76895 w 142"/>
                  <a:gd name="T29" fmla="*/ 200838 h 144"/>
                  <a:gd name="T30" fmla="*/ 70128 w 142"/>
                  <a:gd name="T31" fmla="*/ 162322 h 144"/>
                  <a:gd name="T32" fmla="*/ 76895 w 142"/>
                  <a:gd name="T33" fmla="*/ 132246 h 144"/>
                  <a:gd name="T34" fmla="*/ 130234 w 142"/>
                  <a:gd name="T35" fmla="*/ 137091 h 144"/>
                  <a:gd name="T36" fmla="*/ 145419 w 142"/>
                  <a:gd name="T37" fmla="*/ 150582 h 144"/>
                  <a:gd name="T38" fmla="*/ 138655 w 142"/>
                  <a:gd name="T39" fmla="*/ 168919 h 144"/>
                  <a:gd name="T40" fmla="*/ 107550 w 142"/>
                  <a:gd name="T41" fmla="*/ 226322 h 144"/>
                  <a:gd name="T42" fmla="*/ 103949 w 142"/>
                  <a:gd name="T43" fmla="*/ 234735 h 144"/>
                  <a:gd name="T44" fmla="*/ 180866 w 142"/>
                  <a:gd name="T45" fmla="*/ 251241 h 144"/>
                  <a:gd name="T46" fmla="*/ 154564 w 142"/>
                  <a:gd name="T47" fmla="*/ 254842 h 144"/>
                  <a:gd name="T48" fmla="*/ 110737 w 142"/>
                  <a:gd name="T49" fmla="*/ 239802 h 144"/>
                  <a:gd name="T50" fmla="*/ 112236 w 142"/>
                  <a:gd name="T51" fmla="*/ 232695 h 144"/>
                  <a:gd name="T52" fmla="*/ 149674 w 142"/>
                  <a:gd name="T53" fmla="*/ 175910 h 144"/>
                  <a:gd name="T54" fmla="*/ 156441 w 142"/>
                  <a:gd name="T55" fmla="*/ 170959 h 144"/>
                  <a:gd name="T56" fmla="*/ 164949 w 142"/>
                  <a:gd name="T57" fmla="*/ 177582 h 144"/>
                  <a:gd name="T58" fmla="*/ 200358 w 142"/>
                  <a:gd name="T59" fmla="*/ 232695 h 144"/>
                  <a:gd name="T60" fmla="*/ 205043 w 142"/>
                  <a:gd name="T61" fmla="*/ 239802 h 144"/>
                  <a:gd name="T62" fmla="*/ 180866 w 142"/>
                  <a:gd name="T63" fmla="*/ 251241 h 144"/>
                  <a:gd name="T64" fmla="*/ 244500 w 142"/>
                  <a:gd name="T65" fmla="*/ 164062 h 144"/>
                  <a:gd name="T66" fmla="*/ 236197 w 142"/>
                  <a:gd name="T67" fmla="*/ 202881 h 144"/>
                  <a:gd name="T68" fmla="*/ 211810 w 142"/>
                  <a:gd name="T69" fmla="*/ 232695 h 144"/>
                  <a:gd name="T70" fmla="*/ 207129 w 142"/>
                  <a:gd name="T71" fmla="*/ 227833 h 144"/>
                  <a:gd name="T72" fmla="*/ 171184 w 142"/>
                  <a:gd name="T73" fmla="*/ 162322 h 144"/>
                  <a:gd name="T74" fmla="*/ 169691 w 142"/>
                  <a:gd name="T75" fmla="*/ 150582 h 144"/>
                  <a:gd name="T76" fmla="*/ 185603 w 142"/>
                  <a:gd name="T77" fmla="*/ 139143 h 144"/>
                  <a:gd name="T78" fmla="*/ 237735 w 142"/>
                  <a:gd name="T79" fmla="*/ 132246 h 144"/>
                  <a:gd name="T80" fmla="*/ 244500 w 142"/>
                  <a:gd name="T81" fmla="*/ 164062 h 144"/>
                  <a:gd name="T82" fmla="*/ 236197 w 142"/>
                  <a:gd name="T83" fmla="*/ 125623 h 144"/>
                  <a:gd name="T84" fmla="*/ 226553 w 142"/>
                  <a:gd name="T85" fmla="*/ 125623 h 144"/>
                  <a:gd name="T86" fmla="*/ 174061 w 142"/>
                  <a:gd name="T87" fmla="*/ 125623 h 144"/>
                  <a:gd name="T88" fmla="*/ 161397 w 142"/>
                  <a:gd name="T89" fmla="*/ 114190 h 144"/>
                  <a:gd name="T90" fmla="*/ 167670 w 142"/>
                  <a:gd name="T91" fmla="*/ 95854 h 144"/>
                  <a:gd name="T92" fmla="*/ 156441 w 142"/>
                  <a:gd name="T93" fmla="*/ 87179 h 144"/>
                  <a:gd name="T94" fmla="*/ 145419 w 142"/>
                  <a:gd name="T95" fmla="*/ 95854 h 144"/>
                  <a:gd name="T96" fmla="*/ 151695 w 142"/>
                  <a:gd name="T97" fmla="*/ 114190 h 144"/>
                  <a:gd name="T98" fmla="*/ 133758 w 142"/>
                  <a:gd name="T99" fmla="*/ 125623 h 144"/>
                  <a:gd name="T100" fmla="*/ 81630 w 142"/>
                  <a:gd name="T101" fmla="*/ 125623 h 144"/>
                  <a:gd name="T102" fmla="*/ 76895 w 142"/>
                  <a:gd name="T103" fmla="*/ 125623 h 144"/>
                  <a:gd name="T104" fmla="*/ 112236 w 142"/>
                  <a:gd name="T105" fmla="*/ 87179 h 144"/>
                  <a:gd name="T106" fmla="*/ 156441 w 142"/>
                  <a:gd name="T107" fmla="*/ 73315 h 144"/>
                  <a:gd name="T108" fmla="*/ 202376 w 142"/>
                  <a:gd name="T109" fmla="*/ 87179 h 144"/>
                  <a:gd name="T110" fmla="*/ 236197 w 142"/>
                  <a:gd name="T111" fmla="*/ 125623 h 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2" h="144">
                    <a:moveTo>
                      <a:pt x="103" y="0"/>
                    </a:moveTo>
                    <a:cubicBezTo>
                      <a:pt x="40" y="0"/>
                      <a:pt x="40" y="0"/>
                      <a:pt x="40" y="0"/>
                    </a:cubicBezTo>
                    <a:cubicBezTo>
                      <a:pt x="40" y="40"/>
                      <a:pt x="40" y="40"/>
                      <a:pt x="40" y="40"/>
                    </a:cubicBezTo>
                    <a:cubicBezTo>
                      <a:pt x="0" y="40"/>
                      <a:pt x="0" y="40"/>
                      <a:pt x="0" y="40"/>
                    </a:cubicBezTo>
                    <a:cubicBezTo>
                      <a:pt x="0" y="104"/>
                      <a:pt x="0" y="104"/>
                      <a:pt x="0" y="104"/>
                    </a:cubicBezTo>
                    <a:cubicBezTo>
                      <a:pt x="40" y="104"/>
                      <a:pt x="40" y="104"/>
                      <a:pt x="40" y="104"/>
                    </a:cubicBezTo>
                    <a:cubicBezTo>
                      <a:pt x="40" y="144"/>
                      <a:pt x="40" y="144"/>
                      <a:pt x="40" y="144"/>
                    </a:cubicBezTo>
                    <a:cubicBezTo>
                      <a:pt x="103" y="144"/>
                      <a:pt x="103" y="144"/>
                      <a:pt x="103" y="144"/>
                    </a:cubicBezTo>
                    <a:cubicBezTo>
                      <a:pt x="103" y="104"/>
                      <a:pt x="103" y="104"/>
                      <a:pt x="103" y="104"/>
                    </a:cubicBezTo>
                    <a:cubicBezTo>
                      <a:pt x="142" y="104"/>
                      <a:pt x="142" y="104"/>
                      <a:pt x="142" y="104"/>
                    </a:cubicBezTo>
                    <a:cubicBezTo>
                      <a:pt x="142" y="40"/>
                      <a:pt x="142" y="40"/>
                      <a:pt x="142" y="40"/>
                    </a:cubicBezTo>
                    <a:cubicBezTo>
                      <a:pt x="103" y="40"/>
                      <a:pt x="103" y="40"/>
                      <a:pt x="103" y="40"/>
                    </a:cubicBezTo>
                    <a:lnTo>
                      <a:pt x="103" y="0"/>
                    </a:lnTo>
                    <a:close/>
                    <a:moveTo>
                      <a:pt x="47" y="103"/>
                    </a:moveTo>
                    <a:cubicBezTo>
                      <a:pt x="44" y="103"/>
                      <a:pt x="37" y="92"/>
                      <a:pt x="35" y="88"/>
                    </a:cubicBezTo>
                    <a:cubicBezTo>
                      <a:pt x="33" y="84"/>
                      <a:pt x="32" y="78"/>
                      <a:pt x="32" y="71"/>
                    </a:cubicBezTo>
                    <a:cubicBezTo>
                      <a:pt x="32" y="60"/>
                      <a:pt x="34" y="58"/>
                      <a:pt x="35" y="58"/>
                    </a:cubicBezTo>
                    <a:cubicBezTo>
                      <a:pt x="59" y="60"/>
                      <a:pt x="59" y="60"/>
                      <a:pt x="59" y="60"/>
                    </a:cubicBezTo>
                    <a:cubicBezTo>
                      <a:pt x="63" y="61"/>
                      <a:pt x="66" y="62"/>
                      <a:pt x="66" y="66"/>
                    </a:cubicBezTo>
                    <a:cubicBezTo>
                      <a:pt x="66" y="69"/>
                      <a:pt x="65" y="70"/>
                      <a:pt x="63" y="74"/>
                    </a:cubicBezTo>
                    <a:cubicBezTo>
                      <a:pt x="49" y="99"/>
                      <a:pt x="49" y="99"/>
                      <a:pt x="49" y="99"/>
                    </a:cubicBezTo>
                    <a:cubicBezTo>
                      <a:pt x="47" y="102"/>
                      <a:pt x="47" y="103"/>
                      <a:pt x="47" y="103"/>
                    </a:cubicBezTo>
                    <a:close/>
                    <a:moveTo>
                      <a:pt x="82" y="110"/>
                    </a:moveTo>
                    <a:cubicBezTo>
                      <a:pt x="78" y="111"/>
                      <a:pt x="75" y="112"/>
                      <a:pt x="70" y="112"/>
                    </a:cubicBezTo>
                    <a:cubicBezTo>
                      <a:pt x="64" y="112"/>
                      <a:pt x="50" y="108"/>
                      <a:pt x="50" y="105"/>
                    </a:cubicBezTo>
                    <a:cubicBezTo>
                      <a:pt x="50" y="104"/>
                      <a:pt x="50" y="104"/>
                      <a:pt x="51" y="102"/>
                    </a:cubicBezTo>
                    <a:cubicBezTo>
                      <a:pt x="68" y="77"/>
                      <a:pt x="68" y="77"/>
                      <a:pt x="68" y="77"/>
                    </a:cubicBezTo>
                    <a:cubicBezTo>
                      <a:pt x="69" y="75"/>
                      <a:pt x="70" y="75"/>
                      <a:pt x="71" y="75"/>
                    </a:cubicBezTo>
                    <a:cubicBezTo>
                      <a:pt x="73" y="75"/>
                      <a:pt x="73" y="76"/>
                      <a:pt x="75" y="78"/>
                    </a:cubicBezTo>
                    <a:cubicBezTo>
                      <a:pt x="91" y="102"/>
                      <a:pt x="91" y="102"/>
                      <a:pt x="91" y="102"/>
                    </a:cubicBezTo>
                    <a:cubicBezTo>
                      <a:pt x="92" y="104"/>
                      <a:pt x="93" y="104"/>
                      <a:pt x="93" y="105"/>
                    </a:cubicBezTo>
                    <a:cubicBezTo>
                      <a:pt x="93" y="105"/>
                      <a:pt x="90" y="108"/>
                      <a:pt x="82" y="110"/>
                    </a:cubicBezTo>
                    <a:close/>
                    <a:moveTo>
                      <a:pt x="111" y="72"/>
                    </a:moveTo>
                    <a:cubicBezTo>
                      <a:pt x="111" y="78"/>
                      <a:pt x="110" y="83"/>
                      <a:pt x="107" y="89"/>
                    </a:cubicBezTo>
                    <a:cubicBezTo>
                      <a:pt x="103" y="97"/>
                      <a:pt x="98" y="102"/>
                      <a:pt x="96" y="102"/>
                    </a:cubicBezTo>
                    <a:cubicBezTo>
                      <a:pt x="95" y="102"/>
                      <a:pt x="95" y="102"/>
                      <a:pt x="94" y="100"/>
                    </a:cubicBezTo>
                    <a:cubicBezTo>
                      <a:pt x="78" y="71"/>
                      <a:pt x="78" y="71"/>
                      <a:pt x="78" y="71"/>
                    </a:cubicBezTo>
                    <a:cubicBezTo>
                      <a:pt x="77" y="69"/>
                      <a:pt x="77" y="67"/>
                      <a:pt x="77" y="66"/>
                    </a:cubicBezTo>
                    <a:cubicBezTo>
                      <a:pt x="77" y="62"/>
                      <a:pt x="79" y="61"/>
                      <a:pt x="84" y="61"/>
                    </a:cubicBezTo>
                    <a:cubicBezTo>
                      <a:pt x="108" y="58"/>
                      <a:pt x="108" y="58"/>
                      <a:pt x="108" y="58"/>
                    </a:cubicBezTo>
                    <a:cubicBezTo>
                      <a:pt x="109" y="58"/>
                      <a:pt x="111" y="65"/>
                      <a:pt x="111" y="72"/>
                    </a:cubicBezTo>
                    <a:close/>
                    <a:moveTo>
                      <a:pt x="107" y="55"/>
                    </a:moveTo>
                    <a:cubicBezTo>
                      <a:pt x="107" y="55"/>
                      <a:pt x="107" y="55"/>
                      <a:pt x="103" y="55"/>
                    </a:cubicBezTo>
                    <a:cubicBezTo>
                      <a:pt x="79" y="55"/>
                      <a:pt x="79" y="55"/>
                      <a:pt x="79" y="55"/>
                    </a:cubicBezTo>
                    <a:cubicBezTo>
                      <a:pt x="76" y="55"/>
                      <a:pt x="73" y="54"/>
                      <a:pt x="73" y="50"/>
                    </a:cubicBezTo>
                    <a:cubicBezTo>
                      <a:pt x="73" y="47"/>
                      <a:pt x="76" y="46"/>
                      <a:pt x="76" y="42"/>
                    </a:cubicBezTo>
                    <a:cubicBezTo>
                      <a:pt x="76" y="40"/>
                      <a:pt x="73" y="38"/>
                      <a:pt x="71" y="38"/>
                    </a:cubicBezTo>
                    <a:cubicBezTo>
                      <a:pt x="68" y="38"/>
                      <a:pt x="66" y="39"/>
                      <a:pt x="66" y="42"/>
                    </a:cubicBezTo>
                    <a:cubicBezTo>
                      <a:pt x="66" y="46"/>
                      <a:pt x="69" y="47"/>
                      <a:pt x="69" y="50"/>
                    </a:cubicBezTo>
                    <a:cubicBezTo>
                      <a:pt x="69" y="55"/>
                      <a:pt x="66" y="55"/>
                      <a:pt x="61" y="55"/>
                    </a:cubicBezTo>
                    <a:cubicBezTo>
                      <a:pt x="37" y="55"/>
                      <a:pt x="37" y="55"/>
                      <a:pt x="37" y="55"/>
                    </a:cubicBezTo>
                    <a:cubicBezTo>
                      <a:pt x="36" y="55"/>
                      <a:pt x="35" y="55"/>
                      <a:pt x="35" y="55"/>
                    </a:cubicBezTo>
                    <a:cubicBezTo>
                      <a:pt x="35" y="50"/>
                      <a:pt x="45" y="41"/>
                      <a:pt x="51" y="38"/>
                    </a:cubicBezTo>
                    <a:cubicBezTo>
                      <a:pt x="56" y="34"/>
                      <a:pt x="63" y="32"/>
                      <a:pt x="71" y="32"/>
                    </a:cubicBezTo>
                    <a:cubicBezTo>
                      <a:pt x="79" y="32"/>
                      <a:pt x="86" y="34"/>
                      <a:pt x="92" y="38"/>
                    </a:cubicBezTo>
                    <a:cubicBezTo>
                      <a:pt x="97" y="41"/>
                      <a:pt x="107" y="51"/>
                      <a:pt x="10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2" name="Freeform 60"/>
              <p:cNvSpPr>
                <a:spLocks/>
              </p:cNvSpPr>
              <p:nvPr userDrawn="1"/>
            </p:nvSpPr>
            <p:spPr bwMode="auto">
              <a:xfrm>
                <a:off x="4955" y="3740"/>
                <a:ext cx="39" cy="25"/>
              </a:xfrm>
              <a:custGeom>
                <a:avLst/>
                <a:gdLst>
                  <a:gd name="T0" fmla="*/ 26114 w 17"/>
                  <a:gd name="T1" fmla="*/ 0 h 10"/>
                  <a:gd name="T2" fmla="*/ 24352 w 17"/>
                  <a:gd name="T3" fmla="*/ 0 h 10"/>
                  <a:gd name="T4" fmla="*/ 0 w 17"/>
                  <a:gd name="T5" fmla="*/ 35470 h 10"/>
                  <a:gd name="T6" fmla="*/ 1585 w 17"/>
                  <a:gd name="T7" fmla="*/ 38595 h 10"/>
                  <a:gd name="T8" fmla="*/ 26114 w 17"/>
                  <a:gd name="T9" fmla="*/ 38595 h 10"/>
                  <a:gd name="T10" fmla="*/ 29752 w 17"/>
                  <a:gd name="T11" fmla="*/ 35470 h 10"/>
                  <a:gd name="T12" fmla="*/ 24352 w 17"/>
                  <a:gd name="T13" fmla="*/ 12238 h 10"/>
                  <a:gd name="T14" fmla="*/ 26114 w 17"/>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0">
                    <a:moveTo>
                      <a:pt x="15" y="0"/>
                    </a:moveTo>
                    <a:cubicBezTo>
                      <a:pt x="15" y="0"/>
                      <a:pt x="15" y="0"/>
                      <a:pt x="14" y="0"/>
                    </a:cubicBezTo>
                    <a:cubicBezTo>
                      <a:pt x="10" y="0"/>
                      <a:pt x="0" y="8"/>
                      <a:pt x="0" y="9"/>
                    </a:cubicBezTo>
                    <a:cubicBezTo>
                      <a:pt x="0" y="10"/>
                      <a:pt x="1" y="10"/>
                      <a:pt x="1" y="10"/>
                    </a:cubicBezTo>
                    <a:cubicBezTo>
                      <a:pt x="15" y="10"/>
                      <a:pt x="15" y="10"/>
                      <a:pt x="15" y="10"/>
                    </a:cubicBezTo>
                    <a:cubicBezTo>
                      <a:pt x="16" y="10"/>
                      <a:pt x="17" y="10"/>
                      <a:pt x="17" y="9"/>
                    </a:cubicBezTo>
                    <a:cubicBezTo>
                      <a:pt x="17" y="9"/>
                      <a:pt x="14" y="7"/>
                      <a:pt x="14" y="3"/>
                    </a:cubicBezTo>
                    <a:cubicBezTo>
                      <a:pt x="14" y="1"/>
                      <a:pt x="15"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3" name="Freeform 61"/>
              <p:cNvSpPr>
                <a:spLocks/>
              </p:cNvSpPr>
              <p:nvPr userDrawn="1"/>
            </p:nvSpPr>
            <p:spPr bwMode="auto">
              <a:xfrm>
                <a:off x="5031" y="3740"/>
                <a:ext cx="44" cy="25"/>
              </a:xfrm>
              <a:custGeom>
                <a:avLst/>
                <a:gdLst>
                  <a:gd name="T0" fmla="*/ 8998 w 18"/>
                  <a:gd name="T1" fmla="*/ 0 h 10"/>
                  <a:gd name="T2" fmla="*/ 6209 w 18"/>
                  <a:gd name="T3" fmla="*/ 0 h 10"/>
                  <a:gd name="T4" fmla="*/ 8998 w 18"/>
                  <a:gd name="T5" fmla="*/ 12238 h 10"/>
                  <a:gd name="T6" fmla="*/ 0 w 18"/>
                  <a:gd name="T7" fmla="*/ 35470 h 10"/>
                  <a:gd name="T8" fmla="*/ 6209 w 18"/>
                  <a:gd name="T9" fmla="*/ 38595 h 10"/>
                  <a:gd name="T10" fmla="*/ 53766 w 18"/>
                  <a:gd name="T11" fmla="*/ 38595 h 10"/>
                  <a:gd name="T12" fmla="*/ 56305 w 18"/>
                  <a:gd name="T13" fmla="*/ 35470 h 10"/>
                  <a:gd name="T14" fmla="*/ 8998 w 18"/>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0">
                    <a:moveTo>
                      <a:pt x="3" y="0"/>
                    </a:moveTo>
                    <a:cubicBezTo>
                      <a:pt x="2" y="0"/>
                      <a:pt x="2" y="0"/>
                      <a:pt x="2" y="0"/>
                    </a:cubicBezTo>
                    <a:cubicBezTo>
                      <a:pt x="2" y="1"/>
                      <a:pt x="3" y="2"/>
                      <a:pt x="3" y="3"/>
                    </a:cubicBezTo>
                    <a:cubicBezTo>
                      <a:pt x="3" y="8"/>
                      <a:pt x="0" y="9"/>
                      <a:pt x="0" y="9"/>
                    </a:cubicBezTo>
                    <a:cubicBezTo>
                      <a:pt x="0" y="10"/>
                      <a:pt x="0" y="10"/>
                      <a:pt x="2" y="10"/>
                    </a:cubicBezTo>
                    <a:cubicBezTo>
                      <a:pt x="17" y="10"/>
                      <a:pt x="17" y="10"/>
                      <a:pt x="17" y="10"/>
                    </a:cubicBezTo>
                    <a:cubicBezTo>
                      <a:pt x="17" y="10"/>
                      <a:pt x="18" y="10"/>
                      <a:pt x="18" y="9"/>
                    </a:cubicBezTo>
                    <a:cubicBezTo>
                      <a:pt x="18" y="8"/>
                      <a:pt x="8"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4" name="Freeform 62"/>
              <p:cNvSpPr>
                <a:spLocks/>
              </p:cNvSpPr>
              <p:nvPr userDrawn="1"/>
            </p:nvSpPr>
            <p:spPr bwMode="auto">
              <a:xfrm>
                <a:off x="4933" y="3797"/>
                <a:ext cx="55" cy="71"/>
              </a:xfrm>
              <a:custGeom>
                <a:avLst/>
                <a:gdLst>
                  <a:gd name="T0" fmla="*/ 48228 w 23"/>
                  <a:gd name="T1" fmla="*/ 4890 h 30"/>
                  <a:gd name="T2" fmla="*/ 5404 w 23"/>
                  <a:gd name="T3" fmla="*/ 0 h 30"/>
                  <a:gd name="T4" fmla="*/ 0 w 23"/>
                  <a:gd name="T5" fmla="*/ 18798 h 30"/>
                  <a:gd name="T6" fmla="*/ 5404 w 23"/>
                  <a:gd name="T7" fmla="*/ 46181 h 30"/>
                  <a:gd name="T8" fmla="*/ 23765 w 23"/>
                  <a:gd name="T9" fmla="*/ 69923 h 30"/>
                  <a:gd name="T10" fmla="*/ 25408 w 23"/>
                  <a:gd name="T11" fmla="*/ 62738 h 30"/>
                  <a:gd name="T12" fmla="*/ 56829 w 23"/>
                  <a:gd name="T13" fmla="*/ 11573 h 30"/>
                  <a:gd name="T14" fmla="*/ 59115 w 23"/>
                  <a:gd name="T15" fmla="*/ 7062 h 30"/>
                  <a:gd name="T16" fmla="*/ 48228 w 23"/>
                  <a:gd name="T17" fmla="*/ 489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30">
                    <a:moveTo>
                      <a:pt x="19" y="2"/>
                    </a:moveTo>
                    <a:cubicBezTo>
                      <a:pt x="2" y="0"/>
                      <a:pt x="2" y="0"/>
                      <a:pt x="2" y="0"/>
                    </a:cubicBezTo>
                    <a:cubicBezTo>
                      <a:pt x="1" y="0"/>
                      <a:pt x="0" y="1"/>
                      <a:pt x="0" y="8"/>
                    </a:cubicBezTo>
                    <a:cubicBezTo>
                      <a:pt x="0" y="12"/>
                      <a:pt x="1" y="16"/>
                      <a:pt x="2" y="20"/>
                    </a:cubicBezTo>
                    <a:cubicBezTo>
                      <a:pt x="3" y="21"/>
                      <a:pt x="7" y="30"/>
                      <a:pt x="9" y="30"/>
                    </a:cubicBezTo>
                    <a:cubicBezTo>
                      <a:pt x="9" y="30"/>
                      <a:pt x="10" y="28"/>
                      <a:pt x="10" y="27"/>
                    </a:cubicBezTo>
                    <a:cubicBezTo>
                      <a:pt x="22" y="5"/>
                      <a:pt x="22" y="5"/>
                      <a:pt x="22" y="5"/>
                    </a:cubicBezTo>
                    <a:cubicBezTo>
                      <a:pt x="23" y="4"/>
                      <a:pt x="23" y="4"/>
                      <a:pt x="23" y="3"/>
                    </a:cubicBezTo>
                    <a:cubicBezTo>
                      <a:pt x="23" y="2"/>
                      <a:pt x="22" y="2"/>
                      <a:pt x="1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5" name="Freeform 63"/>
              <p:cNvSpPr>
                <a:spLocks/>
              </p:cNvSpPr>
              <p:nvPr userDrawn="1"/>
            </p:nvSpPr>
            <p:spPr bwMode="auto">
              <a:xfrm>
                <a:off x="5042" y="3797"/>
                <a:ext cx="52" cy="71"/>
              </a:xfrm>
              <a:custGeom>
                <a:avLst/>
                <a:gdLst>
                  <a:gd name="T0" fmla="*/ 0 w 22"/>
                  <a:gd name="T1" fmla="*/ 7062 h 30"/>
                  <a:gd name="T2" fmla="*/ 4871 w 22"/>
                  <a:gd name="T3" fmla="*/ 11573 h 30"/>
                  <a:gd name="T4" fmla="*/ 27213 w 22"/>
                  <a:gd name="T5" fmla="*/ 61176 h 30"/>
                  <a:gd name="T6" fmla="*/ 32091 w 22"/>
                  <a:gd name="T7" fmla="*/ 69923 h 30"/>
                  <a:gd name="T8" fmla="*/ 45661 w 22"/>
                  <a:gd name="T9" fmla="*/ 46181 h 30"/>
                  <a:gd name="T10" fmla="*/ 50745 w 22"/>
                  <a:gd name="T11" fmla="*/ 13746 h 30"/>
                  <a:gd name="T12" fmla="*/ 45661 w 22"/>
                  <a:gd name="T13" fmla="*/ 0 h 30"/>
                  <a:gd name="T14" fmla="*/ 7022 w 22"/>
                  <a:gd name="T15" fmla="*/ 4890 h 30"/>
                  <a:gd name="T16" fmla="*/ 0 w 22"/>
                  <a:gd name="T17" fmla="*/ 706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0">
                    <a:moveTo>
                      <a:pt x="0" y="3"/>
                    </a:moveTo>
                    <a:cubicBezTo>
                      <a:pt x="0" y="3"/>
                      <a:pt x="0" y="3"/>
                      <a:pt x="2" y="5"/>
                    </a:cubicBezTo>
                    <a:cubicBezTo>
                      <a:pt x="12" y="26"/>
                      <a:pt x="12" y="26"/>
                      <a:pt x="12" y="26"/>
                    </a:cubicBezTo>
                    <a:cubicBezTo>
                      <a:pt x="14" y="30"/>
                      <a:pt x="14" y="30"/>
                      <a:pt x="14" y="30"/>
                    </a:cubicBezTo>
                    <a:cubicBezTo>
                      <a:pt x="15" y="30"/>
                      <a:pt x="19" y="23"/>
                      <a:pt x="20" y="20"/>
                    </a:cubicBezTo>
                    <a:cubicBezTo>
                      <a:pt x="22" y="16"/>
                      <a:pt x="22" y="11"/>
                      <a:pt x="22" y="6"/>
                    </a:cubicBezTo>
                    <a:cubicBezTo>
                      <a:pt x="22" y="1"/>
                      <a:pt x="21" y="0"/>
                      <a:pt x="20" y="0"/>
                    </a:cubicBezTo>
                    <a:cubicBezTo>
                      <a:pt x="3" y="2"/>
                      <a:pt x="3" y="2"/>
                      <a:pt x="3" y="2"/>
                    </a:cubicBezTo>
                    <a:cubicBezTo>
                      <a:pt x="1" y="2"/>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6" name="Freeform 64"/>
              <p:cNvSpPr>
                <a:spLocks/>
              </p:cNvSpPr>
              <p:nvPr userDrawn="1"/>
            </p:nvSpPr>
            <p:spPr bwMode="auto">
              <a:xfrm>
                <a:off x="4983" y="3842"/>
                <a:ext cx="61" cy="54"/>
              </a:xfrm>
              <a:custGeom>
                <a:avLst/>
                <a:gdLst>
                  <a:gd name="T0" fmla="*/ 32004 w 26"/>
                  <a:gd name="T1" fmla="*/ 4712 h 23"/>
                  <a:gd name="T2" fmla="*/ 28513 w 26"/>
                  <a:gd name="T3" fmla="*/ 0 h 23"/>
                  <a:gd name="T4" fmla="*/ 25883 w 26"/>
                  <a:gd name="T5" fmla="*/ 4712 h 23"/>
                  <a:gd name="T6" fmla="*/ 2004 w 26"/>
                  <a:gd name="T7" fmla="*/ 37037 h 23"/>
                  <a:gd name="T8" fmla="*/ 0 w 26"/>
                  <a:gd name="T9" fmla="*/ 41723 h 23"/>
                  <a:gd name="T10" fmla="*/ 28513 w 26"/>
                  <a:gd name="T11" fmla="*/ 49919 h 23"/>
                  <a:gd name="T12" fmla="*/ 56024 w 26"/>
                  <a:gd name="T13" fmla="*/ 43238 h 23"/>
                  <a:gd name="T14" fmla="*/ 54020 w 26"/>
                  <a:gd name="T15" fmla="*/ 37037 h 23"/>
                  <a:gd name="T16" fmla="*/ 32004 w 26"/>
                  <a:gd name="T17" fmla="*/ 4712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3">
                    <a:moveTo>
                      <a:pt x="15" y="2"/>
                    </a:moveTo>
                    <a:cubicBezTo>
                      <a:pt x="14" y="1"/>
                      <a:pt x="14" y="0"/>
                      <a:pt x="13" y="0"/>
                    </a:cubicBezTo>
                    <a:cubicBezTo>
                      <a:pt x="13" y="0"/>
                      <a:pt x="13" y="1"/>
                      <a:pt x="12" y="2"/>
                    </a:cubicBezTo>
                    <a:cubicBezTo>
                      <a:pt x="1" y="17"/>
                      <a:pt x="1" y="17"/>
                      <a:pt x="1" y="17"/>
                    </a:cubicBezTo>
                    <a:cubicBezTo>
                      <a:pt x="0" y="19"/>
                      <a:pt x="0" y="19"/>
                      <a:pt x="0" y="19"/>
                    </a:cubicBezTo>
                    <a:cubicBezTo>
                      <a:pt x="0" y="21"/>
                      <a:pt x="5" y="23"/>
                      <a:pt x="13" y="23"/>
                    </a:cubicBezTo>
                    <a:cubicBezTo>
                      <a:pt x="17" y="23"/>
                      <a:pt x="26" y="22"/>
                      <a:pt x="26" y="20"/>
                    </a:cubicBezTo>
                    <a:cubicBezTo>
                      <a:pt x="26" y="20"/>
                      <a:pt x="26" y="19"/>
                      <a:pt x="25" y="17"/>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7" name="Freeform 65"/>
              <p:cNvSpPr>
                <a:spLocks noEditPoints="1"/>
              </p:cNvSpPr>
              <p:nvPr userDrawn="1"/>
            </p:nvSpPr>
            <p:spPr bwMode="auto">
              <a:xfrm>
                <a:off x="5227" y="3648"/>
                <a:ext cx="273" cy="342"/>
              </a:xfrm>
              <a:custGeom>
                <a:avLst/>
                <a:gdLst>
                  <a:gd name="T0" fmla="*/ 254132 w 115"/>
                  <a:gd name="T1" fmla="*/ 0 h 145"/>
                  <a:gd name="T2" fmla="*/ 254132 w 115"/>
                  <a:gd name="T3" fmla="*/ 0 h 145"/>
                  <a:gd name="T4" fmla="*/ 141072 w 115"/>
                  <a:gd name="T5" fmla="*/ 24829 h 145"/>
                  <a:gd name="T6" fmla="*/ 24136 w 115"/>
                  <a:gd name="T7" fmla="*/ 0 h 145"/>
                  <a:gd name="T8" fmla="*/ 21247 w 115"/>
                  <a:gd name="T9" fmla="*/ 0 h 145"/>
                  <a:gd name="T10" fmla="*/ 0 w 115"/>
                  <a:gd name="T11" fmla="*/ 90210 h 145"/>
                  <a:gd name="T12" fmla="*/ 141072 w 115"/>
                  <a:gd name="T13" fmla="*/ 327582 h 145"/>
                  <a:gd name="T14" fmla="*/ 143175 w 115"/>
                  <a:gd name="T15" fmla="*/ 327582 h 145"/>
                  <a:gd name="T16" fmla="*/ 275253 w 115"/>
                  <a:gd name="T17" fmla="*/ 101598 h 145"/>
                  <a:gd name="T18" fmla="*/ 254132 w 115"/>
                  <a:gd name="T19" fmla="*/ 0 h 145"/>
                  <a:gd name="T20" fmla="*/ 143175 w 115"/>
                  <a:gd name="T21" fmla="*/ 302481 h 145"/>
                  <a:gd name="T22" fmla="*/ 143175 w 115"/>
                  <a:gd name="T23" fmla="*/ 302481 h 145"/>
                  <a:gd name="T24" fmla="*/ 24136 w 115"/>
                  <a:gd name="T25" fmla="*/ 99496 h 145"/>
                  <a:gd name="T26" fmla="*/ 36174 w 115"/>
                  <a:gd name="T27" fmla="*/ 31688 h 145"/>
                  <a:gd name="T28" fmla="*/ 36174 w 115"/>
                  <a:gd name="T29" fmla="*/ 31688 h 145"/>
                  <a:gd name="T30" fmla="*/ 141072 w 115"/>
                  <a:gd name="T31" fmla="*/ 49913 h 145"/>
                  <a:gd name="T32" fmla="*/ 237111 w 115"/>
                  <a:gd name="T33" fmla="*/ 31688 h 145"/>
                  <a:gd name="T34" fmla="*/ 239293 w 115"/>
                  <a:gd name="T35" fmla="*/ 31688 h 145"/>
                  <a:gd name="T36" fmla="*/ 251143 w 115"/>
                  <a:gd name="T37" fmla="*/ 106428 h 145"/>
                  <a:gd name="T38" fmla="*/ 143175 w 115"/>
                  <a:gd name="T39" fmla="*/ 302481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5" h="145">
                    <a:moveTo>
                      <a:pt x="106" y="0"/>
                    </a:moveTo>
                    <a:cubicBezTo>
                      <a:pt x="106" y="0"/>
                      <a:pt x="106" y="0"/>
                      <a:pt x="106" y="0"/>
                    </a:cubicBezTo>
                    <a:cubicBezTo>
                      <a:pt x="86" y="9"/>
                      <a:pt x="76" y="11"/>
                      <a:pt x="59" y="11"/>
                    </a:cubicBezTo>
                    <a:cubicBezTo>
                      <a:pt x="38" y="11"/>
                      <a:pt x="25" y="8"/>
                      <a:pt x="10" y="0"/>
                    </a:cubicBezTo>
                    <a:cubicBezTo>
                      <a:pt x="9" y="0"/>
                      <a:pt x="9" y="0"/>
                      <a:pt x="9" y="0"/>
                    </a:cubicBezTo>
                    <a:cubicBezTo>
                      <a:pt x="3" y="16"/>
                      <a:pt x="0" y="26"/>
                      <a:pt x="0" y="40"/>
                    </a:cubicBezTo>
                    <a:cubicBezTo>
                      <a:pt x="0" y="84"/>
                      <a:pt x="22" y="122"/>
                      <a:pt x="59" y="145"/>
                    </a:cubicBezTo>
                    <a:cubicBezTo>
                      <a:pt x="60" y="145"/>
                      <a:pt x="60" y="145"/>
                      <a:pt x="60" y="145"/>
                    </a:cubicBezTo>
                    <a:cubicBezTo>
                      <a:pt x="94" y="124"/>
                      <a:pt x="115" y="88"/>
                      <a:pt x="115" y="45"/>
                    </a:cubicBezTo>
                    <a:cubicBezTo>
                      <a:pt x="115" y="29"/>
                      <a:pt x="113" y="16"/>
                      <a:pt x="106" y="0"/>
                    </a:cubicBezTo>
                    <a:close/>
                    <a:moveTo>
                      <a:pt x="60" y="134"/>
                    </a:moveTo>
                    <a:cubicBezTo>
                      <a:pt x="60" y="134"/>
                      <a:pt x="60" y="134"/>
                      <a:pt x="60" y="134"/>
                    </a:cubicBezTo>
                    <a:cubicBezTo>
                      <a:pt x="30" y="111"/>
                      <a:pt x="10" y="83"/>
                      <a:pt x="10" y="44"/>
                    </a:cubicBezTo>
                    <a:cubicBezTo>
                      <a:pt x="10" y="34"/>
                      <a:pt x="12" y="25"/>
                      <a:pt x="15" y="14"/>
                    </a:cubicBezTo>
                    <a:cubicBezTo>
                      <a:pt x="15" y="14"/>
                      <a:pt x="15" y="14"/>
                      <a:pt x="15" y="14"/>
                    </a:cubicBezTo>
                    <a:cubicBezTo>
                      <a:pt x="29" y="18"/>
                      <a:pt x="44" y="22"/>
                      <a:pt x="59" y="22"/>
                    </a:cubicBezTo>
                    <a:cubicBezTo>
                      <a:pt x="78" y="22"/>
                      <a:pt x="92" y="17"/>
                      <a:pt x="99" y="14"/>
                    </a:cubicBezTo>
                    <a:cubicBezTo>
                      <a:pt x="100" y="14"/>
                      <a:pt x="100" y="14"/>
                      <a:pt x="100" y="14"/>
                    </a:cubicBezTo>
                    <a:cubicBezTo>
                      <a:pt x="103" y="21"/>
                      <a:pt x="105" y="35"/>
                      <a:pt x="105" y="47"/>
                    </a:cubicBezTo>
                    <a:cubicBezTo>
                      <a:pt x="105" y="84"/>
                      <a:pt x="90" y="110"/>
                      <a:pt x="60" y="1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8" name="Freeform 66"/>
              <p:cNvSpPr>
                <a:spLocks noEditPoints="1"/>
              </p:cNvSpPr>
              <p:nvPr userDrawn="1"/>
            </p:nvSpPr>
            <p:spPr bwMode="auto">
              <a:xfrm>
                <a:off x="5268" y="3698"/>
                <a:ext cx="194" cy="250"/>
              </a:xfrm>
              <a:custGeom>
                <a:avLst/>
                <a:gdLst>
                  <a:gd name="T0" fmla="*/ 97185 w 82"/>
                  <a:gd name="T1" fmla="*/ 13434 h 106"/>
                  <a:gd name="T2" fmla="*/ 7048 w 82"/>
                  <a:gd name="T3" fmla="*/ 0 h 106"/>
                  <a:gd name="T4" fmla="*/ 100007 w 82"/>
                  <a:gd name="T5" fmla="*/ 239583 h 106"/>
                  <a:gd name="T6" fmla="*/ 190425 w 82"/>
                  <a:gd name="T7" fmla="*/ 54368 h 106"/>
                  <a:gd name="T8" fmla="*/ 183434 w 82"/>
                  <a:gd name="T9" fmla="*/ 0 h 106"/>
                  <a:gd name="T10" fmla="*/ 88353 w 82"/>
                  <a:gd name="T11" fmla="*/ 216375 h 106"/>
                  <a:gd name="T12" fmla="*/ 88353 w 82"/>
                  <a:gd name="T13" fmla="*/ 196009 h 106"/>
                  <a:gd name="T14" fmla="*/ 90513 w 82"/>
                  <a:gd name="T15" fmla="*/ 209811 h 106"/>
                  <a:gd name="T16" fmla="*/ 100007 w 82"/>
                  <a:gd name="T17" fmla="*/ 223245 h 106"/>
                  <a:gd name="T18" fmla="*/ 93335 w 82"/>
                  <a:gd name="T19" fmla="*/ 184691 h 106"/>
                  <a:gd name="T20" fmla="*/ 104138 w 82"/>
                  <a:gd name="T21" fmla="*/ 196009 h 106"/>
                  <a:gd name="T22" fmla="*/ 109118 w 82"/>
                  <a:gd name="T23" fmla="*/ 196009 h 106"/>
                  <a:gd name="T24" fmla="*/ 109118 w 82"/>
                  <a:gd name="T25" fmla="*/ 194465 h 106"/>
                  <a:gd name="T26" fmla="*/ 86287 w 82"/>
                  <a:gd name="T27" fmla="*/ 149387 h 106"/>
                  <a:gd name="T28" fmla="*/ 86287 w 82"/>
                  <a:gd name="T29" fmla="*/ 153035 h 106"/>
                  <a:gd name="T30" fmla="*/ 109118 w 82"/>
                  <a:gd name="T31" fmla="*/ 196009 h 106"/>
                  <a:gd name="T32" fmla="*/ 93335 w 82"/>
                  <a:gd name="T33" fmla="*/ 144557 h 106"/>
                  <a:gd name="T34" fmla="*/ 104138 w 82"/>
                  <a:gd name="T35" fmla="*/ 162809 h 106"/>
                  <a:gd name="T36" fmla="*/ 112068 w 82"/>
                  <a:gd name="T37" fmla="*/ 159870 h 106"/>
                  <a:gd name="T38" fmla="*/ 102072 w 82"/>
                  <a:gd name="T39" fmla="*/ 139613 h 106"/>
                  <a:gd name="T40" fmla="*/ 69613 w 82"/>
                  <a:gd name="T41" fmla="*/ 119828 h 106"/>
                  <a:gd name="T42" fmla="*/ 76796 w 82"/>
                  <a:gd name="T43" fmla="*/ 111200 h 106"/>
                  <a:gd name="T44" fmla="*/ 112068 w 82"/>
                  <a:gd name="T45" fmla="*/ 159870 h 106"/>
                  <a:gd name="T46" fmla="*/ 86287 w 82"/>
                  <a:gd name="T47" fmla="*/ 96531 h 106"/>
                  <a:gd name="T48" fmla="*/ 104138 w 82"/>
                  <a:gd name="T49" fmla="*/ 119828 h 106"/>
                  <a:gd name="T50" fmla="*/ 81390 w 82"/>
                  <a:gd name="T51" fmla="*/ 99479 h 106"/>
                  <a:gd name="T52" fmla="*/ 112068 w 82"/>
                  <a:gd name="T53" fmla="*/ 101583 h 106"/>
                  <a:gd name="T54" fmla="*/ 71747 w 82"/>
                  <a:gd name="T55" fmla="*/ 88149 h 106"/>
                  <a:gd name="T56" fmla="*/ 74730 w 82"/>
                  <a:gd name="T57" fmla="*/ 33731 h 106"/>
                  <a:gd name="T58" fmla="*/ 95025 w 82"/>
                  <a:gd name="T59" fmla="*/ 45118 h 106"/>
                  <a:gd name="T60" fmla="*/ 76796 w 82"/>
                  <a:gd name="T61" fmla="*/ 47870 h 106"/>
                  <a:gd name="T62" fmla="*/ 81390 w 82"/>
                  <a:gd name="T63" fmla="*/ 56465 h 106"/>
                  <a:gd name="T64" fmla="*/ 64687 w 82"/>
                  <a:gd name="T65" fmla="*/ 56465 h 106"/>
                  <a:gd name="T66" fmla="*/ 112068 w 82"/>
                  <a:gd name="T67" fmla="*/ 117703 h 106"/>
                  <a:gd name="T68" fmla="*/ 109118 w 82"/>
                  <a:gd name="T69" fmla="*/ 67785 h 106"/>
                  <a:gd name="T70" fmla="*/ 86287 w 82"/>
                  <a:gd name="T71" fmla="*/ 63340 h 106"/>
                  <a:gd name="T72" fmla="*/ 95025 w 82"/>
                  <a:gd name="T73" fmla="*/ 56465 h 106"/>
                  <a:gd name="T74" fmla="*/ 100007 w 82"/>
                  <a:gd name="T75" fmla="*/ 56465 h 106"/>
                  <a:gd name="T76" fmla="*/ 102072 w 82"/>
                  <a:gd name="T77" fmla="*/ 54368 h 106"/>
                  <a:gd name="T78" fmla="*/ 97185 w 82"/>
                  <a:gd name="T79" fmla="*/ 51675 h 106"/>
                  <a:gd name="T80" fmla="*/ 88353 w 82"/>
                  <a:gd name="T81" fmla="*/ 31684 h 106"/>
                  <a:gd name="T82" fmla="*/ 88353 w 82"/>
                  <a:gd name="T83" fmla="*/ 24821 h 106"/>
                  <a:gd name="T84" fmla="*/ 102072 w 82"/>
                  <a:gd name="T85" fmla="*/ 29637 h 106"/>
                  <a:gd name="T86" fmla="*/ 109118 w 82"/>
                  <a:gd name="T87" fmla="*/ 45118 h 106"/>
                  <a:gd name="T88" fmla="*/ 118747 w 82"/>
                  <a:gd name="T89" fmla="*/ 38243 h 106"/>
                  <a:gd name="T90" fmla="*/ 132370 w 82"/>
                  <a:gd name="T91" fmla="*/ 43071 h 1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2" h="106">
                    <a:moveTo>
                      <a:pt x="79" y="0"/>
                    </a:moveTo>
                    <a:cubicBezTo>
                      <a:pt x="67" y="4"/>
                      <a:pt x="58" y="6"/>
                      <a:pt x="42" y="6"/>
                    </a:cubicBezTo>
                    <a:cubicBezTo>
                      <a:pt x="29" y="6"/>
                      <a:pt x="18" y="5"/>
                      <a:pt x="3" y="0"/>
                    </a:cubicBezTo>
                    <a:cubicBezTo>
                      <a:pt x="3" y="0"/>
                      <a:pt x="3" y="0"/>
                      <a:pt x="3" y="0"/>
                    </a:cubicBezTo>
                    <a:cubicBezTo>
                      <a:pt x="0" y="10"/>
                      <a:pt x="0" y="15"/>
                      <a:pt x="0" y="22"/>
                    </a:cubicBezTo>
                    <a:cubicBezTo>
                      <a:pt x="0" y="57"/>
                      <a:pt x="16" y="85"/>
                      <a:pt x="43" y="106"/>
                    </a:cubicBezTo>
                    <a:cubicBezTo>
                      <a:pt x="43" y="106"/>
                      <a:pt x="43" y="106"/>
                      <a:pt x="43" y="106"/>
                    </a:cubicBezTo>
                    <a:cubicBezTo>
                      <a:pt x="70" y="83"/>
                      <a:pt x="82" y="59"/>
                      <a:pt x="82" y="24"/>
                    </a:cubicBezTo>
                    <a:cubicBezTo>
                      <a:pt x="82" y="16"/>
                      <a:pt x="81" y="9"/>
                      <a:pt x="79" y="1"/>
                    </a:cubicBezTo>
                    <a:lnTo>
                      <a:pt x="79" y="0"/>
                    </a:lnTo>
                    <a:close/>
                    <a:moveTo>
                      <a:pt x="39" y="93"/>
                    </a:moveTo>
                    <a:cubicBezTo>
                      <a:pt x="39" y="94"/>
                      <a:pt x="39" y="96"/>
                      <a:pt x="38" y="96"/>
                    </a:cubicBezTo>
                    <a:cubicBezTo>
                      <a:pt x="37" y="96"/>
                      <a:pt x="36" y="95"/>
                      <a:pt x="36" y="92"/>
                    </a:cubicBezTo>
                    <a:cubicBezTo>
                      <a:pt x="36" y="90"/>
                      <a:pt x="37" y="88"/>
                      <a:pt x="38" y="87"/>
                    </a:cubicBezTo>
                    <a:cubicBezTo>
                      <a:pt x="39" y="92"/>
                      <a:pt x="39" y="92"/>
                      <a:pt x="39" y="92"/>
                    </a:cubicBezTo>
                    <a:lnTo>
                      <a:pt x="39" y="93"/>
                    </a:lnTo>
                    <a:close/>
                    <a:moveTo>
                      <a:pt x="45" y="95"/>
                    </a:moveTo>
                    <a:cubicBezTo>
                      <a:pt x="45" y="98"/>
                      <a:pt x="44" y="99"/>
                      <a:pt x="43" y="99"/>
                    </a:cubicBezTo>
                    <a:cubicBezTo>
                      <a:pt x="41" y="99"/>
                      <a:pt x="41" y="97"/>
                      <a:pt x="40" y="96"/>
                    </a:cubicBezTo>
                    <a:cubicBezTo>
                      <a:pt x="40" y="82"/>
                      <a:pt x="40" y="82"/>
                      <a:pt x="40" y="82"/>
                    </a:cubicBezTo>
                    <a:cubicBezTo>
                      <a:pt x="42" y="82"/>
                      <a:pt x="43" y="83"/>
                      <a:pt x="44" y="84"/>
                    </a:cubicBezTo>
                    <a:cubicBezTo>
                      <a:pt x="45" y="85"/>
                      <a:pt x="44" y="86"/>
                      <a:pt x="45" y="87"/>
                    </a:cubicBezTo>
                    <a:lnTo>
                      <a:pt x="45" y="95"/>
                    </a:lnTo>
                    <a:close/>
                    <a:moveTo>
                      <a:pt x="47" y="87"/>
                    </a:moveTo>
                    <a:cubicBezTo>
                      <a:pt x="47" y="87"/>
                      <a:pt x="47" y="87"/>
                      <a:pt x="47" y="87"/>
                    </a:cubicBezTo>
                    <a:cubicBezTo>
                      <a:pt x="47" y="86"/>
                      <a:pt x="47" y="86"/>
                      <a:pt x="47" y="86"/>
                    </a:cubicBezTo>
                    <a:cubicBezTo>
                      <a:pt x="47" y="78"/>
                      <a:pt x="33" y="80"/>
                      <a:pt x="33" y="72"/>
                    </a:cubicBezTo>
                    <a:cubicBezTo>
                      <a:pt x="33" y="69"/>
                      <a:pt x="35" y="67"/>
                      <a:pt x="37" y="66"/>
                    </a:cubicBezTo>
                    <a:cubicBezTo>
                      <a:pt x="37" y="67"/>
                      <a:pt x="37" y="67"/>
                      <a:pt x="37" y="67"/>
                    </a:cubicBezTo>
                    <a:cubicBezTo>
                      <a:pt x="37" y="67"/>
                      <a:pt x="37" y="68"/>
                      <a:pt x="37" y="68"/>
                    </a:cubicBezTo>
                    <a:cubicBezTo>
                      <a:pt x="37" y="76"/>
                      <a:pt x="51" y="73"/>
                      <a:pt x="51" y="82"/>
                    </a:cubicBezTo>
                    <a:cubicBezTo>
                      <a:pt x="51" y="85"/>
                      <a:pt x="49" y="86"/>
                      <a:pt x="47" y="87"/>
                    </a:cubicBezTo>
                    <a:close/>
                    <a:moveTo>
                      <a:pt x="40" y="69"/>
                    </a:moveTo>
                    <a:cubicBezTo>
                      <a:pt x="40" y="64"/>
                      <a:pt x="40" y="64"/>
                      <a:pt x="40" y="64"/>
                    </a:cubicBezTo>
                    <a:cubicBezTo>
                      <a:pt x="45" y="65"/>
                      <a:pt x="45" y="65"/>
                      <a:pt x="45" y="65"/>
                    </a:cubicBezTo>
                    <a:cubicBezTo>
                      <a:pt x="45" y="72"/>
                      <a:pt x="45" y="72"/>
                      <a:pt x="45" y="72"/>
                    </a:cubicBezTo>
                    <a:lnTo>
                      <a:pt x="40" y="69"/>
                    </a:lnTo>
                    <a:close/>
                    <a:moveTo>
                      <a:pt x="48" y="71"/>
                    </a:moveTo>
                    <a:cubicBezTo>
                      <a:pt x="48" y="65"/>
                      <a:pt x="48" y="65"/>
                      <a:pt x="48" y="65"/>
                    </a:cubicBezTo>
                    <a:cubicBezTo>
                      <a:pt x="48" y="63"/>
                      <a:pt x="47" y="62"/>
                      <a:pt x="44" y="62"/>
                    </a:cubicBezTo>
                    <a:cubicBezTo>
                      <a:pt x="43" y="62"/>
                      <a:pt x="40" y="62"/>
                      <a:pt x="38" y="62"/>
                    </a:cubicBezTo>
                    <a:cubicBezTo>
                      <a:pt x="34" y="61"/>
                      <a:pt x="30" y="57"/>
                      <a:pt x="30" y="53"/>
                    </a:cubicBezTo>
                    <a:cubicBezTo>
                      <a:pt x="30" y="51"/>
                      <a:pt x="31" y="50"/>
                      <a:pt x="33" y="48"/>
                    </a:cubicBezTo>
                    <a:cubicBezTo>
                      <a:pt x="33" y="49"/>
                      <a:pt x="33" y="49"/>
                      <a:pt x="33" y="49"/>
                    </a:cubicBezTo>
                    <a:cubicBezTo>
                      <a:pt x="35" y="62"/>
                      <a:pt x="54" y="53"/>
                      <a:pt x="54" y="64"/>
                    </a:cubicBezTo>
                    <a:cubicBezTo>
                      <a:pt x="54" y="68"/>
                      <a:pt x="51" y="70"/>
                      <a:pt x="48" y="71"/>
                    </a:cubicBezTo>
                    <a:close/>
                    <a:moveTo>
                      <a:pt x="35" y="44"/>
                    </a:moveTo>
                    <a:cubicBezTo>
                      <a:pt x="35" y="43"/>
                      <a:pt x="36" y="43"/>
                      <a:pt x="37" y="43"/>
                    </a:cubicBezTo>
                    <a:cubicBezTo>
                      <a:pt x="39" y="43"/>
                      <a:pt x="42" y="43"/>
                      <a:pt x="45" y="44"/>
                    </a:cubicBezTo>
                    <a:cubicBezTo>
                      <a:pt x="45" y="53"/>
                      <a:pt x="45" y="53"/>
                      <a:pt x="45" y="53"/>
                    </a:cubicBezTo>
                    <a:cubicBezTo>
                      <a:pt x="45" y="53"/>
                      <a:pt x="45" y="53"/>
                      <a:pt x="45" y="53"/>
                    </a:cubicBezTo>
                    <a:cubicBezTo>
                      <a:pt x="40" y="52"/>
                      <a:pt x="35" y="52"/>
                      <a:pt x="35" y="44"/>
                    </a:cubicBezTo>
                    <a:close/>
                    <a:moveTo>
                      <a:pt x="48" y="52"/>
                    </a:moveTo>
                    <a:cubicBezTo>
                      <a:pt x="48" y="45"/>
                      <a:pt x="48" y="45"/>
                      <a:pt x="48" y="45"/>
                    </a:cubicBezTo>
                    <a:cubicBezTo>
                      <a:pt x="48" y="41"/>
                      <a:pt x="48" y="41"/>
                      <a:pt x="41" y="40"/>
                    </a:cubicBezTo>
                    <a:cubicBezTo>
                      <a:pt x="38" y="40"/>
                      <a:pt x="34" y="40"/>
                      <a:pt x="31" y="39"/>
                    </a:cubicBezTo>
                    <a:cubicBezTo>
                      <a:pt x="24" y="37"/>
                      <a:pt x="20" y="32"/>
                      <a:pt x="20" y="26"/>
                    </a:cubicBezTo>
                    <a:cubicBezTo>
                      <a:pt x="20" y="20"/>
                      <a:pt x="25" y="15"/>
                      <a:pt x="32" y="15"/>
                    </a:cubicBezTo>
                    <a:cubicBezTo>
                      <a:pt x="34" y="15"/>
                      <a:pt x="36" y="15"/>
                      <a:pt x="38" y="16"/>
                    </a:cubicBezTo>
                    <a:cubicBezTo>
                      <a:pt x="40" y="17"/>
                      <a:pt x="41" y="20"/>
                      <a:pt x="41" y="20"/>
                    </a:cubicBezTo>
                    <a:cubicBezTo>
                      <a:pt x="41" y="21"/>
                      <a:pt x="40" y="21"/>
                      <a:pt x="33" y="21"/>
                    </a:cubicBezTo>
                    <a:cubicBezTo>
                      <a:pt x="33" y="21"/>
                      <a:pt x="33" y="21"/>
                      <a:pt x="33" y="21"/>
                    </a:cubicBezTo>
                    <a:cubicBezTo>
                      <a:pt x="33" y="23"/>
                      <a:pt x="39" y="23"/>
                      <a:pt x="39" y="24"/>
                    </a:cubicBezTo>
                    <a:cubicBezTo>
                      <a:pt x="39" y="25"/>
                      <a:pt x="38" y="25"/>
                      <a:pt x="35" y="25"/>
                    </a:cubicBezTo>
                    <a:cubicBezTo>
                      <a:pt x="32" y="25"/>
                      <a:pt x="31" y="24"/>
                      <a:pt x="29" y="24"/>
                    </a:cubicBezTo>
                    <a:cubicBezTo>
                      <a:pt x="28" y="24"/>
                      <a:pt x="28" y="25"/>
                      <a:pt x="28" y="25"/>
                    </a:cubicBezTo>
                    <a:cubicBezTo>
                      <a:pt x="28" y="35"/>
                      <a:pt x="56" y="27"/>
                      <a:pt x="56" y="43"/>
                    </a:cubicBezTo>
                    <a:cubicBezTo>
                      <a:pt x="56" y="48"/>
                      <a:pt x="53" y="51"/>
                      <a:pt x="48" y="52"/>
                    </a:cubicBezTo>
                    <a:close/>
                    <a:moveTo>
                      <a:pt x="56" y="21"/>
                    </a:moveTo>
                    <a:cubicBezTo>
                      <a:pt x="47" y="30"/>
                      <a:pt x="47" y="30"/>
                      <a:pt x="47" y="30"/>
                    </a:cubicBezTo>
                    <a:cubicBezTo>
                      <a:pt x="46" y="30"/>
                      <a:pt x="46" y="30"/>
                      <a:pt x="46" y="30"/>
                    </a:cubicBezTo>
                    <a:cubicBezTo>
                      <a:pt x="43" y="29"/>
                      <a:pt x="42" y="28"/>
                      <a:pt x="37" y="28"/>
                    </a:cubicBezTo>
                    <a:cubicBezTo>
                      <a:pt x="37" y="27"/>
                      <a:pt x="37" y="27"/>
                      <a:pt x="37" y="27"/>
                    </a:cubicBezTo>
                    <a:cubicBezTo>
                      <a:pt x="40" y="27"/>
                      <a:pt x="40" y="25"/>
                      <a:pt x="41" y="25"/>
                    </a:cubicBezTo>
                    <a:cubicBezTo>
                      <a:pt x="41" y="25"/>
                      <a:pt x="42" y="25"/>
                      <a:pt x="42" y="25"/>
                    </a:cubicBezTo>
                    <a:cubicBezTo>
                      <a:pt x="42" y="25"/>
                      <a:pt x="42" y="25"/>
                      <a:pt x="43" y="25"/>
                    </a:cubicBezTo>
                    <a:cubicBezTo>
                      <a:pt x="43" y="25"/>
                      <a:pt x="43" y="25"/>
                      <a:pt x="43" y="25"/>
                    </a:cubicBezTo>
                    <a:cubicBezTo>
                      <a:pt x="44" y="25"/>
                      <a:pt x="44" y="24"/>
                      <a:pt x="44" y="24"/>
                    </a:cubicBezTo>
                    <a:cubicBezTo>
                      <a:pt x="44" y="23"/>
                      <a:pt x="44" y="23"/>
                      <a:pt x="43" y="23"/>
                    </a:cubicBezTo>
                    <a:cubicBezTo>
                      <a:pt x="42" y="23"/>
                      <a:pt x="42" y="23"/>
                      <a:pt x="42" y="23"/>
                    </a:cubicBezTo>
                    <a:cubicBezTo>
                      <a:pt x="44" y="21"/>
                      <a:pt x="44" y="21"/>
                      <a:pt x="44" y="21"/>
                    </a:cubicBezTo>
                    <a:cubicBezTo>
                      <a:pt x="38" y="14"/>
                      <a:pt x="38" y="14"/>
                      <a:pt x="38" y="14"/>
                    </a:cubicBezTo>
                    <a:cubicBezTo>
                      <a:pt x="37" y="13"/>
                      <a:pt x="37" y="13"/>
                      <a:pt x="37" y="12"/>
                    </a:cubicBezTo>
                    <a:cubicBezTo>
                      <a:pt x="37" y="11"/>
                      <a:pt x="38" y="11"/>
                      <a:pt x="38" y="11"/>
                    </a:cubicBezTo>
                    <a:cubicBezTo>
                      <a:pt x="39" y="11"/>
                      <a:pt x="39" y="11"/>
                      <a:pt x="40" y="12"/>
                    </a:cubicBezTo>
                    <a:cubicBezTo>
                      <a:pt x="44" y="13"/>
                      <a:pt x="44" y="13"/>
                      <a:pt x="44" y="13"/>
                    </a:cubicBezTo>
                    <a:cubicBezTo>
                      <a:pt x="46" y="14"/>
                      <a:pt x="46" y="14"/>
                      <a:pt x="46" y="16"/>
                    </a:cubicBezTo>
                    <a:cubicBezTo>
                      <a:pt x="46" y="20"/>
                      <a:pt x="46" y="20"/>
                      <a:pt x="47" y="20"/>
                    </a:cubicBezTo>
                    <a:cubicBezTo>
                      <a:pt x="47" y="20"/>
                      <a:pt x="47" y="20"/>
                      <a:pt x="49" y="19"/>
                    </a:cubicBezTo>
                    <a:cubicBezTo>
                      <a:pt x="51" y="17"/>
                      <a:pt x="51" y="17"/>
                      <a:pt x="51" y="17"/>
                    </a:cubicBezTo>
                    <a:cubicBezTo>
                      <a:pt x="52" y="16"/>
                      <a:pt x="53" y="16"/>
                      <a:pt x="54" y="16"/>
                    </a:cubicBezTo>
                    <a:cubicBezTo>
                      <a:pt x="55" y="16"/>
                      <a:pt x="57" y="17"/>
                      <a:pt x="57" y="19"/>
                    </a:cubicBezTo>
                    <a:cubicBezTo>
                      <a:pt x="57" y="19"/>
                      <a:pt x="57" y="20"/>
                      <a:pt x="5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099" name="Freeform 67"/>
              <p:cNvSpPr>
                <a:spLocks/>
              </p:cNvSpPr>
              <p:nvPr userDrawn="1"/>
            </p:nvSpPr>
            <p:spPr bwMode="auto">
              <a:xfrm>
                <a:off x="5351" y="3738"/>
                <a:ext cx="6" cy="5"/>
              </a:xfrm>
              <a:custGeom>
                <a:avLst/>
                <a:gdLst>
                  <a:gd name="T0" fmla="*/ 1024 w 3"/>
                  <a:gd name="T1" fmla="*/ 8125 h 2"/>
                  <a:gd name="T2" fmla="*/ 1536 w 3"/>
                  <a:gd name="T3" fmla="*/ 4895 h 2"/>
                  <a:gd name="T4" fmla="*/ 1536 w 3"/>
                  <a:gd name="T5" fmla="*/ 4895 h 2"/>
                  <a:gd name="T6" fmla="*/ 0 w 3"/>
                  <a:gd name="T7" fmla="*/ 0 h 2"/>
                  <a:gd name="T8" fmla="*/ 1024 w 3"/>
                  <a:gd name="T9" fmla="*/ 8125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2"/>
                      <a:pt x="2" y="1"/>
                      <a:pt x="3" y="1"/>
                    </a:cubicBezTo>
                    <a:cubicBezTo>
                      <a:pt x="3" y="1"/>
                      <a:pt x="3" y="1"/>
                      <a:pt x="3" y="1"/>
                    </a:cubicBezTo>
                    <a:cubicBezTo>
                      <a:pt x="0" y="0"/>
                      <a:pt x="0" y="0"/>
                      <a:pt x="0" y="0"/>
                    </a:cubicBezTo>
                    <a:cubicBezTo>
                      <a:pt x="1" y="1"/>
                      <a:pt x="1" y="2"/>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
        <p:nvSpPr>
          <p:cNvPr id="2054" name="Rectangle 3"/>
          <p:cNvSpPr>
            <a:spLocks noGrp="1" noChangeArrowheads="1"/>
          </p:cNvSpPr>
          <p:nvPr>
            <p:ph type="title"/>
          </p:nvPr>
        </p:nvSpPr>
        <p:spPr bwMode="auto">
          <a:xfrm>
            <a:off x="377825" y="273050"/>
            <a:ext cx="66325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5" name="Rectangle 4"/>
          <p:cNvSpPr>
            <a:spLocks noGrp="1" noChangeArrowheads="1"/>
          </p:cNvSpPr>
          <p:nvPr>
            <p:ph type="body" idx="1"/>
          </p:nvPr>
        </p:nvSpPr>
        <p:spPr bwMode="auto">
          <a:xfrm>
            <a:off x="381000" y="1676400"/>
            <a:ext cx="81534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468998" name="Rectangle 6"/>
          <p:cNvSpPr>
            <a:spLocks noGrp="1" noChangeArrowheads="1"/>
          </p:cNvSpPr>
          <p:nvPr>
            <p:ph type="sldNum" sz="quarter" idx="4"/>
          </p:nvPr>
        </p:nvSpPr>
        <p:spPr bwMode="auto">
          <a:xfrm>
            <a:off x="8518525" y="6324600"/>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a:solidFill>
                  <a:schemeClr val="bg1"/>
                </a:solidFill>
                <a:latin typeface="Arial" charset="0"/>
              </a:defRPr>
            </a:lvl1pPr>
          </a:lstStyle>
          <a:p>
            <a:fld id="{F1A72A2D-87A2-4CED-81EA-950E6DB4BD2F}" type="slidenum">
              <a:rPr lang="en-US"/>
              <a:pPr/>
              <a:t>‹#›</a:t>
            </a:fld>
            <a:endParaRPr lang="en-US" dirty="0"/>
          </a:p>
        </p:txBody>
      </p:sp>
      <p:pic>
        <p:nvPicPr>
          <p:cNvPr id="2104" name="Picture 56" descr="BCBSTX"/>
          <p:cNvPicPr>
            <a:picLocks noChangeAspect="1" noChangeArrowheads="1"/>
          </p:cNvPicPr>
          <p:nvPr userDrawn="1"/>
        </p:nvPicPr>
        <p:blipFill>
          <a:blip r:embed="rId7">
            <a:extLst>
              <a:ext uri="{28A0092B-C50C-407E-A947-70E740481C1C}">
                <a14:useLocalDpi xmlns:a14="http://schemas.microsoft.com/office/drawing/2010/main" val="0"/>
              </a:ext>
            </a:extLst>
          </a:blip>
          <a:srcRect r="68494"/>
          <a:stretch>
            <a:fillRect/>
          </a:stretch>
        </p:blipFill>
        <p:spPr bwMode="auto">
          <a:xfrm>
            <a:off x="7735888" y="438150"/>
            <a:ext cx="9731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8" r:id="rId1"/>
    <p:sldLayoutId id="2147483782" r:id="rId2"/>
    <p:sldLayoutId id="2147483783" r:id="rId3"/>
  </p:sldLayoutIdLst>
  <p:transition>
    <p:fade/>
  </p:transition>
  <p:hf hdr="0" ftr="0" dt="0"/>
  <p:txStyles>
    <p:titleStyle>
      <a:lvl1pPr algn="l" rtl="0" eaLnBrk="0" fontAlgn="base" hangingPunct="0">
        <a:lnSpc>
          <a:spcPct val="90000"/>
        </a:lnSpc>
        <a:spcBef>
          <a:spcPct val="0"/>
        </a:spcBef>
        <a:spcAft>
          <a:spcPct val="0"/>
        </a:spcAft>
        <a:defRPr sz="3200" b="1">
          <a:solidFill>
            <a:srgbClr val="004C7C"/>
          </a:solidFill>
          <a:latin typeface="Arial Narrow" pitchFamily="34" charset="0"/>
          <a:ea typeface="+mj-ea"/>
          <a:cs typeface="+mj-cs"/>
        </a:defRPr>
      </a:lvl1pPr>
      <a:lvl2pPr algn="l" rtl="0" eaLnBrk="0" fontAlgn="base" hangingPunct="0">
        <a:lnSpc>
          <a:spcPct val="90000"/>
        </a:lnSpc>
        <a:spcBef>
          <a:spcPct val="0"/>
        </a:spcBef>
        <a:spcAft>
          <a:spcPct val="0"/>
        </a:spcAft>
        <a:defRPr sz="3200" b="1">
          <a:solidFill>
            <a:srgbClr val="004C7C"/>
          </a:solidFill>
          <a:latin typeface="Arial Narrow" pitchFamily="34" charset="0"/>
          <a:ea typeface="ＭＳ Ｐゴシック" pitchFamily="1" charset="-128"/>
        </a:defRPr>
      </a:lvl2pPr>
      <a:lvl3pPr algn="l" rtl="0" eaLnBrk="0" fontAlgn="base" hangingPunct="0">
        <a:lnSpc>
          <a:spcPct val="90000"/>
        </a:lnSpc>
        <a:spcBef>
          <a:spcPct val="0"/>
        </a:spcBef>
        <a:spcAft>
          <a:spcPct val="0"/>
        </a:spcAft>
        <a:defRPr sz="3200" b="1">
          <a:solidFill>
            <a:srgbClr val="004C7C"/>
          </a:solidFill>
          <a:latin typeface="Arial Narrow" pitchFamily="34" charset="0"/>
          <a:ea typeface="ＭＳ Ｐゴシック" pitchFamily="1" charset="-128"/>
        </a:defRPr>
      </a:lvl3pPr>
      <a:lvl4pPr algn="l" rtl="0" eaLnBrk="0" fontAlgn="base" hangingPunct="0">
        <a:lnSpc>
          <a:spcPct val="90000"/>
        </a:lnSpc>
        <a:spcBef>
          <a:spcPct val="0"/>
        </a:spcBef>
        <a:spcAft>
          <a:spcPct val="0"/>
        </a:spcAft>
        <a:defRPr sz="3200" b="1">
          <a:solidFill>
            <a:srgbClr val="004C7C"/>
          </a:solidFill>
          <a:latin typeface="Arial Narrow" pitchFamily="34" charset="0"/>
          <a:ea typeface="ＭＳ Ｐゴシック" pitchFamily="1" charset="-128"/>
        </a:defRPr>
      </a:lvl4pPr>
      <a:lvl5pPr algn="l" rtl="0" eaLnBrk="0" fontAlgn="base" hangingPunct="0">
        <a:lnSpc>
          <a:spcPct val="90000"/>
        </a:lnSpc>
        <a:spcBef>
          <a:spcPct val="0"/>
        </a:spcBef>
        <a:spcAft>
          <a:spcPct val="0"/>
        </a:spcAft>
        <a:defRPr sz="3200" b="1">
          <a:solidFill>
            <a:srgbClr val="004C7C"/>
          </a:solidFill>
          <a:latin typeface="Arial Narrow" pitchFamily="34" charset="0"/>
          <a:ea typeface="ＭＳ Ｐゴシック" pitchFamily="1" charset="-128"/>
        </a:defRPr>
      </a:lvl5pPr>
      <a:lvl6pPr marL="457200" algn="l" rtl="0" fontAlgn="base">
        <a:lnSpc>
          <a:spcPct val="90000"/>
        </a:lnSpc>
        <a:spcBef>
          <a:spcPct val="0"/>
        </a:spcBef>
        <a:spcAft>
          <a:spcPct val="0"/>
        </a:spcAft>
        <a:defRPr sz="2800" b="1">
          <a:solidFill>
            <a:schemeClr val="tx1"/>
          </a:solidFill>
          <a:latin typeface="Arial" charset="0"/>
          <a:ea typeface="ＭＳ Ｐゴシック" pitchFamily="1" charset="-128"/>
        </a:defRPr>
      </a:lvl6pPr>
      <a:lvl7pPr marL="914400" algn="l" rtl="0" fontAlgn="base">
        <a:lnSpc>
          <a:spcPct val="90000"/>
        </a:lnSpc>
        <a:spcBef>
          <a:spcPct val="0"/>
        </a:spcBef>
        <a:spcAft>
          <a:spcPct val="0"/>
        </a:spcAft>
        <a:defRPr sz="2800" b="1">
          <a:solidFill>
            <a:schemeClr val="tx1"/>
          </a:solidFill>
          <a:latin typeface="Arial" charset="0"/>
          <a:ea typeface="ＭＳ Ｐゴシック" pitchFamily="1" charset="-128"/>
        </a:defRPr>
      </a:lvl7pPr>
      <a:lvl8pPr marL="1371600" algn="l" rtl="0" fontAlgn="base">
        <a:lnSpc>
          <a:spcPct val="90000"/>
        </a:lnSpc>
        <a:spcBef>
          <a:spcPct val="0"/>
        </a:spcBef>
        <a:spcAft>
          <a:spcPct val="0"/>
        </a:spcAft>
        <a:defRPr sz="2800" b="1">
          <a:solidFill>
            <a:schemeClr val="tx1"/>
          </a:solidFill>
          <a:latin typeface="Arial" charset="0"/>
          <a:ea typeface="ＭＳ Ｐゴシック" pitchFamily="1" charset="-128"/>
        </a:defRPr>
      </a:lvl8pPr>
      <a:lvl9pPr marL="1828800" algn="l" rtl="0" fontAlgn="base">
        <a:lnSpc>
          <a:spcPct val="90000"/>
        </a:lnSpc>
        <a:spcBef>
          <a:spcPct val="0"/>
        </a:spcBef>
        <a:spcAft>
          <a:spcPct val="0"/>
        </a:spcAft>
        <a:defRPr sz="2800" b="1">
          <a:solidFill>
            <a:schemeClr val="tx1"/>
          </a:solidFill>
          <a:latin typeface="Arial" charset="0"/>
          <a:ea typeface="ＭＳ Ｐゴシック" pitchFamily="1" charset="-128"/>
        </a:defRPr>
      </a:lvl9pPr>
    </p:titleStyle>
    <p:bodyStyle>
      <a:lvl1pPr marL="347663" indent="-347663" algn="l" rtl="0" eaLnBrk="0" fontAlgn="base" hangingPunct="0">
        <a:spcBef>
          <a:spcPct val="40000"/>
        </a:spcBef>
        <a:spcAft>
          <a:spcPct val="0"/>
        </a:spcAft>
        <a:buClr>
          <a:schemeClr val="hlink"/>
        </a:buClr>
        <a:buSzPct val="120000"/>
        <a:buChar char="•"/>
        <a:defRPr sz="2600">
          <a:solidFill>
            <a:schemeClr val="tx1"/>
          </a:solidFill>
          <a:latin typeface="+mn-lt"/>
          <a:ea typeface="+mn-ea"/>
          <a:cs typeface="+mn-cs"/>
        </a:defRPr>
      </a:lvl1pPr>
      <a:lvl2pPr marL="863600" indent="-284163" algn="l" rtl="0" eaLnBrk="0" fontAlgn="base" hangingPunct="0">
        <a:spcBef>
          <a:spcPct val="40000"/>
        </a:spcBef>
        <a:spcAft>
          <a:spcPct val="0"/>
        </a:spcAft>
        <a:buClr>
          <a:schemeClr val="folHlink"/>
        </a:buClr>
        <a:buSzPct val="120000"/>
        <a:buChar char="•"/>
        <a:defRPr sz="2400">
          <a:solidFill>
            <a:schemeClr val="tx1"/>
          </a:solidFill>
          <a:latin typeface="+mn-lt"/>
          <a:ea typeface="+mn-ea"/>
        </a:defRPr>
      </a:lvl2pPr>
      <a:lvl3pPr marL="1257300" indent="-228600" algn="l" rtl="0" eaLnBrk="0" fontAlgn="base" hangingPunct="0">
        <a:spcBef>
          <a:spcPct val="40000"/>
        </a:spcBef>
        <a:spcAft>
          <a:spcPct val="0"/>
        </a:spcAft>
        <a:buClr>
          <a:srgbClr val="004C7C"/>
        </a:buClr>
        <a:buSzPct val="120000"/>
        <a:buChar char="•"/>
        <a:defRPr sz="2200">
          <a:solidFill>
            <a:schemeClr val="tx1"/>
          </a:solidFill>
          <a:latin typeface="+mn-lt"/>
          <a:ea typeface="+mn-ea"/>
        </a:defRPr>
      </a:lvl3pPr>
      <a:lvl4pPr marL="1770063" indent="-276225" algn="l" rtl="0" eaLnBrk="0" fontAlgn="base" hangingPunct="0">
        <a:spcBef>
          <a:spcPct val="40000"/>
        </a:spcBef>
        <a:spcAft>
          <a:spcPct val="0"/>
        </a:spcAft>
        <a:buClr>
          <a:schemeClr val="hlink"/>
        </a:buClr>
        <a:buSzPct val="80000"/>
        <a:buFont typeface="Wingdings" pitchFamily="2" charset="2"/>
        <a:buChar char="Ø"/>
        <a:defRPr sz="2000">
          <a:solidFill>
            <a:schemeClr val="tx1"/>
          </a:solidFill>
          <a:latin typeface="+mn-lt"/>
          <a:ea typeface="+mn-ea"/>
        </a:defRPr>
      </a:lvl4pPr>
      <a:lvl5pPr marL="2119313" indent="-234950" algn="l" rtl="0" eaLnBrk="0" fontAlgn="base" hangingPunct="0">
        <a:spcBef>
          <a:spcPct val="40000"/>
        </a:spcBef>
        <a:spcAft>
          <a:spcPct val="0"/>
        </a:spcAft>
        <a:buClr>
          <a:schemeClr val="folHlink"/>
        </a:buClr>
        <a:buFont typeface="Arial" charset="0"/>
        <a:buChar char="–"/>
        <a:defRPr>
          <a:solidFill>
            <a:schemeClr val="tx1"/>
          </a:solidFill>
          <a:latin typeface="+mn-lt"/>
          <a:ea typeface="+mn-ea"/>
        </a:defRPr>
      </a:lvl5pPr>
      <a:lvl6pPr marL="25765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6pPr>
      <a:lvl7pPr marL="30337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7pPr>
      <a:lvl8pPr marL="34909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8pPr>
      <a:lvl9pPr marL="39481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0.jpeg"/><Relationship Id="rId5" Type="http://schemas.microsoft.com/office/2007/relationships/hdphoto" Target="../media/hdphoto3.wdp"/><Relationship Id="rId4" Type="http://schemas.openxmlformats.org/officeDocument/2006/relationships/image" Target="../media/image29.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8.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3.png"/><Relationship Id="rId7" Type="http://schemas.microsoft.com/office/2007/relationships/hdphoto" Target="../media/hdphoto8.wdp"/><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png"/><Relationship Id="rId5" Type="http://schemas.microsoft.com/office/2007/relationships/hdphoto" Target="../media/hdphoto7.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0.wdp"/><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7.jpeg"/><Relationship Id="rId5" Type="http://schemas.microsoft.com/office/2007/relationships/hdphoto" Target="../media/hdphoto9.wdp"/><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534400" y="6096000"/>
            <a:ext cx="381000" cy="400110"/>
          </a:xfrm>
          <a:prstGeom prst="rect">
            <a:avLst/>
          </a:prstGeom>
          <a:solidFill>
            <a:schemeClr val="tx2">
              <a:lumMod val="90000"/>
            </a:schemeClr>
          </a:solidFill>
        </p:spPr>
        <p:txBody>
          <a:bodyPr wrap="square" rtlCol="0">
            <a:spAutoFit/>
          </a:bodyPr>
          <a:lstStyle/>
          <a:p>
            <a:endParaRPr lang="en-US" dirty="0">
              <a:latin typeface="+mj-lt"/>
            </a:endParaRPr>
          </a:p>
        </p:txBody>
      </p:sp>
      <p:pic>
        <p:nvPicPr>
          <p:cNvPr id="3" name="Picture 2"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3"/>
          <p:cNvSpPr>
            <a:spLocks noChangeArrowheads="1"/>
          </p:cNvSpPr>
          <p:nvPr/>
        </p:nvSpPr>
        <p:spPr bwMode="auto">
          <a:xfrm>
            <a:off x="228600" y="3584448"/>
            <a:ext cx="4038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10000"/>
              </a:spcBef>
              <a:buClr>
                <a:schemeClr val="accent2"/>
              </a:buClr>
              <a:buSzPct val="80000"/>
              <a:buFont typeface="Wingdings" pitchFamily="2" charset="2"/>
              <a:buNone/>
            </a:pPr>
            <a:endParaRPr lang="en-US" sz="1800" b="1" dirty="0">
              <a:solidFill>
                <a:schemeClr val="bg1"/>
              </a:solidFill>
              <a:latin typeface="Arial" charset="0"/>
            </a:endParaRPr>
          </a:p>
          <a:p>
            <a:pPr eaLnBrk="1" hangingPunct="1">
              <a:spcBef>
                <a:spcPct val="10000"/>
              </a:spcBef>
              <a:buClr>
                <a:schemeClr val="accent2"/>
              </a:buClr>
              <a:buSzPct val="80000"/>
              <a:buFont typeface="Wingdings" pitchFamily="2" charset="2"/>
              <a:buNone/>
            </a:pPr>
            <a:r>
              <a:rPr lang="en-US" sz="3100" b="1" dirty="0">
                <a:solidFill>
                  <a:schemeClr val="bg1"/>
                </a:solidFill>
                <a:latin typeface="Arial Narrow" pitchFamily="34" charset="0"/>
              </a:rPr>
              <a:t>The all-in-one package:</a:t>
            </a:r>
            <a:br>
              <a:rPr lang="en-US" sz="3100" b="1" dirty="0">
                <a:solidFill>
                  <a:schemeClr val="bg1"/>
                </a:solidFill>
                <a:latin typeface="Arial Narrow" pitchFamily="34" charset="0"/>
              </a:rPr>
            </a:br>
            <a:r>
              <a:rPr lang="en-US" sz="3500" b="1" dirty="0">
                <a:solidFill>
                  <a:schemeClr val="bg1"/>
                </a:solidFill>
                <a:latin typeface="Arial Narrow" pitchFamily="34" charset="0"/>
              </a:rPr>
              <a:t>Medicare</a:t>
            </a:r>
            <a:r>
              <a:rPr lang="en-US" sz="4200" b="1" dirty="0">
                <a:solidFill>
                  <a:schemeClr val="bg1"/>
                </a:solidFill>
                <a:latin typeface="Arial Narrow" pitchFamily="34" charset="0"/>
              </a:rPr>
              <a:t> </a:t>
            </a:r>
            <a:r>
              <a:rPr lang="en-US" sz="3500" b="1" dirty="0">
                <a:solidFill>
                  <a:schemeClr val="bg1"/>
                </a:solidFill>
                <a:latin typeface="Arial Narrow" pitchFamily="34" charset="0"/>
              </a:rPr>
              <a:t>Advantage </a:t>
            </a:r>
            <a:br>
              <a:rPr lang="en-US" sz="3400" b="1" dirty="0">
                <a:solidFill>
                  <a:schemeClr val="bg1"/>
                </a:solidFill>
                <a:latin typeface="Arial Narrow" pitchFamily="34" charset="0"/>
              </a:rPr>
            </a:br>
            <a:r>
              <a:rPr lang="en-US" sz="3000" b="1" dirty="0">
                <a:solidFill>
                  <a:schemeClr val="bg1"/>
                </a:solidFill>
                <a:latin typeface="Arial Narrow" pitchFamily="34" charset="0"/>
              </a:rPr>
              <a:t>Prescription Drug Plans</a:t>
            </a:r>
          </a:p>
        </p:txBody>
      </p:sp>
      <p:sp>
        <p:nvSpPr>
          <p:cNvPr id="5" name="TextBox 4"/>
          <p:cNvSpPr txBox="1"/>
          <p:nvPr/>
        </p:nvSpPr>
        <p:spPr>
          <a:xfrm>
            <a:off x="8452925" y="6047601"/>
            <a:ext cx="762000" cy="276999"/>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1pPr>
            <a:lvl2pPr marL="4572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2pPr>
            <a:lvl3pPr marL="9144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3pPr>
            <a:lvl4pPr marL="13716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4pPr>
            <a:lvl5pPr marL="18288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5pPr>
            <a:lvl6pPr marL="2286000" algn="l" defTabSz="914400" rtl="0" eaLnBrk="1" latinLnBrk="0" hangingPunct="1">
              <a:defRPr sz="2000" kern="1200">
                <a:solidFill>
                  <a:schemeClr val="tx1"/>
                </a:solidFill>
                <a:latin typeface="Verdana" pitchFamily="34" charset="0"/>
                <a:ea typeface="ＭＳ Ｐゴシック" pitchFamily="1" charset="-128"/>
                <a:cs typeface="+mn-cs"/>
              </a:defRPr>
            </a:lvl6pPr>
            <a:lvl7pPr marL="2743200" algn="l" defTabSz="914400" rtl="0" eaLnBrk="1" latinLnBrk="0" hangingPunct="1">
              <a:defRPr sz="2000" kern="1200">
                <a:solidFill>
                  <a:schemeClr val="tx1"/>
                </a:solidFill>
                <a:latin typeface="Verdana" pitchFamily="34" charset="0"/>
                <a:ea typeface="ＭＳ Ｐゴシック" pitchFamily="1" charset="-128"/>
                <a:cs typeface="+mn-cs"/>
              </a:defRPr>
            </a:lvl7pPr>
            <a:lvl8pPr marL="3200400" algn="l" defTabSz="914400" rtl="0" eaLnBrk="1" latinLnBrk="0" hangingPunct="1">
              <a:defRPr sz="2000" kern="1200">
                <a:solidFill>
                  <a:schemeClr val="tx1"/>
                </a:solidFill>
                <a:latin typeface="Verdana" pitchFamily="34" charset="0"/>
                <a:ea typeface="ＭＳ Ｐゴシック" pitchFamily="1" charset="-128"/>
                <a:cs typeface="+mn-cs"/>
              </a:defRPr>
            </a:lvl8pPr>
            <a:lvl9pPr marL="3657600" algn="l" defTabSz="914400" rtl="0" eaLnBrk="1" latinLnBrk="0" hangingPunct="1">
              <a:defRPr sz="2000" kern="1200">
                <a:solidFill>
                  <a:schemeClr val="tx1"/>
                </a:solidFill>
                <a:latin typeface="Verdana" pitchFamily="34" charset="0"/>
                <a:ea typeface="ＭＳ Ｐゴシック" pitchFamily="1" charset="-128"/>
                <a:cs typeface="+mn-cs"/>
              </a:defRPr>
            </a:lvl9pPr>
          </a:lstStyle>
          <a:p>
            <a:r>
              <a:rPr lang="en-US" sz="1200" dirty="0">
                <a:solidFill>
                  <a:schemeClr val="tx1">
                    <a:lumMod val="65000"/>
                    <a:lumOff val="35000"/>
                  </a:schemeClr>
                </a:solidFill>
                <a:latin typeface="+mj-lt"/>
              </a:rPr>
              <a:t>1016</a:t>
            </a:r>
          </a:p>
        </p:txBody>
      </p:sp>
    </p:spTree>
    <p:extLst>
      <p:ext uri="{BB962C8B-B14F-4D97-AF65-F5344CB8AC3E}">
        <p14:creationId xmlns:p14="http://schemas.microsoft.com/office/powerpoint/2010/main" val="337178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2"/>
          <p:cNvSpPr>
            <a:spLocks noGrp="1" noChangeArrowheads="1"/>
          </p:cNvSpPr>
          <p:nvPr>
            <p:ph type="title"/>
          </p:nvPr>
        </p:nvSpPr>
        <p:spPr>
          <a:xfrm>
            <a:off x="377825" y="273050"/>
            <a:ext cx="7242175" cy="990600"/>
          </a:xfrm>
        </p:spPr>
        <p:txBody>
          <a:bodyPr/>
          <a:lstStyle/>
          <a:p>
            <a:r>
              <a:rPr lang="en-US" sz="3000" dirty="0"/>
              <a:t>Why choose a Blue Cross </a:t>
            </a:r>
            <a:br>
              <a:rPr lang="en-US" sz="3000" dirty="0"/>
            </a:br>
            <a:r>
              <a:rPr lang="en-US" sz="3000" dirty="0"/>
              <a:t>Medicare Advantage Plan?</a:t>
            </a:r>
          </a:p>
        </p:txBody>
      </p:sp>
      <p:sp>
        <p:nvSpPr>
          <p:cNvPr id="13315" name="Rectangle 3"/>
          <p:cNvSpPr>
            <a:spLocks noGrp="1" noChangeArrowheads="1"/>
          </p:cNvSpPr>
          <p:nvPr>
            <p:ph type="body" idx="1"/>
          </p:nvPr>
        </p:nvSpPr>
        <p:spPr>
          <a:xfrm>
            <a:off x="377825" y="1465619"/>
            <a:ext cx="8534400" cy="3953369"/>
          </a:xfrm>
        </p:spPr>
        <p:txBody>
          <a:bodyPr/>
          <a:lstStyle/>
          <a:p>
            <a:pPr>
              <a:spcBef>
                <a:spcPts val="1600"/>
              </a:spcBef>
            </a:pPr>
            <a:endParaRPr lang="en-US" dirty="0"/>
          </a:p>
          <a:p>
            <a:pPr>
              <a:spcBef>
                <a:spcPts val="1600"/>
              </a:spcBef>
            </a:pPr>
            <a:r>
              <a:rPr lang="en-US" dirty="0"/>
              <a:t>Choose our HMO plan that includes</a:t>
            </a:r>
            <a:br>
              <a:rPr lang="en-US" dirty="0"/>
            </a:br>
            <a:r>
              <a:rPr lang="en-US" dirty="0"/>
              <a:t>Plan Extras!</a:t>
            </a:r>
          </a:p>
          <a:p>
            <a:pPr>
              <a:spcBef>
                <a:spcPts val="1600"/>
              </a:spcBef>
            </a:pPr>
            <a:r>
              <a:rPr lang="en-US" dirty="0"/>
              <a:t>Discounts for health care products and services </a:t>
            </a:r>
            <a:br>
              <a:rPr lang="en-US" dirty="0"/>
            </a:br>
            <a:endParaRPr lang="en-US" dirty="0"/>
          </a:p>
          <a:p>
            <a:pPr>
              <a:spcBef>
                <a:spcPts val="1600"/>
              </a:spcBef>
            </a:pPr>
            <a:r>
              <a:rPr lang="en-US" dirty="0"/>
              <a:t>Low copay for visits to your </a:t>
            </a:r>
            <a:br>
              <a:rPr lang="en-US" dirty="0"/>
            </a:br>
            <a:r>
              <a:rPr lang="en-US" dirty="0"/>
              <a:t>primary care doctor and specialists</a:t>
            </a:r>
          </a:p>
          <a:p>
            <a:pPr marL="0" indent="0">
              <a:buNone/>
            </a:pPr>
            <a:endParaRPr lang="en-US" dirty="0"/>
          </a:p>
          <a:p>
            <a:pPr marL="0" indent="0">
              <a:buNone/>
            </a:pPr>
            <a:endParaRPr lang="en-US" dirty="0"/>
          </a:p>
        </p:txBody>
      </p:sp>
      <p:sp>
        <p:nvSpPr>
          <p:cNvPr id="8" name="Rectangle 6"/>
          <p:cNvSpPr>
            <a:spLocks noGrp="1" noChangeArrowheads="1"/>
          </p:cNvSpPr>
          <p:nvPr>
            <p:ph type="sldNum" sz="quarter" idx="10"/>
          </p:nvPr>
        </p:nvSpPr>
        <p:spPr>
          <a:xfrm>
            <a:off x="8518525" y="6324600"/>
            <a:ext cx="457200" cy="476250"/>
          </a:xfrm>
          <a:ln/>
        </p:spPr>
        <p:txBody>
          <a:bodyPr/>
          <a:lstStyle>
            <a:lvl1pPr>
              <a:defRPr/>
            </a:lvl1pPr>
          </a:lstStyle>
          <a:p>
            <a:fld id="{41F9CB49-D7D0-4E1B-A1E1-80D356E745AF}" type="slidenum">
              <a:rPr lang="en-US" smtClean="0"/>
              <a:pPr/>
              <a:t>10</a:t>
            </a:fld>
            <a:endParaRPr lang="en-US" dirty="0"/>
          </a:p>
        </p:txBody>
      </p:sp>
      <p:pic>
        <p:nvPicPr>
          <p:cNvPr id="9" name="Picture 7" descr="Pig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677" y="3745245"/>
            <a:ext cx="151752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5334000"/>
            <a:ext cx="914400" cy="914400"/>
          </a:xfrm>
          <a:prstGeom prst="rect">
            <a:avLst/>
          </a:prstGeom>
          <a:noFill/>
        </p:spPr>
        <p:txBody>
          <a:bodyPr wrap="none" rtlCol="0">
            <a:noAutofit/>
          </a:bodyPr>
          <a:lstStyle/>
          <a:p>
            <a:endParaRPr lang="en-US" dirty="0">
              <a:latin typeface="+mn-lt"/>
            </a:endParaRPr>
          </a:p>
        </p:txBody>
      </p:sp>
      <p:sp>
        <p:nvSpPr>
          <p:cNvPr id="11" name="TextBox 10"/>
          <p:cNvSpPr txBox="1"/>
          <p:nvPr/>
        </p:nvSpPr>
        <p:spPr>
          <a:xfrm>
            <a:off x="304800" y="5553569"/>
            <a:ext cx="8458200" cy="443198"/>
          </a:xfrm>
          <a:prstGeom prst="rect">
            <a:avLst/>
          </a:prstGeom>
          <a:noFill/>
        </p:spPr>
        <p:txBody>
          <a:bodyPr wrap="square" rtlCol="0">
            <a:spAutoFit/>
          </a:bodyPr>
          <a:lstStyle/>
          <a:p>
            <a:pPr>
              <a:lnSpc>
                <a:spcPct val="95000"/>
              </a:lnSpc>
            </a:pPr>
            <a:r>
              <a:rPr lang="en-US" sz="1200" dirty="0">
                <a:latin typeface="Arial" pitchFamily="34" charset="0"/>
                <a:cs typeface="Arial" pitchFamily="34" charset="0"/>
              </a:rPr>
              <a:t>This information is not a complete description of benefits. Contact the plan for more information. Limitations, copayments, and restrictions may apply. Benefits, premiums and/or co-payments/co-insurance may change on January 1 of each year.</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7708" y="1593369"/>
            <a:ext cx="1858017" cy="1292069"/>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2"/>
          <p:cNvSpPr>
            <a:spLocks noGrp="1" noChangeArrowheads="1"/>
          </p:cNvSpPr>
          <p:nvPr>
            <p:ph type="title"/>
          </p:nvPr>
        </p:nvSpPr>
        <p:spPr>
          <a:xfrm>
            <a:off x="377825" y="273050"/>
            <a:ext cx="7242175" cy="990600"/>
          </a:xfrm>
        </p:spPr>
        <p:txBody>
          <a:bodyPr/>
          <a:lstStyle/>
          <a:p>
            <a:r>
              <a:rPr lang="en-US" sz="3000" dirty="0"/>
              <a:t>Why choose a Blue Cross </a:t>
            </a:r>
            <a:br>
              <a:rPr lang="en-US" sz="3000" dirty="0"/>
            </a:br>
            <a:r>
              <a:rPr lang="en-US" sz="3000" dirty="0"/>
              <a:t>Medicare Advantage Plan?</a:t>
            </a:r>
          </a:p>
        </p:txBody>
      </p:sp>
      <p:sp>
        <p:nvSpPr>
          <p:cNvPr id="13315" name="Rectangle 3"/>
          <p:cNvSpPr>
            <a:spLocks noGrp="1" noChangeArrowheads="1"/>
          </p:cNvSpPr>
          <p:nvPr>
            <p:ph type="body" idx="1"/>
          </p:nvPr>
        </p:nvSpPr>
        <p:spPr>
          <a:xfrm>
            <a:off x="381000" y="1600200"/>
            <a:ext cx="8763000" cy="3953369"/>
          </a:xfrm>
        </p:spPr>
        <p:txBody>
          <a:bodyPr/>
          <a:lstStyle/>
          <a:p>
            <a:pPr>
              <a:spcBef>
                <a:spcPts val="1400"/>
              </a:spcBef>
            </a:pPr>
            <a:r>
              <a:rPr lang="en-US" b="1" dirty="0">
                <a:solidFill>
                  <a:schemeClr val="accent2"/>
                </a:solidFill>
              </a:rPr>
              <a:t>Prescription drug coverage is included </a:t>
            </a:r>
          </a:p>
          <a:p>
            <a:pPr lvl="1">
              <a:spcBef>
                <a:spcPts val="1200"/>
              </a:spcBef>
            </a:pPr>
            <a:r>
              <a:rPr lang="en-US" sz="2000" dirty="0"/>
              <a:t>Generic prescription drug copays are low </a:t>
            </a:r>
          </a:p>
          <a:p>
            <a:pPr lvl="1">
              <a:spcBef>
                <a:spcPts val="1200"/>
              </a:spcBef>
            </a:pPr>
            <a:r>
              <a:rPr lang="en-US" sz="2000" dirty="0"/>
              <a:t>Blue Cross Medicare Advantage has </a:t>
            </a:r>
            <a:br>
              <a:rPr lang="en-US" sz="2000" dirty="0"/>
            </a:br>
            <a:r>
              <a:rPr lang="en-US" sz="2000" dirty="0"/>
              <a:t>pharmacies nationwide, giving you </a:t>
            </a:r>
            <a:br>
              <a:rPr lang="en-US" sz="2000" dirty="0"/>
            </a:br>
            <a:r>
              <a:rPr lang="en-US" sz="2000" dirty="0"/>
              <a:t>peace of mind while traveling</a:t>
            </a:r>
          </a:p>
          <a:p>
            <a:pPr>
              <a:spcBef>
                <a:spcPts val="1400"/>
              </a:spcBef>
            </a:pPr>
            <a:r>
              <a:rPr lang="en-US" dirty="0"/>
              <a:t>Certain MAPD plans will cover all drugs </a:t>
            </a:r>
            <a:br>
              <a:rPr lang="en-US" dirty="0"/>
            </a:br>
            <a:r>
              <a:rPr lang="en-US" dirty="0"/>
              <a:t>in Tier 1 and Tier 2 in the Part D coverage gap</a:t>
            </a:r>
          </a:p>
          <a:p>
            <a:pPr lvl="1">
              <a:spcBef>
                <a:spcPts val="1200"/>
              </a:spcBef>
            </a:pPr>
            <a:r>
              <a:rPr lang="en-US" sz="2000" dirty="0"/>
              <a:t>For a 30-day supply, members will pay $0-$5 for Tier 1 drugs </a:t>
            </a:r>
            <a:br>
              <a:rPr lang="en-US" sz="2000" dirty="0"/>
            </a:br>
            <a:r>
              <a:rPr lang="en-US" sz="2000" dirty="0"/>
              <a:t>and $14-$19 for Tier 2 drugs; the lower copay amounts apply </a:t>
            </a:r>
            <a:br>
              <a:rPr lang="en-US" sz="2000" dirty="0"/>
            </a:br>
            <a:r>
              <a:rPr lang="en-US" sz="2000" dirty="0"/>
              <a:t>at our preferred network pharmacies</a:t>
            </a:r>
          </a:p>
          <a:p>
            <a:endParaRPr lang="en-US" dirty="0"/>
          </a:p>
          <a:p>
            <a:pPr marL="0" indent="0">
              <a:buNone/>
            </a:pPr>
            <a:endParaRPr lang="en-US" dirty="0"/>
          </a:p>
        </p:txBody>
      </p:sp>
      <p:sp>
        <p:nvSpPr>
          <p:cNvPr id="8" name="Rectangle 6"/>
          <p:cNvSpPr>
            <a:spLocks noGrp="1" noChangeArrowheads="1"/>
          </p:cNvSpPr>
          <p:nvPr>
            <p:ph type="sldNum" sz="quarter" idx="10"/>
          </p:nvPr>
        </p:nvSpPr>
        <p:spPr>
          <a:xfrm>
            <a:off x="8518525" y="6324600"/>
            <a:ext cx="457200" cy="476250"/>
          </a:xfrm>
          <a:ln/>
        </p:spPr>
        <p:txBody>
          <a:bodyPr/>
          <a:lstStyle>
            <a:lvl1pPr>
              <a:defRPr/>
            </a:lvl1pPr>
          </a:lstStyle>
          <a:p>
            <a:fld id="{41F9CB49-D7D0-4E1B-A1E1-80D356E745AF}" type="slidenum">
              <a:rPr lang="en-US" smtClean="0"/>
              <a:pPr/>
              <a:t>11</a:t>
            </a:fld>
            <a:endParaRPr lang="en-US" dirty="0"/>
          </a:p>
        </p:txBody>
      </p:sp>
      <p:sp>
        <p:nvSpPr>
          <p:cNvPr id="7" name="AutoShape 13"/>
          <p:cNvSpPr>
            <a:spLocks noChangeArrowheads="1"/>
          </p:cNvSpPr>
          <p:nvPr/>
        </p:nvSpPr>
        <p:spPr bwMode="auto">
          <a:xfrm>
            <a:off x="6829360" y="1981200"/>
            <a:ext cx="1857439" cy="1828800"/>
          </a:xfrm>
          <a:prstGeom prst="roundRect">
            <a:avLst>
              <a:gd name="adj" fmla="val 7199"/>
            </a:avLst>
          </a:prstGeom>
          <a:blipFill dpi="0" rotWithShape="1">
            <a:blip r:embed="rId4">
              <a:extLst/>
            </a:blip>
            <a:srcRect/>
            <a:stretch>
              <a:fillRect r="-2725"/>
            </a:stretch>
          </a:blipFill>
          <a:ln w="1905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p>
            <a:pPr algn="ctr">
              <a:defRPr/>
            </a:pPr>
            <a:endParaRPr lang="en-US" dirty="0"/>
          </a:p>
        </p:txBody>
      </p:sp>
      <p:sp>
        <p:nvSpPr>
          <p:cNvPr id="2" name="TextBox 1"/>
          <p:cNvSpPr txBox="1"/>
          <p:nvPr/>
        </p:nvSpPr>
        <p:spPr>
          <a:xfrm>
            <a:off x="3733800" y="-457200"/>
            <a:ext cx="914400" cy="914400"/>
          </a:xfrm>
          <a:prstGeom prst="rect">
            <a:avLst/>
          </a:prstGeom>
          <a:noFill/>
        </p:spPr>
        <p:txBody>
          <a:bodyPr wrap="none" rtlCol="0">
            <a:noAutofit/>
          </a:bodyPr>
          <a:lstStyle/>
          <a:p>
            <a:endParaRPr lang="en-US" dirty="0">
              <a:latin typeface="+mn-lt"/>
            </a:endParaRPr>
          </a:p>
        </p:txBody>
      </p:sp>
      <p:sp>
        <p:nvSpPr>
          <p:cNvPr id="10" name="TextBox 9"/>
          <p:cNvSpPr txBox="1"/>
          <p:nvPr/>
        </p:nvSpPr>
        <p:spPr>
          <a:xfrm>
            <a:off x="288925" y="5652802"/>
            <a:ext cx="8458200" cy="443198"/>
          </a:xfrm>
          <a:prstGeom prst="rect">
            <a:avLst/>
          </a:prstGeom>
          <a:noFill/>
        </p:spPr>
        <p:txBody>
          <a:bodyPr wrap="square" rtlCol="0">
            <a:spAutoFit/>
          </a:bodyPr>
          <a:lstStyle/>
          <a:p>
            <a:pPr>
              <a:lnSpc>
                <a:spcPct val="95000"/>
              </a:lnSpc>
            </a:pPr>
            <a:r>
              <a:rPr lang="en-US" sz="1200" dirty="0">
                <a:latin typeface="Arial" pitchFamily="34" charset="0"/>
                <a:cs typeface="Arial" pitchFamily="34" charset="0"/>
              </a:rPr>
              <a:t>This information is not a complete description of benefits. Contact the plan for more information. Limitations, copayments, and restrictions may apply. Benefits, premiums and/or co-payments/co-insurance may change on January 1 of each year.</a:t>
            </a:r>
          </a:p>
        </p:txBody>
      </p:sp>
    </p:spTree>
    <p:extLst>
      <p:ext uri="{BB962C8B-B14F-4D97-AF65-F5344CB8AC3E}">
        <p14:creationId xmlns:p14="http://schemas.microsoft.com/office/powerpoint/2010/main" val="181551257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300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6705600" y="2395180"/>
            <a:ext cx="1600200" cy="255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Rectangle 2"/>
          <p:cNvSpPr>
            <a:spLocks noGrp="1" noChangeArrowheads="1"/>
          </p:cNvSpPr>
          <p:nvPr>
            <p:ph type="title"/>
          </p:nvPr>
        </p:nvSpPr>
        <p:spPr/>
        <p:txBody>
          <a:bodyPr/>
          <a:lstStyle/>
          <a:p>
            <a:r>
              <a:rPr lang="en-US" dirty="0"/>
              <a:t>Value-Added Benefits</a:t>
            </a:r>
          </a:p>
        </p:txBody>
      </p:sp>
      <p:sp>
        <p:nvSpPr>
          <p:cNvPr id="31749" name="Rectangle 3"/>
          <p:cNvSpPr>
            <a:spLocks noGrp="1" noChangeArrowheads="1"/>
          </p:cNvSpPr>
          <p:nvPr>
            <p:ph idx="1"/>
          </p:nvPr>
        </p:nvSpPr>
        <p:spPr>
          <a:xfrm>
            <a:off x="381000" y="1600993"/>
            <a:ext cx="8153400" cy="4418013"/>
          </a:xfrm>
        </p:spPr>
        <p:txBody>
          <a:bodyPr/>
          <a:lstStyle/>
          <a:p>
            <a:pPr marL="0" indent="0">
              <a:lnSpc>
                <a:spcPct val="98000"/>
              </a:lnSpc>
              <a:spcBef>
                <a:spcPts val="1100"/>
              </a:spcBef>
              <a:buNone/>
            </a:pPr>
            <a:r>
              <a:rPr lang="en-US" b="1" dirty="0">
                <a:solidFill>
                  <a:srgbClr val="0070C0"/>
                </a:solidFill>
              </a:rPr>
              <a:t>Additional Benefits </a:t>
            </a:r>
            <a:r>
              <a:rPr lang="en-US" dirty="0"/>
              <a:t>that may be part of your plan:</a:t>
            </a:r>
          </a:p>
          <a:p>
            <a:pPr marL="0" indent="0">
              <a:lnSpc>
                <a:spcPct val="98000"/>
              </a:lnSpc>
              <a:spcBef>
                <a:spcPts val="1100"/>
              </a:spcBef>
              <a:buNone/>
            </a:pPr>
            <a:endParaRPr lang="en-US" dirty="0"/>
          </a:p>
          <a:p>
            <a:pPr>
              <a:lnSpc>
                <a:spcPct val="98000"/>
              </a:lnSpc>
              <a:spcBef>
                <a:spcPts val="2000"/>
              </a:spcBef>
            </a:pPr>
            <a:r>
              <a:rPr lang="en-US" sz="2200" dirty="0"/>
              <a:t>Dental </a:t>
            </a:r>
          </a:p>
          <a:p>
            <a:pPr>
              <a:lnSpc>
                <a:spcPct val="98000"/>
              </a:lnSpc>
              <a:spcBef>
                <a:spcPts val="2000"/>
              </a:spcBef>
            </a:pPr>
            <a:r>
              <a:rPr lang="en-US" sz="2200" dirty="0"/>
              <a:t>Vision</a:t>
            </a:r>
          </a:p>
          <a:p>
            <a:pPr>
              <a:lnSpc>
                <a:spcPct val="98000"/>
              </a:lnSpc>
              <a:spcBef>
                <a:spcPts val="2000"/>
              </a:spcBef>
            </a:pPr>
            <a:r>
              <a:rPr lang="en-US" sz="2200" dirty="0"/>
              <a:t>Hearing </a:t>
            </a:r>
          </a:p>
          <a:p>
            <a:pPr marL="0" indent="0">
              <a:lnSpc>
                <a:spcPct val="98000"/>
              </a:lnSpc>
              <a:spcBef>
                <a:spcPts val="2000"/>
              </a:spcBef>
              <a:buNone/>
            </a:pPr>
            <a:endParaRPr lang="en-US" sz="1400" dirty="0"/>
          </a:p>
        </p:txBody>
      </p:sp>
      <p:sp>
        <p:nvSpPr>
          <p:cNvPr id="6" name="Rectangle 6"/>
          <p:cNvSpPr>
            <a:spLocks noGrp="1" noChangeArrowheads="1"/>
          </p:cNvSpPr>
          <p:nvPr>
            <p:ph type="sldNum" sz="quarter" idx="10"/>
          </p:nvPr>
        </p:nvSpPr>
        <p:spPr/>
        <p:txBody>
          <a:bodyPr/>
          <a:lstStyle/>
          <a:p>
            <a:fld id="{48E02663-B115-41E8-94CD-45D6BFE04B7D}" type="slidenum">
              <a:rPr lang="en-US" smtClean="0"/>
              <a:pPr/>
              <a:t>12</a:t>
            </a:fld>
            <a:endParaRPr lang="en-US" dirty="0"/>
          </a:p>
        </p:txBody>
      </p:sp>
      <p:sp>
        <p:nvSpPr>
          <p:cNvPr id="12" name="AutoShape 14" descr="Doc_w_Guy"/>
          <p:cNvSpPr>
            <a:spLocks noChangeArrowheads="1"/>
          </p:cNvSpPr>
          <p:nvPr/>
        </p:nvSpPr>
        <p:spPr bwMode="auto">
          <a:xfrm>
            <a:off x="5361432" y="3685032"/>
            <a:ext cx="1572768" cy="1572768"/>
          </a:xfrm>
          <a:prstGeom prst="roundRect">
            <a:avLst>
              <a:gd name="adj" fmla="val 7199"/>
            </a:avLst>
          </a:prstGeom>
          <a:blipFill dpi="0" rotWithShape="1">
            <a:blip r:embed="rId6">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anchor="ctr" anchorCtr="0" compatLnSpc="1">
            <a:prstTxWarp prst="textNoShape">
              <a:avLst/>
            </a:prstTxWarp>
          </a:bodyPr>
          <a:lstStyle/>
          <a:p>
            <a:endParaRPr lang="en-US" dirty="0"/>
          </a:p>
        </p:txBody>
      </p:sp>
      <p:sp>
        <p:nvSpPr>
          <p:cNvPr id="16" name="AutoShape 14" descr="Doc_w_Guy"/>
          <p:cNvSpPr>
            <a:spLocks noChangeArrowheads="1"/>
          </p:cNvSpPr>
          <p:nvPr/>
        </p:nvSpPr>
        <p:spPr bwMode="auto">
          <a:xfrm>
            <a:off x="4451131" y="2438400"/>
            <a:ext cx="1568669" cy="1571342"/>
          </a:xfrm>
          <a:prstGeom prst="roundRect">
            <a:avLst>
              <a:gd name="adj" fmla="val 7199"/>
            </a:avLst>
          </a:prstGeom>
          <a:blipFill dpi="0" rotWithShape="1">
            <a:blip r:embed="rId8">
              <a:extLst>
                <a:ext uri="{BEBA8EAE-BF5A-486C-A8C5-ECC9F3942E4B}">
                  <a14:imgProps xmlns:a14="http://schemas.microsoft.com/office/drawing/2010/main">
                    <a14:imgLayer r:embed="rId9">
                      <a14:imgEffect>
                        <a14:sharpenSoften amount="20000"/>
                      </a14:imgEffect>
                    </a14:imgLayer>
                  </a14:imgProps>
                </a:ex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anchor="ctr" anchorCtr="0" compatLnSpc="1">
            <a:prstTxWarp prst="textNoShape">
              <a:avLst/>
            </a:prstTxWarp>
          </a:bodyPr>
          <a:lstStyle/>
          <a:p>
            <a:endParaRPr 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title"/>
          </p:nvPr>
        </p:nvSpPr>
        <p:spPr>
          <a:xfrm>
            <a:off x="377825" y="273050"/>
            <a:ext cx="7318375" cy="990600"/>
          </a:xfrm>
        </p:spPr>
        <p:txBody>
          <a:bodyPr/>
          <a:lstStyle/>
          <a:p>
            <a:r>
              <a:rPr lang="en-US" sz="3200" dirty="0"/>
              <a:t>Blue Cross Medicare Advantage Plans</a:t>
            </a:r>
          </a:p>
        </p:txBody>
      </p:sp>
      <p:sp>
        <p:nvSpPr>
          <p:cNvPr id="8" name="Content Placeholder 7"/>
          <p:cNvSpPr>
            <a:spLocks noGrp="1"/>
          </p:cNvSpPr>
          <p:nvPr>
            <p:ph idx="1"/>
          </p:nvPr>
        </p:nvSpPr>
        <p:spPr>
          <a:xfrm>
            <a:off x="381000" y="1600201"/>
            <a:ext cx="8153400" cy="3505200"/>
          </a:xfrm>
        </p:spPr>
        <p:txBody>
          <a:bodyPr/>
          <a:lstStyle/>
          <a:p>
            <a:pPr marL="0" indent="0">
              <a:buNone/>
            </a:pPr>
            <a:r>
              <a:rPr lang="en-US" b="1" dirty="0"/>
              <a:t>Preventive Care and Additional Services:</a:t>
            </a:r>
          </a:p>
          <a:p>
            <a:pPr marL="0" indent="0">
              <a:buNone/>
            </a:pPr>
            <a:endParaRPr lang="en-US" b="1" dirty="0"/>
          </a:p>
          <a:p>
            <a:pPr>
              <a:spcBef>
                <a:spcPts val="1600"/>
              </a:spcBef>
            </a:pPr>
            <a:r>
              <a:rPr lang="en-US" dirty="0"/>
              <a:t>$0 copay for annual physical exams (in-network)</a:t>
            </a:r>
          </a:p>
          <a:p>
            <a:pPr>
              <a:spcBef>
                <a:spcPts val="1600"/>
              </a:spcBef>
            </a:pPr>
            <a:r>
              <a:rPr lang="en-US" dirty="0"/>
              <a:t>$80</a:t>
            </a:r>
            <a:r>
              <a:rPr lang="en-US" b="1" dirty="0">
                <a:solidFill>
                  <a:srgbClr val="FF3399"/>
                </a:solidFill>
              </a:rPr>
              <a:t> </a:t>
            </a:r>
            <a:r>
              <a:rPr lang="en-US" dirty="0"/>
              <a:t>copay for emergency care</a:t>
            </a:r>
          </a:p>
          <a:p>
            <a:pPr>
              <a:spcBef>
                <a:spcPts val="1600"/>
              </a:spcBef>
            </a:pPr>
            <a:r>
              <a:rPr lang="en-US" dirty="0"/>
              <a:t>Travel Benefits: Available for members who are </a:t>
            </a:r>
            <a:br>
              <a:rPr lang="en-US" dirty="0"/>
            </a:br>
            <a:r>
              <a:rPr lang="en-US" dirty="0"/>
              <a:t>out of the service area for up to 6 months</a:t>
            </a:r>
          </a:p>
          <a:p>
            <a:pPr lvl="1"/>
            <a:endParaRPr lang="en-US" dirty="0"/>
          </a:p>
          <a:p>
            <a:pPr lvl="1"/>
            <a:endParaRPr lang="en-US" dirty="0"/>
          </a:p>
          <a:p>
            <a:pPr marL="579437" lvl="1" indent="0">
              <a:buNone/>
            </a:pPr>
            <a:endParaRPr lang="en-US" dirty="0"/>
          </a:p>
          <a:p>
            <a:pPr marL="579437" lvl="1" indent="0">
              <a:buNone/>
            </a:pPr>
            <a:endParaRPr lang="en-US" dirty="0"/>
          </a:p>
          <a:p>
            <a:pPr lvl="1"/>
            <a:endParaRPr lang="en-US" dirty="0"/>
          </a:p>
          <a:p>
            <a:endParaRPr lang="en-US" dirty="0"/>
          </a:p>
        </p:txBody>
      </p:sp>
      <p:sp>
        <p:nvSpPr>
          <p:cNvPr id="3" name="Slide Number Placeholder 2"/>
          <p:cNvSpPr>
            <a:spLocks noGrp="1"/>
          </p:cNvSpPr>
          <p:nvPr>
            <p:ph type="sldNum" sz="quarter" idx="10"/>
          </p:nvPr>
        </p:nvSpPr>
        <p:spPr/>
        <p:txBody>
          <a:bodyPr/>
          <a:lstStyle/>
          <a:p>
            <a:fld id="{33D5A6C9-8482-4D58-99A9-5D7074896F34}" type="slidenum">
              <a:rPr lang="en-US" smtClean="0"/>
              <a:pPr/>
              <a:t>13</a:t>
            </a:fld>
            <a:endParaRPr lang="en-US" dirty="0"/>
          </a:p>
        </p:txBody>
      </p:sp>
      <p:sp>
        <p:nvSpPr>
          <p:cNvPr id="7" name="TextBox 6"/>
          <p:cNvSpPr txBox="1"/>
          <p:nvPr/>
        </p:nvSpPr>
        <p:spPr>
          <a:xfrm>
            <a:off x="304800" y="5553569"/>
            <a:ext cx="8458200" cy="443198"/>
          </a:xfrm>
          <a:prstGeom prst="rect">
            <a:avLst/>
          </a:prstGeom>
          <a:noFill/>
        </p:spPr>
        <p:txBody>
          <a:bodyPr wrap="square" rtlCol="0">
            <a:spAutoFit/>
          </a:bodyPr>
          <a:lstStyle/>
          <a:p>
            <a:pPr>
              <a:lnSpc>
                <a:spcPct val="95000"/>
              </a:lnSpc>
            </a:pPr>
            <a:r>
              <a:rPr lang="en-US" sz="1200" dirty="0">
                <a:latin typeface="Arial" pitchFamily="34" charset="0"/>
                <a:cs typeface="Arial" pitchFamily="34" charset="0"/>
              </a:rPr>
              <a:t>This information is not a complete description of benefits. Contact the plan for more information. Limitations, copayments, and restrictions may apply. Benefits, premiums and/or co-payments/co-insurance may change on January 1 of each year.</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326188" y="1143000"/>
            <a:ext cx="281781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99" name="TextBox 18"/>
          <p:cNvSpPr txBox="1">
            <a:spLocks noChangeArrowheads="1"/>
          </p:cNvSpPr>
          <p:nvPr/>
        </p:nvSpPr>
        <p:spPr bwMode="auto">
          <a:xfrm>
            <a:off x="7073900" y="4800600"/>
            <a:ext cx="1231900" cy="477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r>
              <a:rPr lang="en-US" sz="2500" b="1" dirty="0">
                <a:solidFill>
                  <a:srgbClr val="FF0000"/>
                </a:solidFill>
              </a:rPr>
              <a:t>$4,750</a:t>
            </a:r>
          </a:p>
        </p:txBody>
      </p:sp>
      <p:sp>
        <p:nvSpPr>
          <p:cNvPr id="20482" name="Slide Number Placeholder 3"/>
          <p:cNvSpPr>
            <a:spLocks noGrp="1"/>
          </p:cNvSpPr>
          <p:nvPr>
            <p:ph type="sldNum" sz="quarter" idx="10"/>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56DDD2C2-45A3-4C89-AADB-9FD511C25224}" type="slidenum">
              <a:rPr lang="en-US" sz="1200" smtClean="0">
                <a:solidFill>
                  <a:schemeClr val="bg1"/>
                </a:solidFill>
              </a:rPr>
              <a:pPr eaLnBrk="1" hangingPunct="1"/>
              <a:t>14</a:t>
            </a:fld>
            <a:endParaRPr lang="en-US" sz="1200" dirty="0">
              <a:solidFill>
                <a:schemeClr val="bg1"/>
              </a:solidFill>
            </a:endParaRPr>
          </a:p>
        </p:txBody>
      </p:sp>
      <p:sp>
        <p:nvSpPr>
          <p:cNvPr id="20484" name="AutoShape 4"/>
          <p:cNvSpPr>
            <a:spLocks noChangeArrowheads="1"/>
          </p:cNvSpPr>
          <p:nvPr/>
        </p:nvSpPr>
        <p:spPr bwMode="auto">
          <a:xfrm rot="5400000">
            <a:off x="7317581" y="956469"/>
            <a:ext cx="725488" cy="1708150"/>
          </a:xfrm>
          <a:prstGeom prst="homePlate">
            <a:avLst>
              <a:gd name="adj" fmla="val 25000"/>
            </a:avLst>
          </a:prstGeom>
          <a:gradFill rotWithShape="1">
            <a:gsLst>
              <a:gs pos="0">
                <a:schemeClr val="bg1"/>
              </a:gs>
              <a:gs pos="100000">
                <a:srgbClr val="99CCFF"/>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485" name="AutoShape 5"/>
          <p:cNvSpPr>
            <a:spLocks noChangeArrowheads="1"/>
          </p:cNvSpPr>
          <p:nvPr/>
        </p:nvSpPr>
        <p:spPr bwMode="auto">
          <a:xfrm rot="5400000">
            <a:off x="7331869" y="4585494"/>
            <a:ext cx="725488" cy="1708150"/>
          </a:xfrm>
          <a:prstGeom prst="homePlate">
            <a:avLst>
              <a:gd name="adj" fmla="val 25000"/>
            </a:avLst>
          </a:prstGeom>
          <a:gradFill rotWithShape="1">
            <a:gsLst>
              <a:gs pos="0">
                <a:schemeClr val="bg1"/>
              </a:gs>
              <a:gs pos="100000">
                <a:srgbClr val="A50021"/>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486" name="AutoShape 6"/>
          <p:cNvSpPr>
            <a:spLocks noChangeArrowheads="1"/>
          </p:cNvSpPr>
          <p:nvPr/>
        </p:nvSpPr>
        <p:spPr bwMode="auto">
          <a:xfrm rot="5400000">
            <a:off x="7331869" y="3431382"/>
            <a:ext cx="725487" cy="1708150"/>
          </a:xfrm>
          <a:prstGeom prst="homePlate">
            <a:avLst>
              <a:gd name="adj" fmla="val 25000"/>
            </a:avLst>
          </a:prstGeom>
          <a:gradFill rotWithShape="1">
            <a:gsLst>
              <a:gs pos="0">
                <a:schemeClr val="bg1"/>
              </a:gs>
              <a:gs pos="100000">
                <a:srgbClr val="666699"/>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487" name="AutoShape 7"/>
          <p:cNvSpPr>
            <a:spLocks noChangeArrowheads="1"/>
          </p:cNvSpPr>
          <p:nvPr/>
        </p:nvSpPr>
        <p:spPr bwMode="auto">
          <a:xfrm rot="5400000">
            <a:off x="7331869" y="2669381"/>
            <a:ext cx="725488" cy="1708150"/>
          </a:xfrm>
          <a:prstGeom prst="homePlate">
            <a:avLst>
              <a:gd name="adj" fmla="val 25000"/>
            </a:avLst>
          </a:prstGeom>
          <a:gradFill rotWithShape="1">
            <a:gsLst>
              <a:gs pos="0">
                <a:schemeClr val="bg1"/>
              </a:gs>
              <a:gs pos="100000">
                <a:srgbClr val="74B0A3"/>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488" name="Text Box 8"/>
          <p:cNvSpPr txBox="1">
            <a:spLocks noChangeArrowheads="1"/>
          </p:cNvSpPr>
          <p:nvPr/>
        </p:nvSpPr>
        <p:spPr bwMode="auto">
          <a:xfrm>
            <a:off x="6950075" y="5268913"/>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n-US" sz="1800" b="1" dirty="0"/>
              <a:t>Catastrophic</a:t>
            </a:r>
          </a:p>
        </p:txBody>
      </p:sp>
      <p:sp>
        <p:nvSpPr>
          <p:cNvPr id="20489" name="Text Box 9"/>
          <p:cNvSpPr txBox="1">
            <a:spLocks noChangeArrowheads="1"/>
          </p:cNvSpPr>
          <p:nvPr/>
        </p:nvSpPr>
        <p:spPr bwMode="auto">
          <a:xfrm>
            <a:off x="6997700" y="3327400"/>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1800" b="1" dirty="0"/>
              <a:t>Initial Limit</a:t>
            </a:r>
          </a:p>
        </p:txBody>
      </p:sp>
      <p:sp>
        <p:nvSpPr>
          <p:cNvPr id="20490" name="Text Box 10"/>
          <p:cNvSpPr txBox="1">
            <a:spLocks noChangeArrowheads="1"/>
          </p:cNvSpPr>
          <p:nvPr/>
        </p:nvSpPr>
        <p:spPr bwMode="auto">
          <a:xfrm>
            <a:off x="7143750" y="4116388"/>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1800" b="1" dirty="0"/>
              <a:t>The Gap</a:t>
            </a:r>
          </a:p>
        </p:txBody>
      </p:sp>
      <p:sp>
        <p:nvSpPr>
          <p:cNvPr id="20492" name="Text Box 12"/>
          <p:cNvSpPr txBox="1">
            <a:spLocks noChangeArrowheads="1"/>
          </p:cNvSpPr>
          <p:nvPr/>
        </p:nvSpPr>
        <p:spPr bwMode="auto">
          <a:xfrm>
            <a:off x="7010400" y="4689475"/>
            <a:ext cx="1905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0066"/>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n-US" sz="3000" b="1" dirty="0">
                <a:solidFill>
                  <a:srgbClr val="990000"/>
                </a:solidFill>
                <a:latin typeface="Arial Narrow" pitchFamily="34" charset="0"/>
              </a:rPr>
              <a:t> </a:t>
            </a:r>
            <a:r>
              <a:rPr lang="en-US" sz="3000" b="1" dirty="0">
                <a:solidFill>
                  <a:srgbClr val="4E4E76"/>
                </a:solidFill>
                <a:latin typeface="Arial Narrow" pitchFamily="34" charset="0"/>
              </a:rPr>
              <a:t>$4,700</a:t>
            </a:r>
            <a:endParaRPr lang="en-US" sz="3200" dirty="0">
              <a:solidFill>
                <a:srgbClr val="4E4E76"/>
              </a:solidFill>
              <a:latin typeface="Arial Narrow" pitchFamily="34" charset="0"/>
            </a:endParaRPr>
          </a:p>
        </p:txBody>
      </p:sp>
      <p:sp>
        <p:nvSpPr>
          <p:cNvPr id="20493" name="AutoShape 13"/>
          <p:cNvSpPr>
            <a:spLocks noChangeArrowheads="1"/>
          </p:cNvSpPr>
          <p:nvPr/>
        </p:nvSpPr>
        <p:spPr bwMode="auto">
          <a:xfrm>
            <a:off x="6629400" y="1295400"/>
            <a:ext cx="2133600" cy="4724400"/>
          </a:xfrm>
          <a:prstGeom prst="roundRect">
            <a:avLst>
              <a:gd name="adj" fmla="val 10477"/>
            </a:avLst>
          </a:prstGeom>
          <a:noFill/>
          <a:ln w="254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494" name="Text Box 14"/>
          <p:cNvSpPr txBox="1">
            <a:spLocks noChangeArrowheads="1"/>
          </p:cNvSpPr>
          <p:nvPr/>
        </p:nvSpPr>
        <p:spPr bwMode="auto">
          <a:xfrm>
            <a:off x="6784848" y="2133600"/>
            <a:ext cx="1828800" cy="55399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3000" b="1" dirty="0">
                <a:solidFill>
                  <a:srgbClr val="336699"/>
                </a:solidFill>
                <a:latin typeface="Arial Narrow" pitchFamily="34" charset="0"/>
              </a:rPr>
              <a:t>$0</a:t>
            </a:r>
            <a:endParaRPr lang="en-US" sz="2800" dirty="0">
              <a:solidFill>
                <a:srgbClr val="FF0066"/>
              </a:solidFill>
              <a:latin typeface="Arial Narrow" pitchFamily="34" charset="0"/>
            </a:endParaRPr>
          </a:p>
        </p:txBody>
      </p:sp>
      <p:sp>
        <p:nvSpPr>
          <p:cNvPr id="20495" name="Text Box 15"/>
          <p:cNvSpPr txBox="1">
            <a:spLocks noChangeArrowheads="1"/>
          </p:cNvSpPr>
          <p:nvPr/>
        </p:nvSpPr>
        <p:spPr bwMode="auto">
          <a:xfrm>
            <a:off x="7010400" y="160020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1800" b="1" dirty="0"/>
              <a:t>Deductible</a:t>
            </a:r>
          </a:p>
        </p:txBody>
      </p:sp>
      <p:sp>
        <p:nvSpPr>
          <p:cNvPr id="20496" name="Rectangle 16"/>
          <p:cNvSpPr>
            <a:spLocks noChangeArrowheads="1"/>
          </p:cNvSpPr>
          <p:nvPr/>
        </p:nvSpPr>
        <p:spPr bwMode="auto">
          <a:xfrm>
            <a:off x="6781800" y="3886200"/>
            <a:ext cx="1828800" cy="1981200"/>
          </a:xfrm>
          <a:prstGeom prst="rect">
            <a:avLst/>
          </a:prstGeom>
          <a:solidFill>
            <a:srgbClr val="FFFFFF"/>
          </a:solidFill>
          <a:ln>
            <a:noFill/>
          </a:ln>
          <a:effectLst/>
          <a:extLst/>
        </p:spPr>
        <p:txBody>
          <a:bodyPr wrap="none" anchor="ctr"/>
          <a:lstStyle/>
          <a:p>
            <a:endParaRPr lang="en-US" dirty="0">
              <a:solidFill>
                <a:schemeClr val="bg1"/>
              </a:solidFill>
            </a:endParaRPr>
          </a:p>
        </p:txBody>
      </p:sp>
      <p:sp>
        <p:nvSpPr>
          <p:cNvPr id="442388" name="Rectangle 20"/>
          <p:cNvSpPr>
            <a:spLocks noGrp="1" noChangeArrowheads="1"/>
          </p:cNvSpPr>
          <p:nvPr>
            <p:ph type="body" idx="1"/>
          </p:nvPr>
        </p:nvSpPr>
        <p:spPr>
          <a:xfrm>
            <a:off x="506555" y="1527048"/>
            <a:ext cx="5791200" cy="4429522"/>
          </a:xfrm>
          <a:noFill/>
        </p:spPr>
        <p:txBody>
          <a:bodyPr/>
          <a:lstStyle/>
          <a:p>
            <a:pPr marL="0" indent="0" eaLnBrk="1" hangingPunct="1">
              <a:spcBef>
                <a:spcPct val="75000"/>
              </a:spcBef>
              <a:buFontTx/>
              <a:buNone/>
            </a:pPr>
            <a:r>
              <a:rPr lang="en-US" b="1" dirty="0">
                <a:solidFill>
                  <a:srgbClr val="004C7C"/>
                </a:solidFill>
              </a:rPr>
              <a:t>What counts toward the Initial Coverage Limit?</a:t>
            </a:r>
          </a:p>
          <a:p>
            <a:pPr eaLnBrk="1" hangingPunct="1">
              <a:spcBef>
                <a:spcPct val="75000"/>
              </a:spcBef>
            </a:pPr>
            <a:r>
              <a:rPr lang="en-US" sz="2200" b="1" dirty="0"/>
              <a:t>Initial Coverage Limit: </a:t>
            </a:r>
            <a:r>
              <a:rPr lang="en-US" sz="2200" b="1" dirty="0">
                <a:solidFill>
                  <a:srgbClr val="45776C"/>
                </a:solidFill>
              </a:rPr>
              <a:t>$3,750</a:t>
            </a:r>
            <a:r>
              <a:rPr lang="en-US" sz="2200" dirty="0"/>
              <a:t> </a:t>
            </a:r>
          </a:p>
          <a:p>
            <a:pPr eaLnBrk="1" hangingPunct="1">
              <a:spcBef>
                <a:spcPct val="75000"/>
              </a:spcBef>
            </a:pPr>
            <a:r>
              <a:rPr lang="en-US" sz="2200" dirty="0"/>
              <a:t>Deductible </a:t>
            </a:r>
            <a:r>
              <a:rPr lang="en-US" sz="2200" b="1" dirty="0">
                <a:solidFill>
                  <a:srgbClr val="004C7C"/>
                </a:solidFill>
              </a:rPr>
              <a:t>$0</a:t>
            </a:r>
            <a:endParaRPr lang="en-US" sz="2200" dirty="0">
              <a:solidFill>
                <a:srgbClr val="FF0066"/>
              </a:solidFill>
            </a:endParaRPr>
          </a:p>
          <a:p>
            <a:pPr eaLnBrk="1" hangingPunct="1">
              <a:spcBef>
                <a:spcPct val="75000"/>
              </a:spcBef>
            </a:pPr>
            <a:r>
              <a:rPr lang="en-US" sz="2200" dirty="0"/>
              <a:t>Your copayments/coinsurance</a:t>
            </a:r>
          </a:p>
          <a:p>
            <a:pPr eaLnBrk="1" hangingPunct="1">
              <a:spcBef>
                <a:spcPct val="75000"/>
              </a:spcBef>
            </a:pPr>
            <a:r>
              <a:rPr lang="en-US" sz="2200" dirty="0"/>
              <a:t>Plan payments</a:t>
            </a:r>
          </a:p>
        </p:txBody>
      </p:sp>
      <p:sp>
        <p:nvSpPr>
          <p:cNvPr id="27" name="Title 1"/>
          <p:cNvSpPr>
            <a:spLocks noGrp="1"/>
          </p:cNvSpPr>
          <p:nvPr>
            <p:ph type="title"/>
          </p:nvPr>
        </p:nvSpPr>
        <p:spPr>
          <a:xfrm>
            <a:off x="377825" y="273050"/>
            <a:ext cx="6632575" cy="990600"/>
          </a:xfrm>
        </p:spPr>
        <p:txBody>
          <a:bodyPr/>
          <a:lstStyle/>
          <a:p>
            <a:r>
              <a:rPr lang="en-US" sz="3000" dirty="0"/>
              <a:t>Blue Cross Medicare Advantage </a:t>
            </a:r>
            <a:br>
              <a:rPr lang="en-US" sz="3000" dirty="0"/>
            </a:br>
            <a:r>
              <a:rPr lang="en-US" sz="3000" dirty="0"/>
              <a:t>Built-in Prescription Drug Coverage </a:t>
            </a:r>
          </a:p>
        </p:txBody>
      </p:sp>
      <p:sp>
        <p:nvSpPr>
          <p:cNvPr id="20491" name="Text Box 11"/>
          <p:cNvSpPr txBox="1">
            <a:spLocks noChangeArrowheads="1"/>
          </p:cNvSpPr>
          <p:nvPr/>
        </p:nvSpPr>
        <p:spPr bwMode="auto">
          <a:xfrm>
            <a:off x="6781800" y="3933825"/>
            <a:ext cx="1828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3000" b="1" dirty="0">
                <a:solidFill>
                  <a:srgbClr val="45776C"/>
                </a:solidFill>
                <a:latin typeface="Arial Narrow" pitchFamily="34" charset="0"/>
              </a:rPr>
              <a:t>$3,750</a:t>
            </a:r>
            <a:endParaRPr lang="en-US" sz="2800" dirty="0">
              <a:solidFill>
                <a:srgbClr val="FF0066"/>
              </a:solidFill>
              <a:latin typeface="Arial Narrow" pitchFamily="34" charset="0"/>
            </a:endParaRPr>
          </a:p>
        </p:txBody>
      </p:sp>
    </p:spTree>
    <p:extLst>
      <p:ext uri="{BB962C8B-B14F-4D97-AF65-F5344CB8AC3E}">
        <p14:creationId xmlns:p14="http://schemas.microsoft.com/office/powerpoint/2010/main" val="402990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2388">
                                            <p:txEl>
                                              <p:pRg st="0" end="0"/>
                                            </p:txEl>
                                          </p:spTgt>
                                        </p:tgtEl>
                                        <p:attrNameLst>
                                          <p:attrName>style.visibility</p:attrName>
                                        </p:attrNameLst>
                                      </p:cBhvr>
                                      <p:to>
                                        <p:strVal val="visible"/>
                                      </p:to>
                                    </p:set>
                                    <p:animEffect transition="in" filter="fade">
                                      <p:cBhvr>
                                        <p:cTn id="7" dur="1000"/>
                                        <p:tgtEl>
                                          <p:spTgt spid="4423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2388">
                                            <p:txEl>
                                              <p:pRg st="1" end="1"/>
                                            </p:txEl>
                                          </p:spTgt>
                                        </p:tgtEl>
                                        <p:attrNameLst>
                                          <p:attrName>style.visibility</p:attrName>
                                        </p:attrNameLst>
                                      </p:cBhvr>
                                      <p:to>
                                        <p:strVal val="visible"/>
                                      </p:to>
                                    </p:set>
                                    <p:animEffect transition="in" filter="fade">
                                      <p:cBhvr>
                                        <p:cTn id="12" dur="1000"/>
                                        <p:tgtEl>
                                          <p:spTgt spid="4423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2388">
                                            <p:txEl>
                                              <p:pRg st="2" end="2"/>
                                            </p:txEl>
                                          </p:spTgt>
                                        </p:tgtEl>
                                        <p:attrNameLst>
                                          <p:attrName>style.visibility</p:attrName>
                                        </p:attrNameLst>
                                      </p:cBhvr>
                                      <p:to>
                                        <p:strVal val="visible"/>
                                      </p:to>
                                    </p:set>
                                    <p:animEffect transition="in" filter="fade">
                                      <p:cBhvr>
                                        <p:cTn id="17" dur="1000"/>
                                        <p:tgtEl>
                                          <p:spTgt spid="4423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2388">
                                            <p:txEl>
                                              <p:pRg st="3" end="3"/>
                                            </p:txEl>
                                          </p:spTgt>
                                        </p:tgtEl>
                                        <p:attrNameLst>
                                          <p:attrName>style.visibility</p:attrName>
                                        </p:attrNameLst>
                                      </p:cBhvr>
                                      <p:to>
                                        <p:strVal val="visible"/>
                                      </p:to>
                                    </p:set>
                                    <p:animEffect transition="in" filter="fade">
                                      <p:cBhvr>
                                        <p:cTn id="22" dur="1000"/>
                                        <p:tgtEl>
                                          <p:spTgt spid="4423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2388">
                                            <p:txEl>
                                              <p:pRg st="4" end="4"/>
                                            </p:txEl>
                                          </p:spTgt>
                                        </p:tgtEl>
                                        <p:attrNameLst>
                                          <p:attrName>style.visibility</p:attrName>
                                        </p:attrNameLst>
                                      </p:cBhvr>
                                      <p:to>
                                        <p:strVal val="visible"/>
                                      </p:to>
                                    </p:set>
                                    <p:animEffect transition="in" filter="fade">
                                      <p:cBhvr>
                                        <p:cTn id="27" dur="1000"/>
                                        <p:tgtEl>
                                          <p:spTgt spid="4423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8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326188" y="1143000"/>
            <a:ext cx="281781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06" name="Slide Number Placeholder 3"/>
          <p:cNvSpPr>
            <a:spLocks noGrp="1"/>
          </p:cNvSpPr>
          <p:nvPr>
            <p:ph type="sldNum" sz="quarter" idx="10"/>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E993072D-ADDE-4A18-BA58-52A274B945B4}" type="slidenum">
              <a:rPr lang="en-US" sz="1200" smtClean="0">
                <a:solidFill>
                  <a:schemeClr val="bg1"/>
                </a:solidFill>
              </a:rPr>
              <a:pPr eaLnBrk="1" hangingPunct="1"/>
              <a:t>15</a:t>
            </a:fld>
            <a:endParaRPr lang="en-US" sz="1200" dirty="0">
              <a:solidFill>
                <a:schemeClr val="bg1"/>
              </a:solidFill>
            </a:endParaRPr>
          </a:p>
        </p:txBody>
      </p:sp>
      <p:sp>
        <p:nvSpPr>
          <p:cNvPr id="21507" name="AutoShape 2"/>
          <p:cNvSpPr>
            <a:spLocks noChangeArrowheads="1"/>
          </p:cNvSpPr>
          <p:nvPr/>
        </p:nvSpPr>
        <p:spPr bwMode="auto">
          <a:xfrm rot="5400000">
            <a:off x="7317581" y="956469"/>
            <a:ext cx="725488" cy="1708150"/>
          </a:xfrm>
          <a:prstGeom prst="homePlate">
            <a:avLst>
              <a:gd name="adj" fmla="val 25000"/>
            </a:avLst>
          </a:prstGeom>
          <a:gradFill rotWithShape="1">
            <a:gsLst>
              <a:gs pos="0">
                <a:schemeClr val="bg1"/>
              </a:gs>
              <a:gs pos="100000">
                <a:srgbClr val="99CCFF"/>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0" name="AutoShape 6"/>
          <p:cNvSpPr>
            <a:spLocks noChangeArrowheads="1"/>
          </p:cNvSpPr>
          <p:nvPr/>
        </p:nvSpPr>
        <p:spPr bwMode="auto">
          <a:xfrm rot="5400000">
            <a:off x="7331869" y="4585494"/>
            <a:ext cx="725488" cy="1708150"/>
          </a:xfrm>
          <a:prstGeom prst="homePlate">
            <a:avLst>
              <a:gd name="adj" fmla="val 25000"/>
            </a:avLst>
          </a:prstGeom>
          <a:gradFill rotWithShape="1">
            <a:gsLst>
              <a:gs pos="0">
                <a:schemeClr val="bg1"/>
              </a:gs>
              <a:gs pos="100000">
                <a:srgbClr val="A50021"/>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1" name="AutoShape 7"/>
          <p:cNvSpPr>
            <a:spLocks noChangeArrowheads="1"/>
          </p:cNvSpPr>
          <p:nvPr/>
        </p:nvSpPr>
        <p:spPr bwMode="auto">
          <a:xfrm rot="5400000">
            <a:off x="7331869" y="3431382"/>
            <a:ext cx="725487" cy="1708150"/>
          </a:xfrm>
          <a:prstGeom prst="homePlate">
            <a:avLst>
              <a:gd name="adj" fmla="val 25000"/>
            </a:avLst>
          </a:prstGeom>
          <a:gradFill rotWithShape="1">
            <a:gsLst>
              <a:gs pos="0">
                <a:schemeClr val="bg1"/>
              </a:gs>
              <a:gs pos="100000">
                <a:srgbClr val="666699"/>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2" name="AutoShape 8"/>
          <p:cNvSpPr>
            <a:spLocks noChangeArrowheads="1"/>
          </p:cNvSpPr>
          <p:nvPr/>
        </p:nvSpPr>
        <p:spPr bwMode="auto">
          <a:xfrm rot="5400000">
            <a:off x="7331869" y="2099469"/>
            <a:ext cx="725488" cy="1708150"/>
          </a:xfrm>
          <a:prstGeom prst="homePlate">
            <a:avLst>
              <a:gd name="adj" fmla="val 25000"/>
            </a:avLst>
          </a:prstGeom>
          <a:gradFill rotWithShape="1">
            <a:gsLst>
              <a:gs pos="0">
                <a:schemeClr val="bg1"/>
              </a:gs>
              <a:gs pos="100000">
                <a:srgbClr val="74B0A3"/>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3" name="Text Box 9"/>
          <p:cNvSpPr txBox="1">
            <a:spLocks noChangeArrowheads="1"/>
          </p:cNvSpPr>
          <p:nvPr/>
        </p:nvSpPr>
        <p:spPr bwMode="auto">
          <a:xfrm>
            <a:off x="6950075" y="5268913"/>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n-US" sz="1800" b="1" dirty="0"/>
              <a:t>Catastrophic</a:t>
            </a:r>
          </a:p>
        </p:txBody>
      </p:sp>
      <p:sp>
        <p:nvSpPr>
          <p:cNvPr id="21514" name="Text Box 10"/>
          <p:cNvSpPr txBox="1">
            <a:spLocks noChangeArrowheads="1"/>
          </p:cNvSpPr>
          <p:nvPr/>
        </p:nvSpPr>
        <p:spPr bwMode="auto">
          <a:xfrm>
            <a:off x="6997700" y="27574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1800" b="1" dirty="0"/>
              <a:t>Initial Limit</a:t>
            </a:r>
          </a:p>
        </p:txBody>
      </p:sp>
      <p:sp>
        <p:nvSpPr>
          <p:cNvPr id="21516" name="Text Box 12"/>
          <p:cNvSpPr txBox="1">
            <a:spLocks noChangeArrowheads="1"/>
          </p:cNvSpPr>
          <p:nvPr/>
        </p:nvSpPr>
        <p:spPr bwMode="auto">
          <a:xfrm>
            <a:off x="6784848" y="3363913"/>
            <a:ext cx="1828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3000" b="1" dirty="0">
                <a:solidFill>
                  <a:srgbClr val="45776C"/>
                </a:solidFill>
                <a:latin typeface="Arial Narrow" pitchFamily="34" charset="0"/>
              </a:rPr>
              <a:t>$3,750</a:t>
            </a:r>
            <a:endParaRPr lang="en-US" sz="2800" dirty="0">
              <a:solidFill>
                <a:srgbClr val="45776C"/>
              </a:solidFill>
              <a:latin typeface="Arial Narrow" pitchFamily="34" charset="0"/>
            </a:endParaRPr>
          </a:p>
        </p:txBody>
      </p:sp>
      <p:sp>
        <p:nvSpPr>
          <p:cNvPr id="21517" name="Text Box 13"/>
          <p:cNvSpPr txBox="1">
            <a:spLocks noChangeArrowheads="1"/>
          </p:cNvSpPr>
          <p:nvPr/>
        </p:nvSpPr>
        <p:spPr bwMode="auto">
          <a:xfrm>
            <a:off x="6781800" y="5287962"/>
            <a:ext cx="1905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0066"/>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n-US" sz="3000" b="1" dirty="0">
                <a:solidFill>
                  <a:srgbClr val="990000"/>
                </a:solidFill>
                <a:latin typeface="Arial Narrow" pitchFamily="34" charset="0"/>
              </a:rPr>
              <a:t> </a:t>
            </a:r>
            <a:endParaRPr lang="en-US" sz="3200" dirty="0">
              <a:solidFill>
                <a:srgbClr val="4E4E76"/>
              </a:solidFill>
              <a:latin typeface="Arial Narrow" pitchFamily="34" charset="0"/>
            </a:endParaRPr>
          </a:p>
        </p:txBody>
      </p:sp>
      <p:sp>
        <p:nvSpPr>
          <p:cNvPr id="21518" name="AutoShape 14"/>
          <p:cNvSpPr>
            <a:spLocks noChangeArrowheads="1"/>
          </p:cNvSpPr>
          <p:nvPr/>
        </p:nvSpPr>
        <p:spPr bwMode="auto">
          <a:xfrm>
            <a:off x="6629400" y="1295400"/>
            <a:ext cx="2133600" cy="4724400"/>
          </a:xfrm>
          <a:prstGeom prst="roundRect">
            <a:avLst>
              <a:gd name="adj" fmla="val 10477"/>
            </a:avLst>
          </a:prstGeom>
          <a:noFill/>
          <a:ln w="254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519" name="Text Box 15"/>
          <p:cNvSpPr txBox="1">
            <a:spLocks noChangeArrowheads="1"/>
          </p:cNvSpPr>
          <p:nvPr/>
        </p:nvSpPr>
        <p:spPr bwMode="auto">
          <a:xfrm>
            <a:off x="6784848" y="2133600"/>
            <a:ext cx="1828800" cy="55399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3000" b="1" dirty="0">
                <a:solidFill>
                  <a:srgbClr val="336699"/>
                </a:solidFill>
                <a:latin typeface="Arial Narrow" pitchFamily="34" charset="0"/>
              </a:rPr>
              <a:t>$0</a:t>
            </a:r>
            <a:endParaRPr lang="en-US" sz="2800" dirty="0">
              <a:solidFill>
                <a:srgbClr val="336699"/>
              </a:solidFill>
              <a:latin typeface="Arial Narrow" pitchFamily="34" charset="0"/>
            </a:endParaRPr>
          </a:p>
        </p:txBody>
      </p:sp>
      <p:sp>
        <p:nvSpPr>
          <p:cNvPr id="21520" name="Text Box 16"/>
          <p:cNvSpPr txBox="1">
            <a:spLocks noChangeArrowheads="1"/>
          </p:cNvSpPr>
          <p:nvPr/>
        </p:nvSpPr>
        <p:spPr bwMode="auto">
          <a:xfrm>
            <a:off x="7010400" y="160020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1800" b="1" dirty="0"/>
              <a:t>Deductible</a:t>
            </a:r>
          </a:p>
        </p:txBody>
      </p:sp>
      <p:sp>
        <p:nvSpPr>
          <p:cNvPr id="21521" name="Rectangle 17"/>
          <p:cNvSpPr>
            <a:spLocks noChangeArrowheads="1"/>
          </p:cNvSpPr>
          <p:nvPr/>
        </p:nvSpPr>
        <p:spPr bwMode="auto">
          <a:xfrm>
            <a:off x="6781800" y="4648201"/>
            <a:ext cx="1828800" cy="1295399"/>
          </a:xfrm>
          <a:prstGeom prst="rect">
            <a:avLst/>
          </a:prstGeom>
          <a:solidFill>
            <a:schemeClr val="bg1"/>
          </a:solidFill>
          <a:ln>
            <a:noFill/>
          </a:ln>
          <a:effectLst/>
          <a:extLst/>
        </p:spPr>
        <p:txBody>
          <a:bodyPr wrap="none" anchor="ctr"/>
          <a:lstStyle/>
          <a:p>
            <a:pPr lvl="0" algn="ctr"/>
            <a:r>
              <a:rPr lang="en-US" sz="3000" b="1" dirty="0">
                <a:solidFill>
                  <a:srgbClr val="4E4E76"/>
                </a:solidFill>
                <a:latin typeface="Arial Narrow" pitchFamily="34" charset="0"/>
              </a:rPr>
              <a:t>$5,000</a:t>
            </a:r>
            <a:endParaRPr lang="en-US" sz="2800" b="1" dirty="0">
              <a:solidFill>
                <a:srgbClr val="FF3399"/>
              </a:solidFill>
              <a:latin typeface="Arial Narrow" panose="020B0606020202030204" pitchFamily="34" charset="0"/>
            </a:endParaRPr>
          </a:p>
          <a:p>
            <a:pPr lvl="0" algn="ctr"/>
            <a:r>
              <a:rPr lang="en-US" sz="1400" b="1" dirty="0">
                <a:solidFill>
                  <a:srgbClr val="000000"/>
                </a:solidFill>
              </a:rPr>
              <a:t> </a:t>
            </a:r>
            <a:endParaRPr lang="en-US" sz="3200" b="1" dirty="0">
              <a:solidFill>
                <a:srgbClr val="4E4E76"/>
              </a:solidFill>
              <a:latin typeface="Arial Narrow" pitchFamily="34" charset="0"/>
            </a:endParaRPr>
          </a:p>
        </p:txBody>
      </p:sp>
      <p:sp>
        <p:nvSpPr>
          <p:cNvPr id="2" name="Content Placeholder 1"/>
          <p:cNvSpPr>
            <a:spLocks noGrp="1"/>
          </p:cNvSpPr>
          <p:nvPr>
            <p:ph idx="1"/>
          </p:nvPr>
        </p:nvSpPr>
        <p:spPr>
          <a:xfrm>
            <a:off x="502920" y="1524000"/>
            <a:ext cx="5964936" cy="4297363"/>
          </a:xfrm>
        </p:spPr>
        <p:txBody>
          <a:bodyPr/>
          <a:lstStyle/>
          <a:p>
            <a:pPr eaLnBrk="1" hangingPunct="1">
              <a:lnSpc>
                <a:spcPct val="95000"/>
              </a:lnSpc>
              <a:spcBef>
                <a:spcPct val="75000"/>
              </a:spcBef>
            </a:pPr>
            <a:r>
              <a:rPr lang="en-US" sz="2400" b="1" dirty="0"/>
              <a:t>Coverage Gap: </a:t>
            </a:r>
            <a:r>
              <a:rPr lang="en-US" sz="2400" b="1" dirty="0">
                <a:solidFill>
                  <a:srgbClr val="4E4E76"/>
                </a:solidFill>
              </a:rPr>
              <a:t>$3,750 to $5,000</a:t>
            </a:r>
            <a:endParaRPr lang="en-US" sz="2400" b="1" dirty="0">
              <a:solidFill>
                <a:srgbClr val="FF3399"/>
              </a:solidFill>
            </a:endParaRPr>
          </a:p>
          <a:p>
            <a:pPr eaLnBrk="1" hangingPunct="1">
              <a:lnSpc>
                <a:spcPct val="95000"/>
              </a:lnSpc>
              <a:spcBef>
                <a:spcPct val="75000"/>
              </a:spcBef>
            </a:pPr>
            <a:r>
              <a:rPr lang="en-US" sz="2200" dirty="0"/>
              <a:t>You will reach the Coverage Gap </a:t>
            </a:r>
            <a:br>
              <a:rPr lang="en-US" sz="2200" dirty="0"/>
            </a:br>
            <a:r>
              <a:rPr lang="en-US" sz="2200" dirty="0"/>
              <a:t>after you and your plan have reached </a:t>
            </a:r>
            <a:br>
              <a:rPr lang="en-US" sz="2200" dirty="0"/>
            </a:br>
            <a:r>
              <a:rPr lang="en-US" sz="2200" b="1" dirty="0">
                <a:solidFill>
                  <a:srgbClr val="004C7C"/>
                </a:solidFill>
              </a:rPr>
              <a:t>$3,750</a:t>
            </a:r>
            <a:r>
              <a:rPr lang="en-US" sz="2200" dirty="0">
                <a:solidFill>
                  <a:srgbClr val="FF0066"/>
                </a:solidFill>
              </a:rPr>
              <a:t> </a:t>
            </a:r>
            <a:r>
              <a:rPr lang="en-US" sz="2200" dirty="0"/>
              <a:t>in drug costs</a:t>
            </a:r>
          </a:p>
          <a:p>
            <a:pPr eaLnBrk="1" hangingPunct="1">
              <a:lnSpc>
                <a:spcPct val="95000"/>
              </a:lnSpc>
              <a:spcBef>
                <a:spcPct val="75000"/>
              </a:spcBef>
            </a:pPr>
            <a:r>
              <a:rPr lang="en-US" sz="2200" dirty="0"/>
              <a:t>Certain MAPD plans will cover all drugs </a:t>
            </a:r>
            <a:br>
              <a:rPr lang="en-US" sz="2200" dirty="0"/>
            </a:br>
            <a:r>
              <a:rPr lang="en-US" sz="2200" dirty="0"/>
              <a:t>on Tier 1 and Tier 2 in the Part D </a:t>
            </a:r>
            <a:br>
              <a:rPr lang="en-US" sz="2200" dirty="0"/>
            </a:br>
            <a:r>
              <a:rPr lang="en-US" sz="2200" dirty="0"/>
              <a:t>coverage gap until you reach </a:t>
            </a:r>
            <a:r>
              <a:rPr lang="en-US" sz="2200" b="1" dirty="0">
                <a:solidFill>
                  <a:srgbClr val="004C7C"/>
                </a:solidFill>
              </a:rPr>
              <a:t>$5,000 </a:t>
            </a:r>
            <a:br>
              <a:rPr lang="en-US" sz="2200" b="1" dirty="0">
                <a:solidFill>
                  <a:srgbClr val="004C7C"/>
                </a:solidFill>
              </a:rPr>
            </a:br>
            <a:r>
              <a:rPr lang="en-US" sz="2200" dirty="0"/>
              <a:t>in </a:t>
            </a:r>
            <a:r>
              <a:rPr lang="en-US" sz="2200" b="1" dirty="0">
                <a:solidFill>
                  <a:srgbClr val="004C7C"/>
                </a:solidFill>
              </a:rPr>
              <a:t>True Out-Of-Pocket </a:t>
            </a:r>
            <a:r>
              <a:rPr lang="en-US" sz="2200" dirty="0"/>
              <a:t>(TrOOP) costs </a:t>
            </a:r>
            <a:endParaRPr lang="en-US" sz="1600" b="1" dirty="0">
              <a:solidFill>
                <a:srgbClr val="004C7C"/>
              </a:solidFill>
            </a:endParaRPr>
          </a:p>
          <a:p>
            <a:endParaRPr lang="en-US" dirty="0"/>
          </a:p>
        </p:txBody>
      </p:sp>
      <p:sp>
        <p:nvSpPr>
          <p:cNvPr id="28" name="Title 1"/>
          <p:cNvSpPr>
            <a:spLocks noGrp="1"/>
          </p:cNvSpPr>
          <p:nvPr>
            <p:ph type="title"/>
          </p:nvPr>
        </p:nvSpPr>
        <p:spPr>
          <a:xfrm>
            <a:off x="377825" y="273050"/>
            <a:ext cx="6632575" cy="990600"/>
          </a:xfrm>
        </p:spPr>
        <p:txBody>
          <a:bodyPr/>
          <a:lstStyle/>
          <a:p>
            <a:r>
              <a:rPr lang="en-US" sz="3000" dirty="0"/>
              <a:t>Blue Cross Medicare Advantage </a:t>
            </a:r>
            <a:br>
              <a:rPr lang="en-US" sz="3000" dirty="0"/>
            </a:br>
            <a:r>
              <a:rPr lang="en-US" sz="3000" dirty="0"/>
              <a:t>Built-in Prescription Drug Coverage </a:t>
            </a:r>
          </a:p>
        </p:txBody>
      </p:sp>
      <p:sp>
        <p:nvSpPr>
          <p:cNvPr id="29" name="Text Box 40"/>
          <p:cNvSpPr txBox="1">
            <a:spLocks noChangeArrowheads="1"/>
          </p:cNvSpPr>
          <p:nvPr/>
        </p:nvSpPr>
        <p:spPr bwMode="auto">
          <a:xfrm>
            <a:off x="7235176" y="4116388"/>
            <a:ext cx="915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lvl="0" algn="ctr" eaLnBrk="1" hangingPunct="1"/>
            <a:r>
              <a:rPr lang="en-US" sz="1800" b="1" dirty="0">
                <a:solidFill>
                  <a:srgbClr val="000000"/>
                </a:solidFill>
              </a:rPr>
              <a:t>TrOOP</a:t>
            </a:r>
          </a:p>
        </p:txBody>
      </p:sp>
    </p:spTree>
    <p:extLst>
      <p:ext uri="{BB962C8B-B14F-4D97-AF65-F5344CB8AC3E}">
        <p14:creationId xmlns:p14="http://schemas.microsoft.com/office/powerpoint/2010/main" val="108365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326188" y="1143000"/>
            <a:ext cx="2817812"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0" name="Slide Number Placeholder 3"/>
          <p:cNvSpPr>
            <a:spLocks noGrp="1"/>
          </p:cNvSpPr>
          <p:nvPr>
            <p:ph type="sldNum" sz="quarter" idx="10"/>
          </p:nvPr>
        </p:nvSpPr>
        <p:spPr>
          <a:noFill/>
        </p:spPr>
        <p:txBody>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fld id="{C75B08C3-4668-45DF-BAEA-3E05A0F374C5}" type="slidenum">
              <a:rPr lang="en-US" sz="1200" smtClean="0">
                <a:solidFill>
                  <a:schemeClr val="bg1"/>
                </a:solidFill>
              </a:rPr>
              <a:pPr eaLnBrk="1" hangingPunct="1"/>
              <a:t>16</a:t>
            </a:fld>
            <a:endParaRPr lang="en-US" sz="1200" dirty="0">
              <a:solidFill>
                <a:schemeClr val="bg1"/>
              </a:solidFill>
            </a:endParaRPr>
          </a:p>
        </p:txBody>
      </p:sp>
      <p:sp>
        <p:nvSpPr>
          <p:cNvPr id="22531" name="AutoShape 50"/>
          <p:cNvSpPr>
            <a:spLocks noChangeArrowheads="1"/>
          </p:cNvSpPr>
          <p:nvPr/>
        </p:nvSpPr>
        <p:spPr bwMode="auto">
          <a:xfrm rot="5400000">
            <a:off x="7317581" y="956469"/>
            <a:ext cx="725488" cy="1708150"/>
          </a:xfrm>
          <a:prstGeom prst="homePlate">
            <a:avLst>
              <a:gd name="adj" fmla="val 25000"/>
            </a:avLst>
          </a:prstGeom>
          <a:gradFill rotWithShape="1">
            <a:gsLst>
              <a:gs pos="0">
                <a:schemeClr val="bg1"/>
              </a:gs>
              <a:gs pos="100000">
                <a:srgbClr val="99CCFF"/>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5746" name="Rectangle 2"/>
          <p:cNvSpPr>
            <a:spLocks noGrp="1" noChangeArrowheads="1"/>
          </p:cNvSpPr>
          <p:nvPr>
            <p:ph type="body" idx="1"/>
          </p:nvPr>
        </p:nvSpPr>
        <p:spPr>
          <a:xfrm>
            <a:off x="381000" y="2133600"/>
            <a:ext cx="5945188" cy="3117025"/>
          </a:xfrm>
          <a:noFill/>
        </p:spPr>
        <p:txBody>
          <a:bodyPr/>
          <a:lstStyle/>
          <a:p>
            <a:pPr eaLnBrk="1" hangingPunct="1">
              <a:spcBef>
                <a:spcPct val="75000"/>
              </a:spcBef>
            </a:pPr>
            <a:endParaRPr lang="en-US" sz="2400" b="1" dirty="0"/>
          </a:p>
          <a:p>
            <a:pPr eaLnBrk="1" hangingPunct="1">
              <a:spcBef>
                <a:spcPct val="75000"/>
              </a:spcBef>
            </a:pPr>
            <a:endParaRPr lang="en-US" b="1" dirty="0"/>
          </a:p>
          <a:p>
            <a:pPr eaLnBrk="1" hangingPunct="1">
              <a:spcBef>
                <a:spcPct val="75000"/>
              </a:spcBef>
            </a:pPr>
            <a:r>
              <a:rPr lang="en-US" sz="2400" b="1" dirty="0"/>
              <a:t>Troop Limit:</a:t>
            </a:r>
            <a:r>
              <a:rPr lang="en-US" sz="2400" dirty="0"/>
              <a:t> </a:t>
            </a:r>
            <a:r>
              <a:rPr lang="en-US" sz="2400" b="1" dirty="0">
                <a:solidFill>
                  <a:srgbClr val="800000"/>
                </a:solidFill>
              </a:rPr>
              <a:t>$5,000</a:t>
            </a:r>
            <a:r>
              <a:rPr lang="en-US" sz="2400" dirty="0"/>
              <a:t> </a:t>
            </a:r>
          </a:p>
        </p:txBody>
      </p:sp>
      <p:sp>
        <p:nvSpPr>
          <p:cNvPr id="22534" name="AutoShape 35"/>
          <p:cNvSpPr>
            <a:spLocks noChangeArrowheads="1"/>
          </p:cNvSpPr>
          <p:nvPr/>
        </p:nvSpPr>
        <p:spPr bwMode="auto">
          <a:xfrm rot="5400000">
            <a:off x="7331869" y="4585494"/>
            <a:ext cx="725488" cy="1708150"/>
          </a:xfrm>
          <a:prstGeom prst="homePlate">
            <a:avLst>
              <a:gd name="adj" fmla="val 25000"/>
            </a:avLst>
          </a:prstGeom>
          <a:gradFill rotWithShape="1">
            <a:gsLst>
              <a:gs pos="0">
                <a:schemeClr val="bg1"/>
              </a:gs>
              <a:gs pos="100000">
                <a:srgbClr val="A50021"/>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5" name="AutoShape 36"/>
          <p:cNvSpPr>
            <a:spLocks noChangeArrowheads="1"/>
          </p:cNvSpPr>
          <p:nvPr/>
        </p:nvSpPr>
        <p:spPr bwMode="auto">
          <a:xfrm rot="5400000">
            <a:off x="7331869" y="3431382"/>
            <a:ext cx="725487" cy="1708150"/>
          </a:xfrm>
          <a:prstGeom prst="homePlate">
            <a:avLst>
              <a:gd name="adj" fmla="val 25000"/>
            </a:avLst>
          </a:prstGeom>
          <a:gradFill rotWithShape="1">
            <a:gsLst>
              <a:gs pos="0">
                <a:schemeClr val="bg1"/>
              </a:gs>
              <a:gs pos="100000">
                <a:srgbClr val="666699"/>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6" name="AutoShape 37"/>
          <p:cNvSpPr>
            <a:spLocks noChangeArrowheads="1"/>
          </p:cNvSpPr>
          <p:nvPr/>
        </p:nvSpPr>
        <p:spPr bwMode="auto">
          <a:xfrm rot="5400000">
            <a:off x="7331869" y="2099469"/>
            <a:ext cx="725488" cy="1708150"/>
          </a:xfrm>
          <a:prstGeom prst="homePlate">
            <a:avLst>
              <a:gd name="adj" fmla="val 25000"/>
            </a:avLst>
          </a:prstGeom>
          <a:gradFill rotWithShape="1">
            <a:gsLst>
              <a:gs pos="0">
                <a:schemeClr val="bg1"/>
              </a:gs>
              <a:gs pos="100000">
                <a:srgbClr val="74B0A3"/>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7" name="Text Box 38"/>
          <p:cNvSpPr txBox="1">
            <a:spLocks noChangeArrowheads="1"/>
          </p:cNvSpPr>
          <p:nvPr/>
        </p:nvSpPr>
        <p:spPr bwMode="auto">
          <a:xfrm>
            <a:off x="6950075" y="5268913"/>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r>
              <a:rPr lang="en-US" sz="1800" b="1" dirty="0"/>
              <a:t>Catastrophic</a:t>
            </a:r>
          </a:p>
        </p:txBody>
      </p:sp>
      <p:sp>
        <p:nvSpPr>
          <p:cNvPr id="22538" name="Text Box 39"/>
          <p:cNvSpPr txBox="1">
            <a:spLocks noChangeArrowheads="1"/>
          </p:cNvSpPr>
          <p:nvPr/>
        </p:nvSpPr>
        <p:spPr bwMode="auto">
          <a:xfrm>
            <a:off x="6997700" y="27574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1800" b="1" dirty="0"/>
              <a:t>Initial Limit</a:t>
            </a:r>
          </a:p>
        </p:txBody>
      </p:sp>
      <p:sp>
        <p:nvSpPr>
          <p:cNvPr id="22539" name="Text Box 40"/>
          <p:cNvSpPr txBox="1">
            <a:spLocks noChangeArrowheads="1"/>
          </p:cNvSpPr>
          <p:nvPr/>
        </p:nvSpPr>
        <p:spPr bwMode="auto">
          <a:xfrm>
            <a:off x="7235176" y="4116388"/>
            <a:ext cx="9157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lvl="0" algn="ctr" eaLnBrk="1" hangingPunct="1"/>
            <a:r>
              <a:rPr lang="en-US" sz="1800" b="1" dirty="0">
                <a:solidFill>
                  <a:srgbClr val="000000"/>
                </a:solidFill>
              </a:rPr>
              <a:t>TrOOP</a:t>
            </a:r>
          </a:p>
        </p:txBody>
      </p:sp>
      <p:sp>
        <p:nvSpPr>
          <p:cNvPr id="22540" name="Text Box 41"/>
          <p:cNvSpPr txBox="1">
            <a:spLocks noChangeArrowheads="1"/>
          </p:cNvSpPr>
          <p:nvPr/>
        </p:nvSpPr>
        <p:spPr bwMode="auto">
          <a:xfrm>
            <a:off x="6784848" y="3363913"/>
            <a:ext cx="1828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3000" b="1" dirty="0">
                <a:solidFill>
                  <a:srgbClr val="45776C"/>
                </a:solidFill>
                <a:latin typeface="Arial Narrow" pitchFamily="34" charset="0"/>
              </a:rPr>
              <a:t>$3,750</a:t>
            </a:r>
            <a:endParaRPr lang="en-US" sz="2800" dirty="0">
              <a:solidFill>
                <a:srgbClr val="FF0066"/>
              </a:solidFill>
              <a:latin typeface="Arial Narrow" pitchFamily="34" charset="0"/>
            </a:endParaRPr>
          </a:p>
        </p:txBody>
      </p:sp>
      <p:sp>
        <p:nvSpPr>
          <p:cNvPr id="22542" name="AutoShape 43"/>
          <p:cNvSpPr>
            <a:spLocks noChangeArrowheads="1"/>
          </p:cNvSpPr>
          <p:nvPr/>
        </p:nvSpPr>
        <p:spPr bwMode="auto">
          <a:xfrm>
            <a:off x="6629400" y="1295400"/>
            <a:ext cx="2133600" cy="4724400"/>
          </a:xfrm>
          <a:prstGeom prst="roundRect">
            <a:avLst>
              <a:gd name="adj" fmla="val 10477"/>
            </a:avLst>
          </a:prstGeom>
          <a:noFill/>
          <a:ln w="254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43" name="Text Box 44"/>
          <p:cNvSpPr txBox="1">
            <a:spLocks noChangeArrowheads="1"/>
          </p:cNvSpPr>
          <p:nvPr/>
        </p:nvSpPr>
        <p:spPr bwMode="auto">
          <a:xfrm>
            <a:off x="6781800" y="2133600"/>
            <a:ext cx="1828800" cy="553998"/>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3000" b="1" dirty="0">
                <a:solidFill>
                  <a:srgbClr val="336699"/>
                </a:solidFill>
                <a:latin typeface="Arial Narrow" pitchFamily="34" charset="0"/>
              </a:rPr>
              <a:t>$0</a:t>
            </a:r>
            <a:endParaRPr lang="en-US" sz="200" dirty="0">
              <a:solidFill>
                <a:srgbClr val="FF0066"/>
              </a:solidFill>
              <a:latin typeface="Arial Narrow" pitchFamily="34" charset="0"/>
            </a:endParaRPr>
          </a:p>
        </p:txBody>
      </p:sp>
      <p:sp>
        <p:nvSpPr>
          <p:cNvPr id="22544" name="Text Box 49"/>
          <p:cNvSpPr txBox="1">
            <a:spLocks noChangeArrowheads="1"/>
          </p:cNvSpPr>
          <p:nvPr/>
        </p:nvSpPr>
        <p:spPr bwMode="auto">
          <a:xfrm>
            <a:off x="7010400" y="1600200"/>
            <a:ext cx="135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a:r>
              <a:rPr lang="en-US" sz="1800" b="1" dirty="0"/>
              <a:t>Deductible</a:t>
            </a:r>
          </a:p>
        </p:txBody>
      </p:sp>
      <p:sp>
        <p:nvSpPr>
          <p:cNvPr id="28" name="Title 1"/>
          <p:cNvSpPr>
            <a:spLocks noGrp="1"/>
          </p:cNvSpPr>
          <p:nvPr>
            <p:ph type="title"/>
          </p:nvPr>
        </p:nvSpPr>
        <p:spPr>
          <a:xfrm>
            <a:off x="377825" y="273050"/>
            <a:ext cx="6632575" cy="990600"/>
          </a:xfrm>
        </p:spPr>
        <p:txBody>
          <a:bodyPr/>
          <a:lstStyle/>
          <a:p>
            <a:r>
              <a:rPr lang="en-US" sz="3000" dirty="0"/>
              <a:t>Blue Cross Medicare Advantage </a:t>
            </a:r>
            <a:br>
              <a:rPr lang="en-US" sz="3000" dirty="0"/>
            </a:br>
            <a:r>
              <a:rPr lang="en-US" sz="3000" dirty="0"/>
              <a:t>Built-in Prescription Drug Coverage </a:t>
            </a:r>
          </a:p>
        </p:txBody>
      </p:sp>
      <p:sp>
        <p:nvSpPr>
          <p:cNvPr id="30" name="Rectangle 17"/>
          <p:cNvSpPr>
            <a:spLocks noChangeArrowheads="1"/>
          </p:cNvSpPr>
          <p:nvPr/>
        </p:nvSpPr>
        <p:spPr bwMode="auto">
          <a:xfrm>
            <a:off x="6781800" y="4654296"/>
            <a:ext cx="1828800" cy="596329"/>
          </a:xfrm>
          <a:prstGeom prst="rect">
            <a:avLst/>
          </a:prstGeom>
          <a:noFill/>
          <a:ln>
            <a:noFill/>
          </a:ln>
          <a:effectLst/>
          <a:extLst/>
        </p:spPr>
        <p:txBody>
          <a:bodyPr wrap="none" anchor="t"/>
          <a:lstStyle/>
          <a:p>
            <a:pPr lvl="0" algn="ctr"/>
            <a:r>
              <a:rPr lang="en-US" sz="3000" b="1" dirty="0">
                <a:solidFill>
                  <a:srgbClr val="4E4E76"/>
                </a:solidFill>
                <a:latin typeface="Arial Narrow" pitchFamily="34" charset="0"/>
              </a:rPr>
              <a:t>$5,000</a:t>
            </a:r>
            <a:endParaRPr lang="en-US" sz="2800" b="1" dirty="0">
              <a:solidFill>
                <a:srgbClr val="FF0066"/>
              </a:solidFill>
              <a:latin typeface="Arial Narrow" pitchFamily="34" charset="0"/>
            </a:endParaRPr>
          </a:p>
        </p:txBody>
      </p:sp>
    </p:spTree>
    <p:extLst>
      <p:ext uri="{BB962C8B-B14F-4D97-AF65-F5344CB8AC3E}">
        <p14:creationId xmlns:p14="http://schemas.microsoft.com/office/powerpoint/2010/main" val="32312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5746">
                                            <p:txEl>
                                              <p:pRg st="2" end="2"/>
                                            </p:txEl>
                                          </p:spTgt>
                                        </p:tgtEl>
                                        <p:attrNameLst>
                                          <p:attrName>style.visibility</p:attrName>
                                        </p:attrNameLst>
                                      </p:cBhvr>
                                      <p:to>
                                        <p:strVal val="visible"/>
                                      </p:to>
                                    </p:set>
                                    <p:animEffect transition="in" filter="fade">
                                      <p:cBhvr>
                                        <p:cTn id="7" dur="1000"/>
                                        <p:tgtEl>
                                          <p:spTgt spid="4157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F1A72A2D-87A2-4CED-81EA-950E6DB4BD2F}" type="slidenum">
              <a:rPr lang="en-US" smtClean="0"/>
              <a:pPr/>
              <a:t>17</a:t>
            </a:fld>
            <a:endParaRPr lang="en-US" dirty="0"/>
          </a:p>
        </p:txBody>
      </p:sp>
      <p:sp>
        <p:nvSpPr>
          <p:cNvPr id="2" name="Title 1"/>
          <p:cNvSpPr>
            <a:spLocks noGrp="1"/>
          </p:cNvSpPr>
          <p:nvPr>
            <p:ph type="title"/>
          </p:nvPr>
        </p:nvSpPr>
        <p:spPr>
          <a:xfrm>
            <a:off x="381001" y="4114800"/>
            <a:ext cx="4648200" cy="1524000"/>
          </a:xfrm>
        </p:spPr>
        <p:txBody>
          <a:bodyPr/>
          <a:lstStyle/>
          <a:p>
            <a:pPr>
              <a:lnSpc>
                <a:spcPct val="110000"/>
              </a:lnSpc>
            </a:pPr>
            <a:r>
              <a:rPr lang="en-US" sz="3200" dirty="0"/>
              <a:t>Enrolling in a Blue Cross Medicare Advantage Plan</a:t>
            </a:r>
          </a:p>
        </p:txBody>
      </p:sp>
    </p:spTree>
    <p:extLst>
      <p:ext uri="{BB962C8B-B14F-4D97-AF65-F5344CB8AC3E}">
        <p14:creationId xmlns:p14="http://schemas.microsoft.com/office/powerpoint/2010/main" val="26292737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Grp="1" noChangeArrowheads="1"/>
          </p:cNvSpPr>
          <p:nvPr>
            <p:ph type="title"/>
          </p:nvPr>
        </p:nvSpPr>
        <p:spPr/>
        <p:txBody>
          <a:bodyPr/>
          <a:lstStyle/>
          <a:p>
            <a:r>
              <a:rPr lang="en-US" sz="3000" dirty="0"/>
              <a:t>Requirements to Enroll in a </a:t>
            </a:r>
            <a:br>
              <a:rPr lang="en-US" sz="3000" dirty="0"/>
            </a:br>
            <a:r>
              <a:rPr lang="en-US" sz="3000" dirty="0"/>
              <a:t>Blue Cross Medicare Advantage Plan</a:t>
            </a:r>
          </a:p>
        </p:txBody>
      </p:sp>
      <p:sp>
        <p:nvSpPr>
          <p:cNvPr id="16388" name="Rectangle 7"/>
          <p:cNvSpPr>
            <a:spLocks noGrp="1" noChangeArrowheads="1"/>
          </p:cNvSpPr>
          <p:nvPr>
            <p:ph type="body" idx="1"/>
          </p:nvPr>
        </p:nvSpPr>
        <p:spPr>
          <a:xfrm>
            <a:off x="304800" y="1600200"/>
            <a:ext cx="8610600" cy="4418013"/>
          </a:xfrm>
        </p:spPr>
        <p:txBody>
          <a:bodyPr/>
          <a:lstStyle/>
          <a:p>
            <a:pPr marL="290513" indent="-290513">
              <a:lnSpc>
                <a:spcPct val="95000"/>
              </a:lnSpc>
              <a:spcBef>
                <a:spcPts val="1200"/>
              </a:spcBef>
            </a:pPr>
            <a:r>
              <a:rPr lang="en-US" altLang="ja-JP" dirty="0"/>
              <a:t>You must have </a:t>
            </a:r>
            <a:r>
              <a:rPr lang="en-US" dirty="0"/>
              <a:t>Medicare Part A and Part B coverage</a:t>
            </a:r>
          </a:p>
          <a:p>
            <a:pPr marL="739775" lvl="1" indent="-231775">
              <a:lnSpc>
                <a:spcPct val="95000"/>
              </a:lnSpc>
              <a:spcBef>
                <a:spcPts val="1200"/>
              </a:spcBef>
            </a:pPr>
            <a:r>
              <a:rPr lang="en-US" sz="2000" dirty="0"/>
              <a:t>Must be enrolled in Part B and continue to pay your Part B premium</a:t>
            </a:r>
          </a:p>
          <a:p>
            <a:pPr marL="0" indent="0">
              <a:lnSpc>
                <a:spcPct val="95000"/>
              </a:lnSpc>
              <a:spcBef>
                <a:spcPts val="1200"/>
              </a:spcBef>
              <a:buNone/>
            </a:pPr>
            <a:r>
              <a:rPr lang="en-US" sz="2200" dirty="0"/>
              <a:t> </a:t>
            </a:r>
          </a:p>
          <a:p>
            <a:pPr marL="290513" indent="-290513">
              <a:lnSpc>
                <a:spcPct val="95000"/>
              </a:lnSpc>
              <a:spcBef>
                <a:spcPts val="1200"/>
              </a:spcBef>
            </a:pPr>
            <a:r>
              <a:rPr lang="en-US" dirty="0"/>
              <a:t>You live in the service area of the plan you want to join </a:t>
            </a:r>
          </a:p>
          <a:p>
            <a:pPr marL="0" indent="0">
              <a:lnSpc>
                <a:spcPct val="95000"/>
              </a:lnSpc>
              <a:spcBef>
                <a:spcPts val="1200"/>
              </a:spcBef>
              <a:buNone/>
            </a:pPr>
            <a:r>
              <a:rPr lang="en-US" sz="2200" dirty="0"/>
              <a:t> </a:t>
            </a:r>
          </a:p>
          <a:p>
            <a:pPr marL="290513" indent="-290513">
              <a:lnSpc>
                <a:spcPct val="95000"/>
              </a:lnSpc>
              <a:spcBef>
                <a:spcPts val="1200"/>
              </a:spcBef>
            </a:pPr>
            <a:r>
              <a:rPr lang="en-US" dirty="0"/>
              <a:t>You do </a:t>
            </a:r>
            <a:r>
              <a:rPr lang="en-US" b="1" dirty="0"/>
              <a:t>NOT</a:t>
            </a:r>
            <a:r>
              <a:rPr lang="en-US" dirty="0"/>
              <a:t> have End-Stage Renal Disease </a:t>
            </a:r>
            <a:br>
              <a:rPr lang="en-US" dirty="0"/>
            </a:br>
            <a:r>
              <a:rPr lang="en-US" dirty="0"/>
              <a:t>(permanent kidney failure requiring dialysis or </a:t>
            </a:r>
            <a:br>
              <a:rPr lang="en-US" dirty="0"/>
            </a:br>
            <a:r>
              <a:rPr lang="en-US" dirty="0"/>
              <a:t>a kidney transplant) at the time of enrollment</a:t>
            </a:r>
          </a:p>
        </p:txBody>
      </p:sp>
      <p:sp>
        <p:nvSpPr>
          <p:cNvPr id="4" name="Slide Number Placeholder 3"/>
          <p:cNvSpPr>
            <a:spLocks noGrp="1"/>
          </p:cNvSpPr>
          <p:nvPr>
            <p:ph type="sldNum" sz="quarter" idx="10"/>
          </p:nvPr>
        </p:nvSpPr>
        <p:spPr/>
        <p:txBody>
          <a:bodyPr/>
          <a:lstStyle/>
          <a:p>
            <a:fld id="{D75BB562-2A08-41B3-9EAC-14C8FA89465E}" type="slidenum">
              <a:rPr lang="en-US" smtClean="0"/>
              <a:pPr/>
              <a:t>18</a:t>
            </a:fld>
            <a:endParaRPr lang="en-US" dirty="0"/>
          </a:p>
        </p:txBody>
      </p:sp>
      <p:pic>
        <p:nvPicPr>
          <p:cNvPr id="5" name="Picture 4"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Three Enrollment Periods</a:t>
            </a:r>
          </a:p>
        </p:txBody>
      </p:sp>
      <p:sp>
        <p:nvSpPr>
          <p:cNvPr id="5" name="Rectangle 8"/>
          <p:cNvSpPr>
            <a:spLocks noGrp="1" noChangeArrowheads="1"/>
          </p:cNvSpPr>
          <p:nvPr>
            <p:ph idx="1"/>
          </p:nvPr>
        </p:nvSpPr>
        <p:spPr>
          <a:xfrm>
            <a:off x="381000" y="1508760"/>
            <a:ext cx="8534400" cy="4418013"/>
          </a:xfrm>
        </p:spPr>
        <p:txBody>
          <a:bodyPr/>
          <a:lstStyle/>
          <a:p>
            <a:pPr marL="0" indent="0">
              <a:lnSpc>
                <a:spcPct val="89000"/>
              </a:lnSpc>
              <a:spcBef>
                <a:spcPts val="300"/>
              </a:spcBef>
              <a:buNone/>
            </a:pPr>
            <a:r>
              <a:rPr lang="en-US" b="1" dirty="0">
                <a:solidFill>
                  <a:srgbClr val="0070C0"/>
                </a:solidFill>
              </a:rPr>
              <a:t>1.  </a:t>
            </a:r>
            <a:r>
              <a:rPr lang="en-US" sz="2200" b="1" dirty="0">
                <a:solidFill>
                  <a:srgbClr val="0070C0"/>
                </a:solidFill>
              </a:rPr>
              <a:t>Annual Enrollment Period (AEP)</a:t>
            </a:r>
          </a:p>
          <a:p>
            <a:pPr lvl="1">
              <a:lnSpc>
                <a:spcPct val="89000"/>
              </a:lnSpc>
              <a:spcBef>
                <a:spcPts val="300"/>
              </a:spcBef>
            </a:pPr>
            <a:r>
              <a:rPr lang="en-US" sz="1800" dirty="0"/>
              <a:t>October 15 to December 7</a:t>
            </a:r>
          </a:p>
          <a:p>
            <a:pPr lvl="1">
              <a:lnSpc>
                <a:spcPct val="89000"/>
              </a:lnSpc>
              <a:spcBef>
                <a:spcPts val="300"/>
              </a:spcBef>
            </a:pPr>
            <a:r>
              <a:rPr lang="en-US" sz="1800" dirty="0"/>
              <a:t>Enroll for the first time or switch plans</a:t>
            </a:r>
          </a:p>
          <a:p>
            <a:pPr lvl="1">
              <a:lnSpc>
                <a:spcPct val="89000"/>
              </a:lnSpc>
              <a:spcBef>
                <a:spcPts val="300"/>
              </a:spcBef>
            </a:pPr>
            <a:r>
              <a:rPr lang="en-US" sz="1800" dirty="0"/>
              <a:t>Effective date: January 1</a:t>
            </a:r>
            <a:br>
              <a:rPr lang="en-US" dirty="0"/>
            </a:br>
            <a:endParaRPr lang="en-US" sz="1400" dirty="0"/>
          </a:p>
          <a:p>
            <a:pPr marL="0" indent="0">
              <a:lnSpc>
                <a:spcPct val="89000"/>
              </a:lnSpc>
              <a:spcBef>
                <a:spcPts val="300"/>
              </a:spcBef>
              <a:buNone/>
            </a:pPr>
            <a:r>
              <a:rPr lang="en-US" b="1" dirty="0">
                <a:solidFill>
                  <a:srgbClr val="0070C0"/>
                </a:solidFill>
              </a:rPr>
              <a:t>2.  </a:t>
            </a:r>
            <a:r>
              <a:rPr lang="en-US" sz="2200" b="1" dirty="0">
                <a:solidFill>
                  <a:srgbClr val="0070C0"/>
                </a:solidFill>
              </a:rPr>
              <a:t>Initial Enrollment Period (IEP)</a:t>
            </a:r>
          </a:p>
          <a:p>
            <a:pPr lvl="1">
              <a:lnSpc>
                <a:spcPct val="89000"/>
              </a:lnSpc>
              <a:spcBef>
                <a:spcPts val="300"/>
              </a:spcBef>
            </a:pPr>
            <a:r>
              <a:rPr lang="en-US" sz="1800" dirty="0"/>
              <a:t>Enroll when you first become eligible</a:t>
            </a:r>
          </a:p>
          <a:p>
            <a:pPr lvl="2">
              <a:lnSpc>
                <a:spcPct val="89000"/>
              </a:lnSpc>
              <a:spcBef>
                <a:spcPts val="300"/>
              </a:spcBef>
            </a:pPr>
            <a:r>
              <a:rPr lang="en-US" sz="1800" dirty="0"/>
              <a:t>7-month period that starts 3 months </a:t>
            </a:r>
            <a:br>
              <a:rPr lang="en-US" sz="1800" dirty="0"/>
            </a:br>
            <a:r>
              <a:rPr lang="en-US" sz="1800" dirty="0"/>
              <a:t>before the month you turn 65, includes the month you turn 65, </a:t>
            </a:r>
            <a:br>
              <a:rPr lang="en-US" sz="1800" dirty="0"/>
            </a:br>
            <a:r>
              <a:rPr lang="en-US" sz="1800" dirty="0"/>
              <a:t>and ends 3 months after the month you turn 65</a:t>
            </a:r>
          </a:p>
          <a:p>
            <a:pPr lvl="1">
              <a:lnSpc>
                <a:spcPct val="89000"/>
              </a:lnSpc>
              <a:spcBef>
                <a:spcPts val="300"/>
              </a:spcBef>
            </a:pPr>
            <a:r>
              <a:rPr lang="en-US" sz="1800" dirty="0"/>
              <a:t>Effective date: generally, first of the month following enrollment, </a:t>
            </a:r>
            <a:br>
              <a:rPr lang="en-US" sz="1800" dirty="0"/>
            </a:br>
            <a:r>
              <a:rPr lang="en-US" sz="1800" dirty="0"/>
              <a:t>or first of birthday month</a:t>
            </a:r>
          </a:p>
          <a:p>
            <a:pPr marL="579437" lvl="1" indent="0">
              <a:lnSpc>
                <a:spcPct val="89000"/>
              </a:lnSpc>
              <a:spcBef>
                <a:spcPts val="300"/>
              </a:spcBef>
              <a:buNone/>
            </a:pPr>
            <a:r>
              <a:rPr lang="en-US" sz="1200" dirty="0"/>
              <a:t> </a:t>
            </a:r>
            <a:endParaRPr lang="en-US" sz="1000" dirty="0"/>
          </a:p>
          <a:p>
            <a:pPr marL="0" indent="0">
              <a:lnSpc>
                <a:spcPct val="89000"/>
              </a:lnSpc>
              <a:spcBef>
                <a:spcPts val="300"/>
              </a:spcBef>
              <a:buNone/>
            </a:pPr>
            <a:r>
              <a:rPr lang="en-US" b="1" dirty="0">
                <a:solidFill>
                  <a:srgbClr val="0070C0"/>
                </a:solidFill>
              </a:rPr>
              <a:t>3.  </a:t>
            </a:r>
            <a:r>
              <a:rPr lang="en-US" sz="2200" b="1" dirty="0">
                <a:solidFill>
                  <a:srgbClr val="0070C0"/>
                </a:solidFill>
              </a:rPr>
              <a:t>Special Enrollment Period (SEP)</a:t>
            </a:r>
          </a:p>
          <a:p>
            <a:pPr lvl="1">
              <a:lnSpc>
                <a:spcPct val="89000"/>
              </a:lnSpc>
              <a:spcBef>
                <a:spcPts val="300"/>
              </a:spcBef>
            </a:pPr>
            <a:r>
              <a:rPr lang="en-US" sz="1800" dirty="0"/>
              <a:t>Enroll or switch plans due to special circumstances</a:t>
            </a:r>
          </a:p>
          <a:p>
            <a:pPr lvl="1">
              <a:lnSpc>
                <a:spcPct val="89000"/>
              </a:lnSpc>
              <a:spcBef>
                <a:spcPts val="300"/>
              </a:spcBef>
            </a:pPr>
            <a:r>
              <a:rPr lang="en-US" sz="1800" dirty="0"/>
              <a:t>Effective date: generally, first of the month following enrollment</a:t>
            </a:r>
          </a:p>
        </p:txBody>
      </p:sp>
      <p:sp>
        <p:nvSpPr>
          <p:cNvPr id="4" name="Slide Number Placeholder 3"/>
          <p:cNvSpPr>
            <a:spLocks noGrp="1"/>
          </p:cNvSpPr>
          <p:nvPr>
            <p:ph type="sldNum" sz="quarter" idx="10"/>
          </p:nvPr>
        </p:nvSpPr>
        <p:spPr/>
        <p:txBody>
          <a:bodyPr/>
          <a:lstStyle/>
          <a:p>
            <a:fld id="{8C5B7D71-7F2E-4622-9F99-1007209A4FAB}" type="slidenum">
              <a:rPr lang="en-US" smtClean="0"/>
              <a:pPr/>
              <a:t>19</a:t>
            </a:fld>
            <a:endParaRPr lang="en-US"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tretch>
            <a:fillRect/>
          </a:stretch>
        </p:blipFill>
        <p:spPr>
          <a:xfrm>
            <a:off x="5334000" y="2514600"/>
            <a:ext cx="3607034" cy="1148029"/>
          </a:xfrm>
          <a:prstGeom prst="rect">
            <a:avLst/>
          </a:prstGeom>
        </p:spPr>
      </p:pic>
      <p:pic>
        <p:nvPicPr>
          <p:cNvPr id="7" name="Picture 6" descr="EMI-Refresh-09-BG-Frame2"/>
          <p:cNvPicPr>
            <a:picLocks noChangeAspect="1" noChangeArrowheads="1"/>
          </p:cNvPicPr>
          <p:nvPr/>
        </p:nvPicPr>
        <p:blipFill rotWithShape="1">
          <a:blip r:embed="rId5">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1000"/>
                                        <p:tgtEl>
                                          <p:spTgt spid="5">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1000"/>
                                        <p:tgtEl>
                                          <p:spTgt spid="5">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1000"/>
                                        <p:tgtEl>
                                          <p:spTgt spid="5">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animEffect transition="in" filter="fade">
                                      <p:cBhvr>
                                        <p:cTn id="44" dur="1000"/>
                                        <p:tgtEl>
                                          <p:spTgt spid="5">
                                            <p:txEl>
                                              <p:pRg st="10" end="1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1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9"/>
          <p:cNvSpPr>
            <a:spLocks noGrp="1" noChangeArrowheads="1"/>
          </p:cNvSpPr>
          <p:nvPr>
            <p:ph type="title"/>
          </p:nvPr>
        </p:nvSpPr>
        <p:spPr/>
        <p:txBody>
          <a:bodyPr/>
          <a:lstStyle/>
          <a:p>
            <a:r>
              <a:rPr lang="en-US" dirty="0"/>
              <a:t>Today</a:t>
            </a:r>
            <a:r>
              <a:rPr lang="en-US" altLang="ja-JP" dirty="0"/>
              <a:t>’s Topics</a:t>
            </a:r>
            <a:endParaRPr lang="en-US" dirty="0"/>
          </a:p>
        </p:txBody>
      </p:sp>
      <p:sp>
        <p:nvSpPr>
          <p:cNvPr id="4100" name="Rectangle 60"/>
          <p:cNvSpPr>
            <a:spLocks noGrp="1" noChangeArrowheads="1"/>
          </p:cNvSpPr>
          <p:nvPr>
            <p:ph idx="1"/>
          </p:nvPr>
        </p:nvSpPr>
        <p:spPr>
          <a:xfrm>
            <a:off x="384048" y="1645920"/>
            <a:ext cx="8686800" cy="4418013"/>
          </a:xfrm>
        </p:spPr>
        <p:txBody>
          <a:bodyPr/>
          <a:lstStyle/>
          <a:p>
            <a:pPr>
              <a:lnSpc>
                <a:spcPct val="120000"/>
              </a:lnSpc>
            </a:pPr>
            <a:r>
              <a:rPr lang="en-US" dirty="0"/>
              <a:t>Medicare Overview</a:t>
            </a:r>
          </a:p>
          <a:p>
            <a:pPr>
              <a:lnSpc>
                <a:spcPct val="120000"/>
              </a:lnSpc>
            </a:pPr>
            <a:r>
              <a:rPr lang="en-US" dirty="0"/>
              <a:t>Medicare Advantage Plan Overview</a:t>
            </a:r>
          </a:p>
          <a:p>
            <a:pPr>
              <a:lnSpc>
                <a:spcPct val="120000"/>
              </a:lnSpc>
            </a:pPr>
            <a:r>
              <a:rPr lang="en-US" dirty="0"/>
              <a:t>Why choose a Blue Cross Medicare Advantage</a:t>
            </a:r>
            <a:r>
              <a:rPr lang="en-US" sz="1600" baseline="45000" dirty="0"/>
              <a:t>SM</a:t>
            </a:r>
            <a:r>
              <a:rPr lang="en-US" dirty="0"/>
              <a:t> Plan</a:t>
            </a:r>
          </a:p>
          <a:p>
            <a:pPr>
              <a:lnSpc>
                <a:spcPct val="120000"/>
              </a:lnSpc>
            </a:pPr>
            <a:r>
              <a:rPr lang="en-US" dirty="0"/>
              <a:t>Blue Cross Medicare Advantage</a:t>
            </a:r>
            <a:r>
              <a:rPr lang="en-US" sz="1600" baseline="45000" dirty="0"/>
              <a:t>SM</a:t>
            </a:r>
            <a:r>
              <a:rPr lang="en-US" dirty="0"/>
              <a:t> </a:t>
            </a:r>
          </a:p>
          <a:p>
            <a:pPr>
              <a:lnSpc>
                <a:spcPct val="120000"/>
              </a:lnSpc>
            </a:pPr>
            <a:r>
              <a:rPr lang="en-US" dirty="0"/>
              <a:t>Enrolling in a Blue Cross Medicare Advantage Plan</a:t>
            </a:r>
          </a:p>
          <a:p>
            <a:pPr>
              <a:lnSpc>
                <a:spcPct val="120000"/>
              </a:lnSpc>
            </a:pPr>
            <a:r>
              <a:rPr lang="en-US" dirty="0"/>
              <a:t>Blue Cross Medicare Advantage Plan Extras</a:t>
            </a:r>
          </a:p>
          <a:p>
            <a:pPr>
              <a:lnSpc>
                <a:spcPct val="120000"/>
              </a:lnSpc>
            </a:pPr>
            <a:r>
              <a:rPr lang="en-US" dirty="0"/>
              <a:t>Questions </a:t>
            </a:r>
          </a:p>
          <a:p>
            <a:endParaRPr lang="en-US" dirty="0"/>
          </a:p>
          <a:p>
            <a:endParaRPr lang="en-US" dirty="0"/>
          </a:p>
          <a:p>
            <a:endParaRPr lang="en-US" dirty="0"/>
          </a:p>
        </p:txBody>
      </p:sp>
      <p:sp>
        <p:nvSpPr>
          <p:cNvPr id="7" name="Slide Number Placeholder 3"/>
          <p:cNvSpPr>
            <a:spLocks noGrp="1"/>
          </p:cNvSpPr>
          <p:nvPr>
            <p:ph type="sldNum" sz="quarter" idx="10"/>
          </p:nvPr>
        </p:nvSpPr>
        <p:spPr/>
        <p:txBody>
          <a:bodyPr/>
          <a:lstStyle/>
          <a:p>
            <a:fld id="{22DE4165-13C2-4441-A984-2A5F7C2E5A0D}" type="slidenum">
              <a:rPr lang="en-US" smtClean="0"/>
              <a:pPr/>
              <a:t>2</a:t>
            </a:fld>
            <a:endParaRPr lang="en-US" dirty="0"/>
          </a:p>
        </p:txBody>
      </p:sp>
      <p:pic>
        <p:nvPicPr>
          <p:cNvPr id="5" name="Picture 4"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0"/>
            <a:ext cx="8448675" cy="3693319"/>
          </a:xfrm>
          <a:prstGeom prst="rect">
            <a:avLst/>
          </a:prstGeom>
          <a:noFill/>
        </p:spPr>
        <p:txBody>
          <a:bodyPr wrap="square" rtlCol="0">
            <a:spAutoFit/>
          </a:bodyPr>
          <a:lstStyle/>
          <a:p>
            <a:r>
              <a:rPr lang="en-US" sz="2400" b="1" dirty="0">
                <a:solidFill>
                  <a:srgbClr val="00579E"/>
                </a:solidFill>
                <a:latin typeface="+mn-lt"/>
              </a:rPr>
              <a:t>Next Steps</a:t>
            </a:r>
            <a:br>
              <a:rPr lang="en-US" sz="2400" b="1" dirty="0">
                <a:solidFill>
                  <a:srgbClr val="00579E"/>
                </a:solidFill>
                <a:latin typeface="+mn-lt"/>
              </a:rPr>
            </a:br>
            <a:endParaRPr lang="en-US" sz="2400" b="1" dirty="0">
              <a:solidFill>
                <a:srgbClr val="00579E"/>
              </a:solidFill>
              <a:latin typeface="+mn-lt"/>
            </a:endParaRPr>
          </a:p>
          <a:p>
            <a:pPr marL="463550" indent="-463550">
              <a:buClr>
                <a:srgbClr val="0070C0"/>
              </a:buClr>
              <a:buFont typeface="Wingdings" panose="05000000000000000000" pitchFamily="2" charset="2"/>
              <a:buChar char="q"/>
            </a:pPr>
            <a:r>
              <a:rPr lang="en-US" sz="2200" dirty="0">
                <a:latin typeface="+mn-lt"/>
              </a:rPr>
              <a:t>Meet with an Authorized Agent</a:t>
            </a:r>
            <a:endParaRPr lang="en-US" sz="2200" b="1" dirty="0">
              <a:solidFill>
                <a:srgbClr val="0081C6"/>
              </a:solidFill>
            </a:endParaRPr>
          </a:p>
          <a:p>
            <a:pPr>
              <a:buClr>
                <a:srgbClr val="0070C0"/>
              </a:buClr>
            </a:pPr>
            <a:br>
              <a:rPr lang="en-US" b="1" dirty="0">
                <a:solidFill>
                  <a:srgbClr val="0081C6"/>
                </a:solidFill>
              </a:rPr>
            </a:br>
            <a:endParaRPr lang="en-US" b="1" dirty="0">
              <a:solidFill>
                <a:srgbClr val="0081C6"/>
              </a:solidFill>
            </a:endParaRPr>
          </a:p>
          <a:p>
            <a:pPr>
              <a:buClr>
                <a:srgbClr val="0070C0"/>
              </a:buClr>
            </a:pPr>
            <a:endParaRPr lang="en-US" b="1" dirty="0">
              <a:solidFill>
                <a:srgbClr val="0081C6"/>
              </a:solidFill>
            </a:endParaRPr>
          </a:p>
          <a:p>
            <a:pPr marL="463550" lvl="1" indent="-463550">
              <a:buClr>
                <a:srgbClr val="0070C0"/>
              </a:buClr>
              <a:buFont typeface="Wingdings" panose="05000000000000000000" pitchFamily="2" charset="2"/>
              <a:buChar char="q"/>
            </a:pPr>
            <a:r>
              <a:rPr lang="en-US" sz="2200" dirty="0">
                <a:latin typeface="+mn-lt"/>
              </a:rPr>
              <a:t>Review the Summary of Benefits</a:t>
            </a:r>
            <a:endParaRPr lang="en-US" sz="2200" b="1" dirty="0">
              <a:solidFill>
                <a:srgbClr val="0081C6"/>
              </a:solidFill>
            </a:endParaRPr>
          </a:p>
          <a:p>
            <a:pPr marL="463550" lvl="1" indent="-463550">
              <a:buClr>
                <a:srgbClr val="0070C0"/>
              </a:buClr>
              <a:buFont typeface="Wingdings" panose="05000000000000000000" pitchFamily="2" charset="2"/>
              <a:buChar char="q"/>
            </a:pPr>
            <a:endParaRPr lang="en-US" b="1" dirty="0">
              <a:solidFill>
                <a:srgbClr val="0081C6"/>
              </a:solidFill>
            </a:endParaRPr>
          </a:p>
          <a:p>
            <a:pPr marL="463550" lvl="1" indent="-463550">
              <a:buClr>
                <a:srgbClr val="0070C0"/>
              </a:buClr>
              <a:buFont typeface="Wingdings" panose="05000000000000000000" pitchFamily="2" charset="2"/>
              <a:buChar char="q"/>
            </a:pPr>
            <a:endParaRPr lang="en-US" b="1" dirty="0">
              <a:solidFill>
                <a:srgbClr val="0081C6"/>
              </a:solidFill>
            </a:endParaRPr>
          </a:p>
          <a:p>
            <a:pPr marL="463550" lvl="1" indent="-463550">
              <a:buClr>
                <a:srgbClr val="0070C0"/>
              </a:buClr>
              <a:buFont typeface="Wingdings" panose="05000000000000000000" pitchFamily="2" charset="2"/>
              <a:buChar char="q"/>
            </a:pPr>
            <a:endParaRPr lang="en-US" b="1" dirty="0">
              <a:solidFill>
                <a:srgbClr val="0081C6"/>
              </a:solidFill>
            </a:endParaRPr>
          </a:p>
          <a:p>
            <a:pPr marL="463550" lvl="1" indent="-463550">
              <a:buClr>
                <a:srgbClr val="0070C0"/>
              </a:buClr>
              <a:buFont typeface="Wingdings" panose="05000000000000000000" pitchFamily="2" charset="2"/>
              <a:buChar char="q"/>
            </a:pPr>
            <a:r>
              <a:rPr lang="en-US" sz="2200" dirty="0">
                <a:latin typeface="+mn-lt"/>
              </a:rPr>
              <a:t>Complete the Enrollment Application</a:t>
            </a:r>
          </a:p>
        </p:txBody>
      </p:sp>
      <p:sp>
        <p:nvSpPr>
          <p:cNvPr id="10" name="Rectangle 6"/>
          <p:cNvSpPr>
            <a:spLocks noGrp="1" noChangeArrowheads="1"/>
          </p:cNvSpPr>
          <p:nvPr>
            <p:ph type="sldNum" sz="quarter" idx="10"/>
          </p:nvPr>
        </p:nvSpPr>
        <p:spPr>
          <a:ln/>
        </p:spPr>
        <p:txBody>
          <a:bodyPr/>
          <a:lstStyle/>
          <a:p>
            <a:fld id="{999085B7-3F79-4EFD-8645-878864585C61}" type="slidenum">
              <a:rPr lang="en-US"/>
              <a:pPr/>
              <a:t>20</a:t>
            </a:fld>
            <a:endParaRPr lang="en-US" dirty="0"/>
          </a:p>
        </p:txBody>
      </p:sp>
      <p:sp>
        <p:nvSpPr>
          <p:cNvPr id="30723" name="Rectangle 96"/>
          <p:cNvSpPr>
            <a:spLocks noGrp="1" noChangeArrowheads="1"/>
          </p:cNvSpPr>
          <p:nvPr>
            <p:ph type="title" idx="4294967295"/>
          </p:nvPr>
        </p:nvSpPr>
        <p:spPr>
          <a:xfrm>
            <a:off x="374904" y="273050"/>
            <a:ext cx="6937375" cy="990600"/>
          </a:xfrm>
        </p:spPr>
        <p:txBody>
          <a:bodyPr/>
          <a:lstStyle/>
          <a:p>
            <a:pPr eaLnBrk="1" hangingPunct="1"/>
            <a:r>
              <a:rPr lang="en-US" sz="3400" dirty="0"/>
              <a:t>Ready to Enroll?</a:t>
            </a:r>
          </a:p>
        </p:txBody>
      </p:sp>
      <p:pic>
        <p:nvPicPr>
          <p:cNvPr id="30735" name="Picture 15" descr="Icons_Only_20113"/>
          <p:cNvPicPr>
            <a:picLocks noChangeArrowheads="1"/>
          </p:cNvPicPr>
          <p:nvPr/>
        </p:nvPicPr>
        <p:blipFill>
          <a:blip r:embed="rId3">
            <a:extLst>
              <a:ext uri="{28A0092B-C50C-407E-A947-70E740481C1C}">
                <a14:useLocalDpi xmlns:a14="http://schemas.microsoft.com/office/drawing/2010/main" val="0"/>
              </a:ext>
            </a:extLst>
          </a:blip>
          <a:srcRect t="67039" b="16760"/>
          <a:stretch>
            <a:fillRect/>
          </a:stretch>
        </p:blipFill>
        <p:spPr bwMode="auto">
          <a:xfrm>
            <a:off x="4876800" y="1905000"/>
            <a:ext cx="1371603" cy="110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0000"/>
                    </a14:imgEffect>
                  </a14:imgLayer>
                </a14:imgProps>
              </a:ext>
              <a:ext uri="{28A0092B-C50C-407E-A947-70E740481C1C}">
                <a14:useLocalDpi xmlns:a14="http://schemas.microsoft.com/office/drawing/2010/main" val="0"/>
              </a:ext>
            </a:extLst>
          </a:blip>
          <a:srcRect l="1951" t="4307" r="8049" b="3365"/>
          <a:stretch/>
        </p:blipFill>
        <p:spPr>
          <a:xfrm>
            <a:off x="5257800" y="2895600"/>
            <a:ext cx="2127955" cy="1673352"/>
          </a:xfrm>
          <a:prstGeom prst="rect">
            <a:avLst/>
          </a:prstGeom>
          <a:ln>
            <a:solidFill>
              <a:schemeClr val="accent2"/>
            </a:solidFill>
          </a:ln>
        </p:spPr>
      </p:pic>
      <p:pic>
        <p:nvPicPr>
          <p:cNvPr id="9" name="Picture 8"/>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20000"/>
                    </a14:imgEffect>
                  </a14:imgLayer>
                </a14:imgProps>
              </a:ext>
              <a:ext uri="{28A0092B-C50C-407E-A947-70E740481C1C}">
                <a14:useLocalDpi xmlns:a14="http://schemas.microsoft.com/office/drawing/2010/main" val="0"/>
              </a:ext>
            </a:extLst>
          </a:blip>
          <a:srcRect b="3894"/>
          <a:stretch/>
        </p:blipFill>
        <p:spPr>
          <a:xfrm>
            <a:off x="6888378" y="3877056"/>
            <a:ext cx="1874622" cy="2331720"/>
          </a:xfrm>
          <a:prstGeom prst="rect">
            <a:avLst/>
          </a:prstGeom>
          <a:ln>
            <a:solidFill>
              <a:schemeClr val="accent2"/>
            </a:solidFill>
          </a:ln>
        </p:spPr>
      </p:pic>
      <p:pic>
        <p:nvPicPr>
          <p:cNvPr id="8" name="Picture 7" descr="EMI-Refresh-09-BG-Frame2"/>
          <p:cNvPicPr>
            <a:picLocks noChangeAspect="1" noChangeArrowheads="1"/>
          </p:cNvPicPr>
          <p:nvPr/>
        </p:nvPicPr>
        <p:blipFill rotWithShape="1">
          <a:blip r:embed="rId8">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1F9CB49-D7D0-4E1B-A1E1-80D356E745AF}" type="slidenum">
              <a:rPr lang="en-US" smtClean="0"/>
              <a:pPr/>
              <a:t>21</a:t>
            </a:fld>
            <a:endParaRPr lang="en-US" dirty="0"/>
          </a:p>
        </p:txBody>
      </p:sp>
      <p:sp>
        <p:nvSpPr>
          <p:cNvPr id="3" name="Title 1"/>
          <p:cNvSpPr>
            <a:spLocks noGrp="1"/>
          </p:cNvSpPr>
          <p:nvPr>
            <p:ph type="title"/>
          </p:nvPr>
        </p:nvSpPr>
        <p:spPr>
          <a:xfrm>
            <a:off x="374904" y="274638"/>
            <a:ext cx="8229600" cy="987552"/>
          </a:xfrm>
        </p:spPr>
        <p:txBody>
          <a:bodyPr/>
          <a:lstStyle/>
          <a:p>
            <a:pPr algn="l"/>
            <a:r>
              <a:rPr lang="en-US" dirty="0"/>
              <a:t>The Disenrollment Period</a:t>
            </a:r>
          </a:p>
        </p:txBody>
      </p:sp>
      <p:sp>
        <p:nvSpPr>
          <p:cNvPr id="5" name="Content Placeholder 2"/>
          <p:cNvSpPr>
            <a:spLocks noGrp="1"/>
          </p:cNvSpPr>
          <p:nvPr>
            <p:ph idx="1"/>
          </p:nvPr>
        </p:nvSpPr>
        <p:spPr>
          <a:xfrm>
            <a:off x="384048" y="1524000"/>
            <a:ext cx="8455152" cy="4525963"/>
          </a:xfrm>
        </p:spPr>
        <p:txBody>
          <a:bodyPr>
            <a:normAutofit lnSpcReduction="10000"/>
          </a:bodyPr>
          <a:lstStyle/>
          <a:p>
            <a:pPr marL="0" indent="0">
              <a:buNone/>
            </a:pPr>
            <a:r>
              <a:rPr lang="en-US" b="1" dirty="0">
                <a:solidFill>
                  <a:schemeClr val="accent2"/>
                </a:solidFill>
              </a:rPr>
              <a:t>January 1 to February 14: </a:t>
            </a:r>
          </a:p>
          <a:p>
            <a:pPr marL="0" indent="0">
              <a:lnSpc>
                <a:spcPct val="98000"/>
              </a:lnSpc>
              <a:spcBef>
                <a:spcPts val="1200"/>
              </a:spcBef>
              <a:buNone/>
            </a:pPr>
            <a:r>
              <a:rPr lang="en-US" dirty="0"/>
              <a:t>If you would like to change your Medicare coverage, you may choose to disenroll from your Medicare Advantage Plan and switch to Original Medicare (Part A and Part B) and purchase a stand-alone Part D (PDP) plan. </a:t>
            </a:r>
            <a:endParaRPr lang="en-US" sz="2400" dirty="0"/>
          </a:p>
          <a:p>
            <a:pPr marL="0" indent="0">
              <a:spcBef>
                <a:spcPts val="1600"/>
              </a:spcBef>
              <a:buNone/>
            </a:pPr>
            <a:r>
              <a:rPr lang="en-US" sz="2400" dirty="0"/>
              <a:t>During this period, you </a:t>
            </a:r>
            <a:r>
              <a:rPr lang="en-US" sz="2400" b="1" u="sng" dirty="0"/>
              <a:t>cannot</a:t>
            </a:r>
            <a:r>
              <a:rPr lang="en-US" sz="2400" b="1" dirty="0"/>
              <a:t> </a:t>
            </a:r>
            <a:r>
              <a:rPr lang="en-US" sz="2400" dirty="0"/>
              <a:t>do the following: </a:t>
            </a:r>
          </a:p>
          <a:p>
            <a:pPr marL="231775" lvl="1" indent="-231775">
              <a:spcBef>
                <a:spcPts val="1600"/>
              </a:spcBef>
              <a:buFont typeface="Arial" pitchFamily="34" charset="0"/>
              <a:buChar char="•"/>
            </a:pPr>
            <a:r>
              <a:rPr lang="en-US" sz="2200" dirty="0"/>
              <a:t>Switch from Original Medicare to a Medicare Advantage Plan</a:t>
            </a:r>
          </a:p>
          <a:p>
            <a:pPr marL="231775" lvl="1" indent="-231775">
              <a:spcBef>
                <a:spcPts val="1600"/>
              </a:spcBef>
              <a:buFont typeface="Arial" pitchFamily="34" charset="0"/>
              <a:buChar char="•"/>
            </a:pPr>
            <a:r>
              <a:rPr lang="en-US" sz="2200" dirty="0"/>
              <a:t>Switch from one Medicare Advantage Plan to another </a:t>
            </a:r>
          </a:p>
          <a:p>
            <a:pPr marL="231775" lvl="1" indent="-231775">
              <a:spcBef>
                <a:spcPts val="1600"/>
              </a:spcBef>
              <a:buFont typeface="Arial" pitchFamily="34" charset="0"/>
              <a:buChar char="•"/>
            </a:pPr>
            <a:r>
              <a:rPr lang="en-US" sz="2200" dirty="0"/>
              <a:t>Switch from one Medicare Prescription Drug Plan to another</a:t>
            </a:r>
          </a:p>
          <a:p>
            <a:pPr marL="231775" lvl="1" indent="-231775">
              <a:spcBef>
                <a:spcPts val="1600"/>
              </a:spcBef>
              <a:buFont typeface="Arial" pitchFamily="34" charset="0"/>
              <a:buChar char="•"/>
            </a:pPr>
            <a:r>
              <a:rPr lang="en-US" sz="2200" dirty="0"/>
              <a:t>Join, switch, or drop a Medicare Medical Savings Account Plan</a:t>
            </a:r>
          </a:p>
        </p:txBody>
      </p:sp>
      <p:sp>
        <p:nvSpPr>
          <p:cNvPr id="6" name="Slide Number Placeholder 3"/>
          <p:cNvSpPr txBox="1">
            <a:spLocks/>
          </p:cNvSpPr>
          <p:nvPr/>
        </p:nvSpPr>
        <p:spPr>
          <a:xfrm>
            <a:off x="6553200" y="6356350"/>
            <a:ext cx="2133600" cy="365125"/>
          </a:xfrm>
          <a:prstGeom prst="rect">
            <a:avLst/>
          </a:prstGeom>
        </p:spPr>
        <p:txBody>
          <a:bodyPr/>
          <a:lstStyle>
            <a:defPPr>
              <a:defRPr lang="en-US"/>
            </a:defPPr>
            <a:lvl1pPr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1pPr>
            <a:lvl2pPr marL="4572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2pPr>
            <a:lvl3pPr marL="9144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3pPr>
            <a:lvl4pPr marL="13716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4pPr>
            <a:lvl5pPr marL="1828800" algn="l" rtl="0" eaLnBrk="0" fontAlgn="base" hangingPunct="0">
              <a:spcBef>
                <a:spcPct val="0"/>
              </a:spcBef>
              <a:spcAft>
                <a:spcPct val="0"/>
              </a:spcAft>
              <a:defRPr sz="2000" kern="1200">
                <a:solidFill>
                  <a:schemeClr val="tx1"/>
                </a:solidFill>
                <a:latin typeface="Verdana" pitchFamily="34" charset="0"/>
                <a:ea typeface="ＭＳ Ｐゴシック" pitchFamily="1" charset="-128"/>
                <a:cs typeface="+mn-cs"/>
              </a:defRPr>
            </a:lvl5pPr>
            <a:lvl6pPr marL="2286000" algn="l" defTabSz="914400" rtl="0" eaLnBrk="1" latinLnBrk="0" hangingPunct="1">
              <a:defRPr sz="2000" kern="1200">
                <a:solidFill>
                  <a:schemeClr val="tx1"/>
                </a:solidFill>
                <a:latin typeface="Verdana" pitchFamily="34" charset="0"/>
                <a:ea typeface="ＭＳ Ｐゴシック" pitchFamily="1" charset="-128"/>
                <a:cs typeface="+mn-cs"/>
              </a:defRPr>
            </a:lvl6pPr>
            <a:lvl7pPr marL="2743200" algn="l" defTabSz="914400" rtl="0" eaLnBrk="1" latinLnBrk="0" hangingPunct="1">
              <a:defRPr sz="2000" kern="1200">
                <a:solidFill>
                  <a:schemeClr val="tx1"/>
                </a:solidFill>
                <a:latin typeface="Verdana" pitchFamily="34" charset="0"/>
                <a:ea typeface="ＭＳ Ｐゴシック" pitchFamily="1" charset="-128"/>
                <a:cs typeface="+mn-cs"/>
              </a:defRPr>
            </a:lvl7pPr>
            <a:lvl8pPr marL="3200400" algn="l" defTabSz="914400" rtl="0" eaLnBrk="1" latinLnBrk="0" hangingPunct="1">
              <a:defRPr sz="2000" kern="1200">
                <a:solidFill>
                  <a:schemeClr val="tx1"/>
                </a:solidFill>
                <a:latin typeface="Verdana" pitchFamily="34" charset="0"/>
                <a:ea typeface="ＭＳ Ｐゴシック" pitchFamily="1" charset="-128"/>
                <a:cs typeface="+mn-cs"/>
              </a:defRPr>
            </a:lvl8pPr>
            <a:lvl9pPr marL="3657600" algn="l" defTabSz="914400" rtl="0" eaLnBrk="1" latinLnBrk="0" hangingPunct="1">
              <a:defRPr sz="2000" kern="1200">
                <a:solidFill>
                  <a:schemeClr val="tx1"/>
                </a:solidFill>
                <a:latin typeface="Verdana" pitchFamily="34" charset="0"/>
                <a:ea typeface="ＭＳ Ｐゴシック" pitchFamily="1" charset="-128"/>
                <a:cs typeface="+mn-cs"/>
              </a:defRPr>
            </a:lvl9pPr>
          </a:lstStyle>
          <a:p>
            <a:endParaRPr lang="en-US" dirty="0"/>
          </a:p>
        </p:txBody>
      </p:sp>
      <p:pic>
        <p:nvPicPr>
          <p:cNvPr id="7" name="Picture 6"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15020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14800"/>
            <a:ext cx="4648200" cy="1524000"/>
          </a:xfrm>
        </p:spPr>
        <p:txBody>
          <a:bodyPr/>
          <a:lstStyle/>
          <a:p>
            <a:pPr>
              <a:lnSpc>
                <a:spcPct val="110000"/>
              </a:lnSpc>
            </a:pPr>
            <a:r>
              <a:rPr lang="en-US" sz="3400" dirty="0"/>
              <a:t>Blue Cross Medicare </a:t>
            </a:r>
            <a:br>
              <a:rPr lang="en-US" sz="3400" dirty="0"/>
            </a:br>
            <a:r>
              <a:rPr lang="en-US" sz="3400" dirty="0"/>
              <a:t>Advantage Plan Extras</a:t>
            </a:r>
          </a:p>
        </p:txBody>
      </p:sp>
      <p:sp>
        <p:nvSpPr>
          <p:cNvPr id="3" name="Slide Number Placeholder 2"/>
          <p:cNvSpPr>
            <a:spLocks noGrp="1"/>
          </p:cNvSpPr>
          <p:nvPr>
            <p:ph type="sldNum" sz="quarter" idx="4"/>
          </p:nvPr>
        </p:nvSpPr>
        <p:spPr/>
        <p:txBody>
          <a:bodyPr/>
          <a:lstStyle/>
          <a:p>
            <a:fld id="{F1A72A2D-87A2-4CED-81EA-950E6DB4BD2F}" type="slidenum">
              <a:rPr lang="en-US" smtClean="0"/>
              <a:pPr/>
              <a:t>22</a:t>
            </a:fld>
            <a:endParaRPr lang="en-US" dirty="0"/>
          </a:p>
        </p:txBody>
      </p:sp>
    </p:spTree>
    <p:extLst>
      <p:ext uri="{BB962C8B-B14F-4D97-AF65-F5344CB8AC3E}">
        <p14:creationId xmlns:p14="http://schemas.microsoft.com/office/powerpoint/2010/main" val="34170427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574434" y="1510146"/>
            <a:ext cx="2971800" cy="2133600"/>
          </a:xfrm>
          <a:prstGeom prst="roundRect">
            <a:avLst>
              <a:gd name="adj" fmla="val 13726"/>
            </a:avLst>
          </a:prstGeom>
          <a:blipFill dpi="0" rotWithShape="1">
            <a:blip r:embed="rId4">
              <a:extLst>
                <a:ext uri="{BEBA8EAE-BF5A-486C-A8C5-ECC9F3942E4B}">
                  <a14:imgProps xmlns:a14="http://schemas.microsoft.com/office/drawing/2010/main">
                    <a14:imgLayer r:embed="rId5">
                      <a14:imgEffect>
                        <a14:sharpenSoften amount="15000"/>
                      </a14:imgEffect>
                    </a14:imgLayer>
                  </a14:imgProps>
                </a:ex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91440" tIns="45720" rIns="91440" bIns="45720" numCol="1" anchor="ctr" anchorCtr="0" compatLnSpc="1">
            <a:prstTxWarp prst="textNoShape">
              <a:avLst/>
            </a:prstTxWarp>
          </a:bodyPr>
          <a:lstStyle/>
          <a:p>
            <a:endParaRPr lang="en-US" dirty="0">
              <a:solidFill>
                <a:schemeClr val="tx1"/>
              </a:solidFill>
              <a:latin typeface="Verdana" pitchFamily="34" charset="0"/>
              <a:ea typeface="ＭＳ Ｐゴシック" pitchFamily="1" charset="-128"/>
            </a:endParaRPr>
          </a:p>
        </p:txBody>
      </p:sp>
      <p:sp>
        <p:nvSpPr>
          <p:cNvPr id="2" name="Title 1"/>
          <p:cNvSpPr>
            <a:spLocks noGrp="1"/>
          </p:cNvSpPr>
          <p:nvPr>
            <p:ph type="title"/>
          </p:nvPr>
        </p:nvSpPr>
        <p:spPr/>
        <p:txBody>
          <a:bodyPr/>
          <a:lstStyle/>
          <a:p>
            <a:pPr>
              <a:lnSpc>
                <a:spcPct val="98000"/>
              </a:lnSpc>
              <a:spcBef>
                <a:spcPts val="1100"/>
              </a:spcBef>
            </a:pPr>
            <a:r>
              <a:rPr lang="en-US" dirty="0" err="1"/>
              <a:t>SilverSneakers</a:t>
            </a:r>
            <a:r>
              <a:rPr lang="en-US" sz="2400" baseline="45000" dirty="0"/>
              <a:t>®</a:t>
            </a:r>
            <a:r>
              <a:rPr lang="en-US" sz="2400" baseline="50000" dirty="0"/>
              <a:t>†</a:t>
            </a:r>
            <a:r>
              <a:rPr lang="en-US" dirty="0"/>
              <a:t>Fitness Program</a:t>
            </a:r>
            <a:endParaRPr lang="en-US" baseline="50000" dirty="0"/>
          </a:p>
        </p:txBody>
      </p:sp>
      <p:sp>
        <p:nvSpPr>
          <p:cNvPr id="3" name="Content Placeholder 2"/>
          <p:cNvSpPr>
            <a:spLocks noGrp="1"/>
          </p:cNvSpPr>
          <p:nvPr>
            <p:ph idx="1"/>
          </p:nvPr>
        </p:nvSpPr>
        <p:spPr>
          <a:xfrm>
            <a:off x="381000" y="1600200"/>
            <a:ext cx="5486400" cy="4418013"/>
          </a:xfrm>
        </p:spPr>
        <p:txBody>
          <a:bodyPr/>
          <a:lstStyle/>
          <a:p>
            <a:pPr marL="0" indent="0">
              <a:lnSpc>
                <a:spcPct val="98000"/>
              </a:lnSpc>
              <a:spcBef>
                <a:spcPts val="1100"/>
              </a:spcBef>
              <a:buNone/>
            </a:pPr>
            <a:r>
              <a:rPr lang="en-US" b="1" dirty="0" err="1">
                <a:solidFill>
                  <a:srgbClr val="0070C0"/>
                </a:solidFill>
              </a:rPr>
              <a:t>SilverSneakers</a:t>
            </a:r>
            <a:endParaRPr lang="en-US" sz="2000" b="1" baseline="40000" dirty="0">
              <a:solidFill>
                <a:srgbClr val="0070C0"/>
              </a:solidFill>
            </a:endParaRPr>
          </a:p>
          <a:p>
            <a:pPr>
              <a:lnSpc>
                <a:spcPct val="98000"/>
              </a:lnSpc>
              <a:spcBef>
                <a:spcPts val="1000"/>
              </a:spcBef>
            </a:pPr>
            <a:r>
              <a:rPr lang="en-US" dirty="0"/>
              <a:t>Fitness classes</a:t>
            </a:r>
          </a:p>
          <a:p>
            <a:pPr>
              <a:lnSpc>
                <a:spcPct val="98000"/>
              </a:lnSpc>
              <a:spcBef>
                <a:spcPts val="1000"/>
              </a:spcBef>
            </a:pPr>
            <a:r>
              <a:rPr lang="en-US" dirty="0"/>
              <a:t>Social events</a:t>
            </a:r>
          </a:p>
          <a:p>
            <a:pPr>
              <a:lnSpc>
                <a:spcPct val="98000"/>
              </a:lnSpc>
              <a:spcBef>
                <a:spcPts val="1000"/>
              </a:spcBef>
            </a:pPr>
            <a:r>
              <a:rPr lang="en-US" dirty="0"/>
              <a:t>Health education </a:t>
            </a:r>
            <a:br>
              <a:rPr lang="en-US" dirty="0"/>
            </a:br>
            <a:r>
              <a:rPr lang="en-US" dirty="0"/>
              <a:t>seminars</a:t>
            </a:r>
            <a:br>
              <a:rPr lang="en-US" dirty="0"/>
            </a:br>
            <a:endParaRPr lang="en-US" sz="1600" b="1" dirty="0">
              <a:solidFill>
                <a:srgbClr val="00579E"/>
              </a:solidFill>
            </a:endParaRPr>
          </a:p>
          <a:p>
            <a:endParaRPr lang="en-US" dirty="0"/>
          </a:p>
        </p:txBody>
      </p:sp>
      <p:sp>
        <p:nvSpPr>
          <p:cNvPr id="4" name="Slide Number Placeholder 3"/>
          <p:cNvSpPr>
            <a:spLocks noGrp="1"/>
          </p:cNvSpPr>
          <p:nvPr>
            <p:ph type="sldNum" sz="quarter" idx="10"/>
          </p:nvPr>
        </p:nvSpPr>
        <p:spPr/>
        <p:txBody>
          <a:bodyPr/>
          <a:lstStyle/>
          <a:p>
            <a:fld id="{41F9CB49-D7D0-4E1B-A1E1-80D356E745AF}" type="slidenum">
              <a:rPr lang="en-US" smtClean="0"/>
              <a:pPr/>
              <a:t>23</a:t>
            </a:fld>
            <a:endParaRPr lang="en-US" dirty="0"/>
          </a:p>
        </p:txBody>
      </p:sp>
      <p:sp>
        <p:nvSpPr>
          <p:cNvPr id="13" name="Rounded Rectangle 12"/>
          <p:cNvSpPr/>
          <p:nvPr/>
        </p:nvSpPr>
        <p:spPr>
          <a:xfrm flipH="1">
            <a:off x="3444373" y="3110346"/>
            <a:ext cx="2968261" cy="2133600"/>
          </a:xfrm>
          <a:prstGeom prst="roundRect">
            <a:avLst>
              <a:gd name="adj" fmla="val 13726"/>
            </a:avLst>
          </a:prstGeom>
          <a:blipFill dpi="0" rotWithShape="1">
            <a:blip r:embed="rId6">
              <a:extLst>
                <a:ext uri="{BEBA8EAE-BF5A-486C-A8C5-ECC9F3942E4B}">
                  <a14:imgProps xmlns:a14="http://schemas.microsoft.com/office/drawing/2010/main">
                    <a14:imgLayer r:embed="rId7">
                      <a14:imgEffect>
                        <a14:sharpenSoften amount="15000"/>
                      </a14:imgEffect>
                    </a14:imgLayer>
                  </a14:imgProps>
                </a:ex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91440" tIns="45720" rIns="91440" bIns="45720" numCol="1" anchor="ctr" anchorCtr="0" compatLnSpc="1">
            <a:prstTxWarp prst="textNoShape">
              <a:avLst/>
            </a:prstTxWarp>
          </a:bodyPr>
          <a:lstStyle/>
          <a:p>
            <a:endParaRPr lang="en-US" dirty="0">
              <a:solidFill>
                <a:schemeClr val="tx1"/>
              </a:solidFill>
              <a:latin typeface="Verdana" pitchFamily="34" charset="0"/>
              <a:ea typeface="ＭＳ Ｐゴシック" pitchFamily="1" charset="-128"/>
            </a:endParaRPr>
          </a:p>
        </p:txBody>
      </p:sp>
      <p:sp>
        <p:nvSpPr>
          <p:cNvPr id="10" name="Rectangle 3"/>
          <p:cNvSpPr txBox="1">
            <a:spLocks noChangeArrowheads="1"/>
          </p:cNvSpPr>
          <p:nvPr/>
        </p:nvSpPr>
        <p:spPr bwMode="auto">
          <a:xfrm>
            <a:off x="838200" y="5131522"/>
            <a:ext cx="746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7663" indent="-347663" algn="l" rtl="0" eaLnBrk="0" fontAlgn="base" hangingPunct="0">
              <a:spcBef>
                <a:spcPct val="40000"/>
              </a:spcBef>
              <a:spcAft>
                <a:spcPct val="0"/>
              </a:spcAft>
              <a:buClr>
                <a:schemeClr val="hlink"/>
              </a:buClr>
              <a:buSzPct val="120000"/>
              <a:buChar char="•"/>
              <a:defRPr sz="2600">
                <a:solidFill>
                  <a:schemeClr val="tx1"/>
                </a:solidFill>
                <a:latin typeface="+mn-lt"/>
                <a:ea typeface="+mn-ea"/>
                <a:cs typeface="+mn-cs"/>
              </a:defRPr>
            </a:lvl1pPr>
            <a:lvl2pPr marL="863600" indent="-284163" algn="l" rtl="0" eaLnBrk="0" fontAlgn="base" hangingPunct="0">
              <a:spcBef>
                <a:spcPct val="40000"/>
              </a:spcBef>
              <a:spcAft>
                <a:spcPct val="0"/>
              </a:spcAft>
              <a:buClr>
                <a:schemeClr val="folHlink"/>
              </a:buClr>
              <a:buSzPct val="120000"/>
              <a:buChar char="•"/>
              <a:defRPr sz="2400">
                <a:solidFill>
                  <a:schemeClr val="tx1"/>
                </a:solidFill>
                <a:latin typeface="+mn-lt"/>
                <a:ea typeface="+mn-ea"/>
              </a:defRPr>
            </a:lvl2pPr>
            <a:lvl3pPr marL="1257300" indent="-228600" algn="l" rtl="0" eaLnBrk="0" fontAlgn="base" hangingPunct="0">
              <a:spcBef>
                <a:spcPct val="40000"/>
              </a:spcBef>
              <a:spcAft>
                <a:spcPct val="0"/>
              </a:spcAft>
              <a:buClr>
                <a:srgbClr val="004C7C"/>
              </a:buClr>
              <a:buSzPct val="120000"/>
              <a:buChar char="•"/>
              <a:defRPr sz="2200">
                <a:solidFill>
                  <a:schemeClr val="tx1"/>
                </a:solidFill>
                <a:latin typeface="+mn-lt"/>
                <a:ea typeface="+mn-ea"/>
              </a:defRPr>
            </a:lvl3pPr>
            <a:lvl4pPr marL="1770063" indent="-276225" algn="l" rtl="0" eaLnBrk="0" fontAlgn="base" hangingPunct="0">
              <a:spcBef>
                <a:spcPct val="40000"/>
              </a:spcBef>
              <a:spcAft>
                <a:spcPct val="0"/>
              </a:spcAft>
              <a:buClr>
                <a:schemeClr val="hlink"/>
              </a:buClr>
              <a:buSzPct val="80000"/>
              <a:buFont typeface="Wingdings" pitchFamily="2" charset="2"/>
              <a:buChar char="Ø"/>
              <a:defRPr sz="2000">
                <a:solidFill>
                  <a:schemeClr val="tx1"/>
                </a:solidFill>
                <a:latin typeface="+mn-lt"/>
                <a:ea typeface="+mn-ea"/>
              </a:defRPr>
            </a:lvl4pPr>
            <a:lvl5pPr marL="2119313" indent="-234950" algn="l" rtl="0" eaLnBrk="0" fontAlgn="base" hangingPunct="0">
              <a:spcBef>
                <a:spcPct val="40000"/>
              </a:spcBef>
              <a:spcAft>
                <a:spcPct val="0"/>
              </a:spcAft>
              <a:buClr>
                <a:schemeClr val="folHlink"/>
              </a:buClr>
              <a:buFont typeface="Arial" charset="0"/>
              <a:buChar char="–"/>
              <a:defRPr>
                <a:solidFill>
                  <a:schemeClr val="tx1"/>
                </a:solidFill>
                <a:latin typeface="+mn-lt"/>
                <a:ea typeface="+mn-ea"/>
              </a:defRPr>
            </a:lvl5pPr>
            <a:lvl6pPr marL="25765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6pPr>
            <a:lvl7pPr marL="30337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7pPr>
            <a:lvl8pPr marL="34909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8pPr>
            <a:lvl9pPr marL="3948113" indent="-234950" algn="l" rtl="0" fontAlgn="base">
              <a:spcBef>
                <a:spcPct val="40000"/>
              </a:spcBef>
              <a:spcAft>
                <a:spcPct val="0"/>
              </a:spcAft>
              <a:buClr>
                <a:schemeClr val="folHlink"/>
              </a:buClr>
              <a:buFont typeface="Arial" charset="0"/>
              <a:buChar char="–"/>
              <a:defRPr>
                <a:solidFill>
                  <a:schemeClr val="tx1"/>
                </a:solidFill>
                <a:latin typeface="+mn-lt"/>
                <a:ea typeface="+mn-ea"/>
              </a:defRPr>
            </a:lvl9pPr>
          </a:lstStyle>
          <a:p>
            <a:pPr marL="0" indent="0" eaLnBrk="1" hangingPunct="1">
              <a:lnSpc>
                <a:spcPct val="90000"/>
              </a:lnSpc>
              <a:spcBef>
                <a:spcPct val="35000"/>
              </a:spcBef>
              <a:buFontTx/>
              <a:buNone/>
            </a:pPr>
            <a:br>
              <a:rPr lang="en-US" sz="1200" kern="0" dirty="0"/>
            </a:br>
            <a:r>
              <a:rPr lang="en-US" sz="1200" dirty="0">
                <a:solidFill>
                  <a:schemeClr val="tx1">
                    <a:lumMod val="65000"/>
                    <a:lumOff val="35000"/>
                  </a:schemeClr>
                </a:solidFill>
              </a:rPr>
              <a:t>Blue Cross</a:t>
            </a:r>
            <a:r>
              <a:rPr lang="en-US" sz="1200" baseline="30000" dirty="0">
                <a:solidFill>
                  <a:schemeClr val="tx1">
                    <a:lumMod val="65000"/>
                    <a:lumOff val="35000"/>
                  </a:schemeClr>
                </a:solidFill>
              </a:rPr>
              <a:t>®</a:t>
            </a:r>
            <a:r>
              <a:rPr lang="en-US" sz="1200" dirty="0">
                <a:solidFill>
                  <a:schemeClr val="tx1">
                    <a:lumMod val="65000"/>
                    <a:lumOff val="35000"/>
                  </a:schemeClr>
                </a:solidFill>
              </a:rPr>
              <a:t>, Blue Shield</a:t>
            </a:r>
            <a:r>
              <a:rPr lang="en-US" sz="1200" baseline="30000" dirty="0">
                <a:solidFill>
                  <a:schemeClr val="tx1">
                    <a:lumMod val="65000"/>
                    <a:lumOff val="35000"/>
                  </a:schemeClr>
                </a:solidFill>
              </a:rPr>
              <a:t>® </a:t>
            </a:r>
            <a:r>
              <a:rPr lang="en-US" sz="1200" dirty="0">
                <a:solidFill>
                  <a:schemeClr val="tx1">
                    <a:lumMod val="65000"/>
                    <a:lumOff val="35000"/>
                  </a:schemeClr>
                </a:solidFill>
              </a:rPr>
              <a:t>and the Cross and Shield Symbols are registered service marks of the </a:t>
            </a:r>
            <a:br>
              <a:rPr lang="en-US" sz="1200" dirty="0">
                <a:solidFill>
                  <a:schemeClr val="tx1">
                    <a:lumMod val="65000"/>
                    <a:lumOff val="35000"/>
                  </a:schemeClr>
                </a:solidFill>
              </a:rPr>
            </a:br>
            <a:r>
              <a:rPr lang="en-US" sz="1200" dirty="0">
                <a:solidFill>
                  <a:schemeClr val="tx1">
                    <a:lumMod val="65000"/>
                    <a:lumOff val="35000"/>
                  </a:schemeClr>
                </a:solidFill>
              </a:rPr>
              <a:t>Blue Cross and Blue Shield Association, an association of independent Blue Cross and Blue Shield Plans.</a:t>
            </a:r>
            <a:br>
              <a:rPr lang="en-US" sz="1200" dirty="0">
                <a:solidFill>
                  <a:schemeClr val="tx1">
                    <a:lumMod val="65000"/>
                    <a:lumOff val="35000"/>
                  </a:schemeClr>
                </a:solidFill>
              </a:rPr>
            </a:br>
            <a:r>
              <a:rPr lang="en-US" sz="800" dirty="0">
                <a:solidFill>
                  <a:schemeClr val="tx1">
                    <a:lumMod val="65000"/>
                    <a:lumOff val="35000"/>
                  </a:schemeClr>
                </a:solidFill>
              </a:rPr>
              <a:t> </a:t>
            </a:r>
            <a:br>
              <a:rPr lang="en-US" sz="1200" kern="0" dirty="0">
                <a:solidFill>
                  <a:schemeClr val="tx1">
                    <a:lumMod val="65000"/>
                    <a:lumOff val="35000"/>
                  </a:schemeClr>
                </a:solidFill>
              </a:rPr>
            </a:br>
            <a:r>
              <a:rPr lang="en-US" sz="1400" kern="0" baseline="20000" dirty="0">
                <a:solidFill>
                  <a:schemeClr val="tx1">
                    <a:lumMod val="65000"/>
                    <a:lumOff val="35000"/>
                  </a:schemeClr>
                </a:solidFill>
              </a:rPr>
              <a:t>†</a:t>
            </a:r>
            <a:r>
              <a:rPr lang="en-US" sz="1200" kern="0" dirty="0">
                <a:solidFill>
                  <a:schemeClr val="tx1">
                    <a:lumMod val="65000"/>
                    <a:lumOff val="35000"/>
                  </a:schemeClr>
                </a:solidFill>
              </a:rPr>
              <a:t>SilverSneakers®  is a wellness program owned and operated by Tivity Health, Inc., an independent company. Tivity Health and SilverSneakers®   are registered trademarks or trademarks of Tivity Health, Inc., and/or its subsidiaries and/or affiliates in the USA and/or other countries.</a:t>
            </a:r>
          </a:p>
        </p:txBody>
      </p:sp>
    </p:spTree>
    <p:extLst>
      <p:ext uri="{BB962C8B-B14F-4D97-AF65-F5344CB8AC3E}">
        <p14:creationId xmlns:p14="http://schemas.microsoft.com/office/powerpoint/2010/main" val="220672305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4" name="Picture 10" descr="COMPUTER_BCBSTX_p29_Sma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363244"/>
            <a:ext cx="2667000" cy="28183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Grp="1" noChangeArrowheads="1"/>
          </p:cNvSpPr>
          <p:nvPr>
            <p:ph type="sldNum" sz="quarter" idx="10"/>
          </p:nvPr>
        </p:nvSpPr>
        <p:spPr>
          <a:ln/>
        </p:spPr>
        <p:txBody>
          <a:bodyPr/>
          <a:lstStyle/>
          <a:p>
            <a:fld id="{48E02663-B115-41E8-94CD-45D6BFE04B7D}" type="slidenum">
              <a:rPr lang="en-US" smtClean="0"/>
              <a:pPr/>
              <a:t>24</a:t>
            </a:fld>
            <a:endParaRPr lang="en-US" dirty="0"/>
          </a:p>
        </p:txBody>
      </p:sp>
      <p:sp>
        <p:nvSpPr>
          <p:cNvPr id="31748" name="Rectangle 2"/>
          <p:cNvSpPr>
            <a:spLocks noGrp="1" noChangeArrowheads="1"/>
          </p:cNvSpPr>
          <p:nvPr>
            <p:ph type="title" idx="4294967295"/>
          </p:nvPr>
        </p:nvSpPr>
        <p:spPr/>
        <p:txBody>
          <a:bodyPr/>
          <a:lstStyle/>
          <a:p>
            <a:pPr eaLnBrk="1" hangingPunct="1"/>
            <a:r>
              <a:rPr lang="en-US" sz="3400" dirty="0"/>
              <a:t>Taking Service a Step Further </a:t>
            </a:r>
          </a:p>
        </p:txBody>
      </p:sp>
      <p:sp>
        <p:nvSpPr>
          <p:cNvPr id="31749" name="Rectangle 3"/>
          <p:cNvSpPr>
            <a:spLocks noGrp="1" noChangeArrowheads="1"/>
          </p:cNvSpPr>
          <p:nvPr>
            <p:ph type="body" idx="4294967295"/>
          </p:nvPr>
        </p:nvSpPr>
        <p:spPr>
          <a:xfrm>
            <a:off x="384048" y="1645920"/>
            <a:ext cx="8382000" cy="4267200"/>
          </a:xfrm>
        </p:spPr>
        <p:txBody>
          <a:bodyPr/>
          <a:lstStyle/>
          <a:p>
            <a:pPr eaLnBrk="1" hangingPunct="1">
              <a:lnSpc>
                <a:spcPct val="90000"/>
              </a:lnSpc>
              <a:spcBef>
                <a:spcPct val="35000"/>
              </a:spcBef>
            </a:pPr>
            <a:r>
              <a:rPr lang="en-US" sz="2400" b="1" dirty="0">
                <a:solidFill>
                  <a:schemeClr val="hlink"/>
                </a:solidFill>
              </a:rPr>
              <a:t>Blue Access for Members</a:t>
            </a:r>
            <a:r>
              <a:rPr lang="en-US" sz="1800" b="1" baseline="40000" dirty="0">
                <a:solidFill>
                  <a:schemeClr val="hlink"/>
                </a:solidFill>
              </a:rPr>
              <a:t>SM</a:t>
            </a:r>
            <a:r>
              <a:rPr lang="en-US" sz="2400" b="1" dirty="0">
                <a:solidFill>
                  <a:schemeClr val="hlink"/>
                </a:solidFill>
              </a:rPr>
              <a:t> (BAM)</a:t>
            </a:r>
            <a:endParaRPr lang="en-US" sz="2400" b="1" dirty="0">
              <a:solidFill>
                <a:srgbClr val="FF0066"/>
              </a:solidFill>
            </a:endParaRPr>
          </a:p>
          <a:p>
            <a:pPr lvl="1" eaLnBrk="1" hangingPunct="1">
              <a:lnSpc>
                <a:spcPct val="90000"/>
              </a:lnSpc>
              <a:spcBef>
                <a:spcPct val="35000"/>
              </a:spcBef>
              <a:buClr>
                <a:schemeClr val="accent1">
                  <a:lumMod val="75000"/>
                </a:schemeClr>
              </a:buClr>
            </a:pPr>
            <a:r>
              <a:rPr lang="en-US" sz="2000" dirty="0"/>
              <a:t>Access wellness tools and resources</a:t>
            </a:r>
          </a:p>
          <a:p>
            <a:pPr lvl="1" eaLnBrk="1" hangingPunct="1">
              <a:lnSpc>
                <a:spcPct val="90000"/>
              </a:lnSpc>
              <a:spcBef>
                <a:spcPct val="35000"/>
              </a:spcBef>
              <a:buClr>
                <a:schemeClr val="accent1">
                  <a:lumMod val="75000"/>
                </a:schemeClr>
              </a:buClr>
            </a:pPr>
            <a:r>
              <a:rPr lang="en-US" sz="2000" dirty="0"/>
              <a:t>View medical and pharmacy claims information</a:t>
            </a:r>
          </a:p>
          <a:p>
            <a:pPr lvl="1" eaLnBrk="1" hangingPunct="1">
              <a:lnSpc>
                <a:spcPct val="90000"/>
              </a:lnSpc>
              <a:spcBef>
                <a:spcPct val="35000"/>
              </a:spcBef>
              <a:buClr>
                <a:schemeClr val="accent1">
                  <a:lumMod val="75000"/>
                </a:schemeClr>
              </a:buClr>
            </a:pPr>
            <a:r>
              <a:rPr lang="en-US" sz="2000" dirty="0"/>
              <a:t>Search available doctors and pharmacies </a:t>
            </a:r>
            <a:br>
              <a:rPr lang="en-US" sz="2000" dirty="0"/>
            </a:br>
            <a:endParaRPr lang="en-US" sz="1200" dirty="0"/>
          </a:p>
          <a:p>
            <a:pPr eaLnBrk="1" hangingPunct="1">
              <a:lnSpc>
                <a:spcPct val="90000"/>
              </a:lnSpc>
              <a:spcBef>
                <a:spcPct val="35000"/>
              </a:spcBef>
            </a:pPr>
            <a:r>
              <a:rPr lang="en-US" sz="2400" b="1" dirty="0">
                <a:solidFill>
                  <a:schemeClr val="hlink"/>
                </a:solidFill>
              </a:rPr>
              <a:t>Education</a:t>
            </a:r>
          </a:p>
          <a:p>
            <a:pPr lvl="1" eaLnBrk="1" hangingPunct="1">
              <a:lnSpc>
                <a:spcPct val="90000"/>
              </a:lnSpc>
              <a:spcBef>
                <a:spcPct val="35000"/>
              </a:spcBef>
              <a:buClr>
                <a:schemeClr val="accent1">
                  <a:lumMod val="75000"/>
                </a:schemeClr>
              </a:buClr>
            </a:pPr>
            <a:r>
              <a:rPr lang="en-US" sz="2000" i="1" dirty="0"/>
              <a:t>LifeTimes </a:t>
            </a:r>
            <a:r>
              <a:rPr lang="en-US" altLang="ja-JP" sz="2000" baseline="30000" dirty="0"/>
              <a:t> </a:t>
            </a:r>
            <a:r>
              <a:rPr lang="en-US" altLang="ja-JP" sz="2000" dirty="0"/>
              <a:t>member email</a:t>
            </a:r>
          </a:p>
          <a:p>
            <a:pPr lvl="1" eaLnBrk="1" hangingPunct="1">
              <a:lnSpc>
                <a:spcPct val="90000"/>
              </a:lnSpc>
              <a:spcBef>
                <a:spcPct val="35000"/>
              </a:spcBef>
              <a:buClr>
                <a:schemeClr val="accent1">
                  <a:lumMod val="75000"/>
                </a:schemeClr>
              </a:buClr>
            </a:pPr>
            <a:r>
              <a:rPr lang="en-US" sz="2000" dirty="0"/>
              <a:t>Seminars </a:t>
            </a:r>
          </a:p>
          <a:p>
            <a:pPr lvl="1" eaLnBrk="1" hangingPunct="1">
              <a:lnSpc>
                <a:spcPct val="90000"/>
              </a:lnSpc>
              <a:spcBef>
                <a:spcPct val="35000"/>
              </a:spcBef>
              <a:buClr>
                <a:schemeClr val="accent1">
                  <a:lumMod val="75000"/>
                </a:schemeClr>
              </a:buClr>
            </a:pPr>
            <a:r>
              <a:rPr lang="en-US" sz="2000" dirty="0"/>
              <a:t>Health Fairs</a:t>
            </a:r>
          </a:p>
          <a:p>
            <a:pPr lvl="1" eaLnBrk="1" hangingPunct="1">
              <a:lnSpc>
                <a:spcPct val="90000"/>
              </a:lnSpc>
              <a:spcBef>
                <a:spcPct val="35000"/>
              </a:spcBef>
              <a:buClr>
                <a:schemeClr val="accent1">
                  <a:lumMod val="75000"/>
                </a:schemeClr>
              </a:buClr>
            </a:pPr>
            <a:r>
              <a:rPr lang="en-US" sz="2000" dirty="0"/>
              <a:t>Community Events</a:t>
            </a:r>
          </a:p>
          <a:p>
            <a:pPr lvl="1" eaLnBrk="1" hangingPunct="1">
              <a:lnSpc>
                <a:spcPct val="90000"/>
              </a:lnSpc>
              <a:spcBef>
                <a:spcPct val="35000"/>
              </a:spcBef>
              <a:buClr>
                <a:schemeClr val="accent1">
                  <a:lumMod val="75000"/>
                </a:schemeClr>
              </a:buClr>
            </a:pPr>
            <a:r>
              <a:rPr lang="en-US" sz="2000" dirty="0"/>
              <a:t>Visit</a:t>
            </a:r>
            <a:r>
              <a:rPr lang="en-US" sz="2000" dirty="0">
                <a:solidFill>
                  <a:schemeClr val="hlink"/>
                </a:solidFill>
              </a:rPr>
              <a:t> </a:t>
            </a:r>
            <a:r>
              <a:rPr lang="en-US" sz="2000" b="1" dirty="0">
                <a:solidFill>
                  <a:schemeClr val="hlink"/>
                </a:solidFill>
              </a:rPr>
              <a:t>www.bcbsok.com/medicare/seminars</a:t>
            </a:r>
            <a:endParaRPr lang="en-US" sz="2000" dirty="0">
              <a:solidFill>
                <a:srgbClr val="FF3399"/>
              </a:solidFill>
            </a:endParaRPr>
          </a:p>
        </p:txBody>
      </p:sp>
      <p:pic>
        <p:nvPicPr>
          <p:cNvPr id="7" name="Picture 6" descr="EMI-Refresh-09-BG-Frame2"/>
          <p:cNvPicPr>
            <a:picLocks noChangeAspect="1" noChangeArrowheads="1"/>
          </p:cNvPicPr>
          <p:nvPr/>
        </p:nvPicPr>
        <p:blipFill rotWithShape="1">
          <a:blip r:embed="rId4">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76755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1" y="4038600"/>
            <a:ext cx="4648200" cy="1524000"/>
          </a:xfrm>
        </p:spPr>
        <p:txBody>
          <a:bodyPr/>
          <a:lstStyle/>
          <a:p>
            <a:r>
              <a:rPr lang="en-US" dirty="0"/>
              <a:t>Questions</a:t>
            </a:r>
            <a:r>
              <a:rPr lang="en-US" sz="4400" dirty="0"/>
              <a:t> </a:t>
            </a:r>
            <a:r>
              <a:rPr lang="en-US" dirty="0"/>
              <a:t>&amp;</a:t>
            </a:r>
            <a:r>
              <a:rPr lang="en-US" sz="4400" dirty="0"/>
              <a:t> </a:t>
            </a:r>
            <a:r>
              <a:rPr lang="en-US" dirty="0"/>
              <a:t>Discussion</a:t>
            </a:r>
          </a:p>
        </p:txBody>
      </p:sp>
      <p:sp>
        <p:nvSpPr>
          <p:cNvPr id="6" name="Slide Number Placeholder 5"/>
          <p:cNvSpPr>
            <a:spLocks noGrp="1"/>
          </p:cNvSpPr>
          <p:nvPr>
            <p:ph type="sldNum" sz="quarter" idx="4"/>
          </p:nvPr>
        </p:nvSpPr>
        <p:spPr/>
        <p:txBody>
          <a:bodyPr/>
          <a:lstStyle/>
          <a:p>
            <a:fld id="{F1A72A2D-87A2-4CED-81EA-950E6DB4BD2F}" type="slidenum">
              <a:rPr lang="en-US" smtClean="0"/>
              <a:pPr/>
              <a:t>25</a:t>
            </a:fld>
            <a:endParaRPr lang="en-US" dirty="0"/>
          </a:p>
        </p:txBody>
      </p:sp>
    </p:spTree>
    <p:extLst>
      <p:ext uri="{BB962C8B-B14F-4D97-AF65-F5344CB8AC3E}">
        <p14:creationId xmlns:p14="http://schemas.microsoft.com/office/powerpoint/2010/main" val="174480474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9572C8F-359D-4CF4-BCD7-E4EFC67365CE}" type="slidenum">
              <a:rPr lang="en-US"/>
              <a:pPr/>
              <a:t>26</a:t>
            </a:fld>
            <a:endParaRPr lang="en-US" dirty="0"/>
          </a:p>
        </p:txBody>
      </p:sp>
      <p:sp>
        <p:nvSpPr>
          <p:cNvPr id="112646" name="Rectangle 6"/>
          <p:cNvSpPr>
            <a:spLocks noGrp="1" noChangeArrowheads="1"/>
          </p:cNvSpPr>
          <p:nvPr>
            <p:ph type="title"/>
          </p:nvPr>
        </p:nvSpPr>
        <p:spPr/>
        <p:txBody>
          <a:bodyPr>
            <a:normAutofit/>
          </a:bodyPr>
          <a:lstStyle/>
          <a:p>
            <a:r>
              <a:rPr lang="en-US" dirty="0"/>
              <a:t>Resources</a:t>
            </a:r>
          </a:p>
        </p:txBody>
      </p:sp>
      <p:sp>
        <p:nvSpPr>
          <p:cNvPr id="112647" name="Rectangle 7"/>
          <p:cNvSpPr>
            <a:spLocks noGrp="1" noChangeArrowheads="1"/>
          </p:cNvSpPr>
          <p:nvPr>
            <p:ph type="body" idx="1"/>
          </p:nvPr>
        </p:nvSpPr>
        <p:spPr>
          <a:xfrm>
            <a:off x="381000" y="1601787"/>
            <a:ext cx="8610600" cy="4418013"/>
          </a:xfrm>
        </p:spPr>
        <p:txBody>
          <a:bodyPr>
            <a:normAutofit/>
          </a:bodyPr>
          <a:lstStyle/>
          <a:p>
            <a:pPr>
              <a:lnSpc>
                <a:spcPct val="90000"/>
              </a:lnSpc>
            </a:pPr>
            <a:r>
              <a:rPr lang="en-US" sz="2600" b="1" dirty="0">
                <a:solidFill>
                  <a:schemeClr val="hlink"/>
                </a:solidFill>
              </a:rPr>
              <a:t>Medicare</a:t>
            </a:r>
          </a:p>
          <a:p>
            <a:pPr lvl="1">
              <a:lnSpc>
                <a:spcPct val="90000"/>
              </a:lnSpc>
            </a:pPr>
            <a:r>
              <a:rPr lang="en-US" dirty="0"/>
              <a:t>Visit </a:t>
            </a:r>
            <a:r>
              <a:rPr lang="en-US" b="1" dirty="0">
                <a:solidFill>
                  <a:schemeClr val="hlink"/>
                </a:solidFill>
              </a:rPr>
              <a:t>www.medicare.gov</a:t>
            </a:r>
            <a:r>
              <a:rPr lang="en-US" dirty="0"/>
              <a:t>  </a:t>
            </a:r>
          </a:p>
          <a:p>
            <a:pPr lvl="1">
              <a:lnSpc>
                <a:spcPct val="90000"/>
              </a:lnSpc>
            </a:pPr>
            <a:r>
              <a:rPr lang="en-US" dirty="0"/>
              <a:t>1-800-MEDICARE (633-4227), 24 hours a day, </a:t>
            </a:r>
            <a:br>
              <a:rPr lang="en-US" dirty="0"/>
            </a:br>
            <a:r>
              <a:rPr lang="en-US" dirty="0"/>
              <a:t>7 days a week</a:t>
            </a:r>
          </a:p>
          <a:p>
            <a:pPr lvl="1">
              <a:lnSpc>
                <a:spcPct val="90000"/>
              </a:lnSpc>
            </a:pPr>
            <a:r>
              <a:rPr lang="en-US" dirty="0"/>
              <a:t>TTY 1-877-486-2048, 24 hours a day, 7 days a week</a:t>
            </a:r>
          </a:p>
          <a:p>
            <a:pPr lvl="1">
              <a:lnSpc>
                <a:spcPct val="90000"/>
              </a:lnSpc>
            </a:pPr>
            <a:endParaRPr lang="en-US" dirty="0"/>
          </a:p>
          <a:p>
            <a:pPr>
              <a:lnSpc>
                <a:spcPct val="90000"/>
              </a:lnSpc>
            </a:pPr>
            <a:r>
              <a:rPr lang="en-US" sz="2600" b="1" dirty="0">
                <a:solidFill>
                  <a:schemeClr val="hlink"/>
                </a:solidFill>
              </a:rPr>
              <a:t>Social Security</a:t>
            </a:r>
            <a:r>
              <a:rPr lang="en-US" sz="2600" dirty="0"/>
              <a:t> </a:t>
            </a:r>
          </a:p>
          <a:p>
            <a:pPr lvl="1">
              <a:lnSpc>
                <a:spcPct val="90000"/>
              </a:lnSpc>
            </a:pPr>
            <a:r>
              <a:rPr lang="en-US" dirty="0"/>
              <a:t>Visit </a:t>
            </a:r>
            <a:r>
              <a:rPr lang="en-US" b="1" dirty="0">
                <a:solidFill>
                  <a:schemeClr val="hlink"/>
                </a:solidFill>
              </a:rPr>
              <a:t>www.ssa.gov</a:t>
            </a:r>
            <a:r>
              <a:rPr lang="en-US" dirty="0"/>
              <a:t>  </a:t>
            </a:r>
          </a:p>
          <a:p>
            <a:pPr lvl="1">
              <a:lnSpc>
                <a:spcPct val="90000"/>
              </a:lnSpc>
            </a:pPr>
            <a:r>
              <a:rPr lang="en-US" dirty="0"/>
              <a:t>1-800-772-1213, Monday-Friday, 7 a.m. - 7 p.m.</a:t>
            </a:r>
          </a:p>
          <a:p>
            <a:pPr lvl="1">
              <a:lnSpc>
                <a:spcPct val="90000"/>
              </a:lnSpc>
            </a:pPr>
            <a:r>
              <a:rPr lang="en-US" dirty="0"/>
              <a:t>TTY1-800-325-0778, Monday-Friday, 7 a.m. - 7 p.m.</a:t>
            </a:r>
          </a:p>
          <a:p>
            <a:pPr>
              <a:lnSpc>
                <a:spcPct val="90000"/>
              </a:lnSpc>
            </a:pPr>
            <a:endParaRPr lang="en-US" dirty="0"/>
          </a:p>
          <a:p>
            <a:pPr lvl="1">
              <a:lnSpc>
                <a:spcPct val="90000"/>
              </a:lnSpc>
            </a:pPr>
            <a:endParaRPr lang="en-US" dirty="0"/>
          </a:p>
          <a:p>
            <a:pPr lvl="1">
              <a:lnSpc>
                <a:spcPct val="90000"/>
              </a:lnSpc>
            </a:pPr>
            <a:endParaRPr lang="en-US" dirty="0"/>
          </a:p>
        </p:txBody>
      </p:sp>
      <p:pic>
        <p:nvPicPr>
          <p:cNvPr id="5" name="Picture 4"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8269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3" name="Rectangle 7"/>
          <p:cNvSpPr>
            <a:spLocks noGrp="1" noChangeArrowheads="1"/>
          </p:cNvSpPr>
          <p:nvPr>
            <p:ph type="title"/>
          </p:nvPr>
        </p:nvSpPr>
        <p:spPr/>
        <p:txBody>
          <a:bodyPr/>
          <a:lstStyle/>
          <a:p>
            <a:r>
              <a:rPr lang="en-US" dirty="0"/>
              <a:t>Additional Information</a:t>
            </a:r>
          </a:p>
        </p:txBody>
      </p:sp>
      <p:sp>
        <p:nvSpPr>
          <p:cNvPr id="6" name="Rectangle 3"/>
          <p:cNvSpPr>
            <a:spLocks noGrp="1" noChangeArrowheads="1"/>
          </p:cNvSpPr>
          <p:nvPr>
            <p:ph idx="1"/>
          </p:nvPr>
        </p:nvSpPr>
        <p:spPr>
          <a:xfrm>
            <a:off x="377825" y="1752600"/>
            <a:ext cx="8534400" cy="4418013"/>
          </a:xfrm>
        </p:spPr>
        <p:txBody>
          <a:bodyPr/>
          <a:lstStyle/>
          <a:p>
            <a:pPr marL="344488" lvl="1" indent="0" eaLnBrk="1" hangingPunct="1">
              <a:spcBef>
                <a:spcPts val="800"/>
              </a:spcBef>
              <a:buNone/>
            </a:pPr>
            <a:r>
              <a:rPr lang="en-US" sz="1600" b="1" dirty="0"/>
              <a:t>HMO</a:t>
            </a:r>
            <a:r>
              <a:rPr lang="en-US" sz="1600" dirty="0"/>
              <a:t> plan available in the following Oklahoma counties: Canadian, Cleveland, Grady, Lincoln, Logan, Oklahoma, Okmulgee, Pottawatomie</a:t>
            </a:r>
          </a:p>
          <a:p>
            <a:pPr marL="344488" lvl="1" indent="0" eaLnBrk="1" hangingPunct="1">
              <a:spcBef>
                <a:spcPts val="800"/>
              </a:spcBef>
              <a:buNone/>
            </a:pPr>
            <a:endParaRPr lang="en-US" sz="1600" b="1" dirty="0">
              <a:solidFill>
                <a:srgbClr val="FF3399"/>
              </a:solidFill>
            </a:endParaRPr>
          </a:p>
          <a:p>
            <a:pPr marL="344488" lvl="1" indent="0" eaLnBrk="1" hangingPunct="1">
              <a:spcBef>
                <a:spcPts val="800"/>
              </a:spcBef>
              <a:buNone/>
            </a:pPr>
            <a:r>
              <a:rPr lang="en-US" sz="1600" dirty="0"/>
              <a:t>HMO plan provided by Blue Cross and Blue Shield of Oklahoma, which refers to GHS Health Maintenance Organization, Inc. d/b/a BlueLincs HMO (BlueLincs).  BlueLincs is an Independent Licensee of the Blue Cross and Blue Shield Association.  BlueLincs is a Medicare with a Medicare contract. Enrollment in BlueLincs’ plan depends on contract renewal.</a:t>
            </a:r>
          </a:p>
          <a:p>
            <a:pPr marL="344488" lvl="1" indent="0" eaLnBrk="1" hangingPunct="1">
              <a:spcBef>
                <a:spcPts val="800"/>
              </a:spcBef>
              <a:buNone/>
            </a:pPr>
            <a:endParaRPr lang="en-US" sz="1600" dirty="0">
              <a:latin typeface="+mj-lt"/>
              <a:cs typeface="Times New Roman" pitchFamily="18" charset="0"/>
            </a:endParaRPr>
          </a:p>
          <a:p>
            <a:pPr marL="344488" lvl="1" indent="0" eaLnBrk="1" hangingPunct="1">
              <a:spcBef>
                <a:spcPts val="800"/>
              </a:spcBef>
              <a:buNone/>
            </a:pPr>
            <a:r>
              <a:rPr lang="en-US" sz="1600" dirty="0"/>
              <a:t>Prescription drug plan is provided by Blue Cross and Blue Shield of Oklahoma, which refers to HCSC Insurance Services Company (HISC), an Independent Licensee of the Blue Cross and Blue Shield Association. A Medicare-approved Part D sponsor. Enrollment in HISC’s plan depends on contract renewal.</a:t>
            </a:r>
            <a:r>
              <a:rPr lang="en-US" sz="1200" dirty="0">
                <a:latin typeface="+mj-lt"/>
                <a:cs typeface="Times New Roman" pitchFamily="18" charset="0"/>
              </a:rPr>
              <a:t>	</a:t>
            </a:r>
          </a:p>
          <a:p>
            <a:pPr marL="465138" lvl="1" indent="-174625" eaLnBrk="1" hangingPunct="1">
              <a:spcBef>
                <a:spcPts val="0"/>
              </a:spcBef>
              <a:buFont typeface="Wingdings" pitchFamily="2" charset="2"/>
              <a:buNone/>
            </a:pPr>
            <a:r>
              <a:rPr lang="en-US" sz="1200" dirty="0">
                <a:latin typeface="+mj-lt"/>
              </a:rPr>
              <a:t>	</a:t>
            </a:r>
          </a:p>
        </p:txBody>
      </p:sp>
      <p:sp>
        <p:nvSpPr>
          <p:cNvPr id="4" name="Slide Number Placeholder 2"/>
          <p:cNvSpPr>
            <a:spLocks noGrp="1"/>
          </p:cNvSpPr>
          <p:nvPr>
            <p:ph type="sldNum" sz="quarter" idx="10"/>
          </p:nvPr>
        </p:nvSpPr>
        <p:spPr/>
        <p:txBody>
          <a:bodyPr/>
          <a:lstStyle/>
          <a:p>
            <a:fld id="{AFA1D1E3-69A6-481D-853F-9317110B93BD}" type="slidenum">
              <a:rPr lang="en-US" smtClean="0"/>
              <a:pPr/>
              <a:t>27</a:t>
            </a:fld>
            <a:endParaRPr lang="en-US" dirty="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41F9CB49-D7D0-4E1B-A1E1-80D356E745AF}" type="slidenum">
              <a:rPr lang="en-US" smtClean="0"/>
              <a:pPr/>
              <a:t>28</a:t>
            </a:fld>
            <a:endParaRPr lang="en-US" dirty="0"/>
          </a:p>
        </p:txBody>
      </p:sp>
      <p:sp>
        <p:nvSpPr>
          <p:cNvPr id="2" name="Title 1"/>
          <p:cNvSpPr>
            <a:spLocks noGrp="1"/>
          </p:cNvSpPr>
          <p:nvPr>
            <p:ph type="title"/>
          </p:nvPr>
        </p:nvSpPr>
        <p:spPr>
          <a:xfrm>
            <a:off x="274320" y="4114800"/>
            <a:ext cx="4648200" cy="685800"/>
          </a:xfrm>
        </p:spPr>
        <p:txBody>
          <a:bodyPr/>
          <a:lstStyle/>
          <a:p>
            <a:r>
              <a:rPr lang="en-US" dirty="0"/>
              <a:t>Pre-Enrollment Kits</a:t>
            </a:r>
          </a:p>
        </p:txBody>
      </p:sp>
      <p:sp>
        <p:nvSpPr>
          <p:cNvPr id="3" name="Content Placeholder 2"/>
          <p:cNvSpPr>
            <a:spLocks noGrp="1"/>
          </p:cNvSpPr>
          <p:nvPr>
            <p:ph idx="4294967295"/>
          </p:nvPr>
        </p:nvSpPr>
        <p:spPr>
          <a:xfrm>
            <a:off x="283464" y="4879848"/>
            <a:ext cx="8153400" cy="1143000"/>
          </a:xfrm>
          <a:prstGeom prst="rect">
            <a:avLst/>
          </a:prstGeom>
        </p:spPr>
        <p:txBody>
          <a:bodyPr/>
          <a:lstStyle/>
          <a:p>
            <a:pPr marL="0" indent="0">
              <a:buNone/>
            </a:pPr>
            <a:r>
              <a:rPr lang="en-US" b="1" dirty="0">
                <a:solidFill>
                  <a:schemeClr val="bg1"/>
                </a:solidFill>
                <a:latin typeface="+mj-lt"/>
              </a:rPr>
              <a:t>We have complete information kits </a:t>
            </a:r>
            <a:br>
              <a:rPr lang="en-US" b="1" dirty="0">
                <a:solidFill>
                  <a:schemeClr val="bg1"/>
                </a:solidFill>
                <a:latin typeface="+mj-lt"/>
              </a:rPr>
            </a:br>
            <a:r>
              <a:rPr lang="en-US" b="1" dirty="0">
                <a:solidFill>
                  <a:schemeClr val="bg1"/>
                </a:solidFill>
                <a:latin typeface="+mj-lt"/>
              </a:rPr>
              <a:t>with enrollment forms available.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2659" y="533400"/>
            <a:ext cx="2596496" cy="3361677"/>
          </a:xfrm>
          <a:prstGeom prst="rect">
            <a:avLst/>
          </a:prstGeom>
          <a:ln>
            <a:solidFill>
              <a:schemeClr val="accent2">
                <a:lumMod val="60000"/>
                <a:lumOff val="4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205549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p:cNvSpPr>
            <a:spLocks noChangeArrowheads="1"/>
          </p:cNvSpPr>
          <p:nvPr/>
        </p:nvSpPr>
        <p:spPr bwMode="auto">
          <a:xfrm>
            <a:off x="407276" y="4038600"/>
            <a:ext cx="507912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5000"/>
              </a:lnSpc>
              <a:spcBef>
                <a:spcPct val="10000"/>
              </a:spcBef>
              <a:buClr>
                <a:schemeClr val="accent2"/>
              </a:buClr>
              <a:buSzPct val="80000"/>
              <a:buFont typeface="Wingdings" pitchFamily="2" charset="2"/>
              <a:buNone/>
            </a:pPr>
            <a:r>
              <a:rPr lang="en-US" sz="4000" b="1" dirty="0">
                <a:solidFill>
                  <a:schemeClr val="bg1"/>
                </a:solidFill>
                <a:latin typeface="Arial Narrow" pitchFamily="34" charset="0"/>
              </a:rPr>
              <a:t>Enroll Today </a:t>
            </a:r>
            <a:br>
              <a:rPr lang="en-US" sz="4000" b="1" dirty="0">
                <a:solidFill>
                  <a:schemeClr val="bg1"/>
                </a:solidFill>
                <a:latin typeface="Arial Narrow" pitchFamily="34" charset="0"/>
              </a:rPr>
            </a:br>
            <a:r>
              <a:rPr lang="en-US" sz="3200" b="1" dirty="0">
                <a:solidFill>
                  <a:schemeClr val="bg1"/>
                </a:solidFill>
                <a:latin typeface="Arial Narrow" pitchFamily="34" charset="0"/>
              </a:rPr>
              <a:t>in Blue Cross </a:t>
            </a:r>
            <a:br>
              <a:rPr lang="en-US" sz="3200" b="1" dirty="0">
                <a:solidFill>
                  <a:schemeClr val="bg1"/>
                </a:solidFill>
                <a:latin typeface="Arial Narrow" pitchFamily="34" charset="0"/>
              </a:rPr>
            </a:br>
            <a:r>
              <a:rPr lang="en-US" sz="3200" b="1" dirty="0">
                <a:solidFill>
                  <a:schemeClr val="bg1"/>
                </a:solidFill>
                <a:latin typeface="Arial Narrow" pitchFamily="34" charset="0"/>
              </a:rPr>
              <a:t>Medicare Advantage </a:t>
            </a:r>
          </a:p>
        </p:txBody>
      </p:sp>
      <p:pic>
        <p:nvPicPr>
          <p:cNvPr id="3" name="Picture 2"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9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Presenter Today</a:t>
            </a:r>
          </a:p>
        </p:txBody>
      </p:sp>
      <p:sp>
        <p:nvSpPr>
          <p:cNvPr id="3" name="Content Placeholder 2"/>
          <p:cNvSpPr>
            <a:spLocks noGrp="1"/>
          </p:cNvSpPr>
          <p:nvPr>
            <p:ph idx="1"/>
          </p:nvPr>
        </p:nvSpPr>
        <p:spPr>
          <a:xfrm>
            <a:off x="381000" y="1676400"/>
            <a:ext cx="8458200" cy="4418013"/>
          </a:xfrm>
        </p:spPr>
        <p:txBody>
          <a:bodyPr/>
          <a:lstStyle/>
          <a:p>
            <a:pPr>
              <a:spcBef>
                <a:spcPts val="1800"/>
              </a:spcBef>
            </a:pPr>
            <a:r>
              <a:rPr lang="en-US" dirty="0"/>
              <a:t>Presenter Name, Presenter Title</a:t>
            </a:r>
            <a:endParaRPr lang="en-US" b="1" dirty="0">
              <a:solidFill>
                <a:srgbClr val="FF0066"/>
              </a:solidFill>
            </a:endParaRPr>
          </a:p>
          <a:p>
            <a:pPr>
              <a:spcBef>
                <a:spcPts val="1800"/>
              </a:spcBef>
            </a:pPr>
            <a:r>
              <a:rPr lang="en-US" dirty="0"/>
              <a:t>I am an Authorized Agent licensed to sell health insurance in Oklahoma and have been certified to sell Medicare Advantage and Prescription Drug Plan products for </a:t>
            </a:r>
            <a:br>
              <a:rPr lang="en-US" dirty="0"/>
            </a:br>
            <a:r>
              <a:rPr lang="en-US" dirty="0"/>
              <a:t>Blue Cross and Blue Shield of Oklahoma. I may be compensated based upon your enrollment in a plan. </a:t>
            </a:r>
          </a:p>
          <a:p>
            <a:pPr>
              <a:spcBef>
                <a:spcPts val="1800"/>
              </a:spcBef>
            </a:pPr>
            <a:r>
              <a:rPr lang="en-US" dirty="0"/>
              <a:t>I am here to help you make an informed decision about selecting a Medicare Advantage Prescription Drug Plan.</a:t>
            </a:r>
          </a:p>
          <a:p>
            <a:pPr>
              <a:spcBef>
                <a:spcPts val="1800"/>
              </a:spcBef>
            </a:pPr>
            <a:r>
              <a:rPr lang="en-US" dirty="0">
                <a:solidFill>
                  <a:srgbClr val="000000"/>
                </a:solidFill>
              </a:rPr>
              <a:t>Non discrimination notice</a:t>
            </a:r>
            <a:r>
              <a:rPr lang="en-US" dirty="0">
                <a:solidFill>
                  <a:srgbClr val="000000"/>
                </a:solidFill>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41F9CB49-D7D0-4E1B-A1E1-80D356E745AF}" type="slidenum">
              <a:rPr lang="en-US" smtClean="0"/>
              <a:pPr/>
              <a:t>3</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1816377937"/>
              </p:ext>
            </p:extLst>
          </p:nvPr>
        </p:nvGraphicFramePr>
        <p:xfrm>
          <a:off x="4724400" y="5257800"/>
          <a:ext cx="914400" cy="771525"/>
        </p:xfrm>
        <a:graphic>
          <a:graphicData uri="http://schemas.openxmlformats.org/presentationml/2006/ole">
            <mc:AlternateContent xmlns:mc="http://schemas.openxmlformats.org/markup-compatibility/2006">
              <mc:Choice xmlns:v="urn:schemas-microsoft-com:vml" Requires="v">
                <p:oleObj spid="_x0000_s1097" name="Acrobat Document" showAsIcon="1" r:id="rId4" imgW="914400" imgH="771480" progId="Acrobat.Document.11">
                  <p:embed/>
                </p:oleObj>
              </mc:Choice>
              <mc:Fallback>
                <p:oleObj name="Acrobat Document" showAsIcon="1" r:id="rId4" imgW="914400" imgH="771480" progId="Acrobat.Document.11">
                  <p:embed/>
                  <p:pic>
                    <p:nvPicPr>
                      <p:cNvPr id="0" name=""/>
                      <p:cNvPicPr/>
                      <p:nvPr/>
                    </p:nvPicPr>
                    <p:blipFill>
                      <a:blip r:embed="rId5"/>
                      <a:stretch>
                        <a:fillRect/>
                      </a:stretch>
                    </p:blipFill>
                    <p:spPr>
                      <a:xfrm>
                        <a:off x="4724400"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7088895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nchor="ctr"/>
          <a:lstStyle/>
          <a:p>
            <a:pPr algn="r"/>
            <a:fld id="{F1A72A2D-87A2-4CED-81EA-950E6DB4BD2F}" type="slidenum">
              <a:rPr lang="en-US" smtClean="0">
                <a:solidFill>
                  <a:schemeClr val="bg1">
                    <a:lumMod val="50000"/>
                  </a:schemeClr>
                </a:solidFill>
              </a:rPr>
              <a:pPr algn="r"/>
              <a:t>4</a:t>
            </a:fld>
            <a:endParaRPr lang="en-US" dirty="0">
              <a:solidFill>
                <a:schemeClr val="bg1">
                  <a:lumMod val="50000"/>
                </a:schemeClr>
              </a:solidFill>
            </a:endParaRPr>
          </a:p>
        </p:txBody>
      </p:sp>
      <p:sp>
        <p:nvSpPr>
          <p:cNvPr id="5" name="Title 4"/>
          <p:cNvSpPr>
            <a:spLocks noGrp="1"/>
          </p:cNvSpPr>
          <p:nvPr>
            <p:ph type="title"/>
          </p:nvPr>
        </p:nvSpPr>
        <p:spPr/>
        <p:txBody>
          <a:bodyPr/>
          <a:lstStyle/>
          <a:p>
            <a:r>
              <a:rPr lang="en-US" sz="4400" dirty="0"/>
              <a:t>Medicare Basics</a:t>
            </a:r>
          </a:p>
        </p:txBody>
      </p:sp>
    </p:spTree>
    <p:extLst>
      <p:ext uri="{BB962C8B-B14F-4D97-AF65-F5344CB8AC3E}">
        <p14:creationId xmlns:p14="http://schemas.microsoft.com/office/powerpoint/2010/main" val="11014692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261" y="1905604"/>
            <a:ext cx="2383339" cy="3108703"/>
          </a:xfrm>
          <a:prstGeom prst="rect">
            <a:avLst/>
          </a:prstGeom>
        </p:spPr>
      </p:pic>
      <p:sp>
        <p:nvSpPr>
          <p:cNvPr id="5123" name="Rectangle 139"/>
          <p:cNvSpPr>
            <a:spLocks noGrp="1" noChangeArrowheads="1"/>
          </p:cNvSpPr>
          <p:nvPr>
            <p:ph type="title"/>
          </p:nvPr>
        </p:nvSpPr>
        <p:spPr/>
        <p:txBody>
          <a:bodyPr/>
          <a:lstStyle/>
          <a:p>
            <a:pPr eaLnBrk="1" hangingPunct="1"/>
            <a:r>
              <a:rPr lang="en-US" dirty="0"/>
              <a:t>When are you eligible for Medicare? </a:t>
            </a:r>
          </a:p>
        </p:txBody>
      </p:sp>
      <p:sp>
        <p:nvSpPr>
          <p:cNvPr id="5124" name="Rectangle 140"/>
          <p:cNvSpPr>
            <a:spLocks noGrp="1" noChangeArrowheads="1"/>
          </p:cNvSpPr>
          <p:nvPr>
            <p:ph idx="1"/>
          </p:nvPr>
        </p:nvSpPr>
        <p:spPr>
          <a:xfrm>
            <a:off x="381000" y="1673352"/>
            <a:ext cx="8153400" cy="4418013"/>
          </a:xfrm>
        </p:spPr>
        <p:txBody>
          <a:bodyPr/>
          <a:lstStyle/>
          <a:p>
            <a:r>
              <a:rPr lang="en-US" sz="2400" dirty="0"/>
              <a:t>Age 65 or older</a:t>
            </a:r>
          </a:p>
          <a:p>
            <a:endParaRPr lang="en-US" sz="2400" b="1" dirty="0"/>
          </a:p>
          <a:p>
            <a:r>
              <a:rPr lang="en-US" sz="2400" dirty="0"/>
              <a:t>Under 65 with certain disabilities </a:t>
            </a:r>
          </a:p>
          <a:p>
            <a:endParaRPr lang="en-US" sz="2400" dirty="0"/>
          </a:p>
          <a:p>
            <a:r>
              <a:rPr lang="en-US" sz="2400" dirty="0"/>
              <a:t>Any age with End-Stage Renal Disease </a:t>
            </a:r>
            <a:br>
              <a:rPr lang="en-US" sz="2400" dirty="0"/>
            </a:br>
            <a:r>
              <a:rPr lang="en-US" sz="2400" dirty="0"/>
              <a:t>(ESRD – permanent kidney failure </a:t>
            </a:r>
            <a:br>
              <a:rPr lang="en-US" sz="2400" dirty="0"/>
            </a:br>
            <a:r>
              <a:rPr lang="en-US" sz="2400" dirty="0"/>
              <a:t>requiring dialysis or a kidney transplant) </a:t>
            </a:r>
          </a:p>
          <a:p>
            <a:endParaRPr lang="en-US" sz="1800" b="1" dirty="0"/>
          </a:p>
        </p:txBody>
      </p:sp>
      <p:sp>
        <p:nvSpPr>
          <p:cNvPr id="4" name="Slide Number Placeholder 3"/>
          <p:cNvSpPr>
            <a:spLocks noGrp="1"/>
          </p:cNvSpPr>
          <p:nvPr>
            <p:ph type="sldNum" sz="quarter" idx="10"/>
          </p:nvPr>
        </p:nvSpPr>
        <p:spPr>
          <a:prstGeom prst="rect">
            <a:avLst/>
          </a:prstGeom>
        </p:spPr>
        <p:txBody>
          <a:bodyPr/>
          <a:lstStyle/>
          <a:p>
            <a:pPr>
              <a:defRPr/>
            </a:pPr>
            <a:fld id="{B4DB639E-9D14-4BAC-8B65-5F511BB71D23}" type="slidenum">
              <a:rPr lang="en-US"/>
              <a:pPr>
                <a:defRPr/>
              </a:pPr>
              <a:t>5</a:t>
            </a:fld>
            <a:endParaRPr lang="en-US" dirty="0"/>
          </a:p>
        </p:txBody>
      </p:sp>
      <p:pic>
        <p:nvPicPr>
          <p:cNvPr id="6" name="Picture 5" descr="EMI-Refresh-09-BG-Frame2"/>
          <p:cNvPicPr>
            <a:picLocks noChangeAspect="1" noChangeArrowheads="1"/>
          </p:cNvPicPr>
          <p:nvPr/>
        </p:nvPicPr>
        <p:blipFill rotWithShape="1">
          <a:blip r:embed="rId4">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p:txBody>
          <a:bodyPr/>
          <a:lstStyle/>
          <a:p>
            <a:r>
              <a:rPr lang="en-US" dirty="0"/>
              <a:t>Medicare Overview</a:t>
            </a:r>
          </a:p>
        </p:txBody>
      </p:sp>
      <p:sp>
        <p:nvSpPr>
          <p:cNvPr id="4" name="Slide Number Placeholder 3"/>
          <p:cNvSpPr>
            <a:spLocks noGrp="1"/>
          </p:cNvSpPr>
          <p:nvPr>
            <p:ph type="sldNum" sz="quarter" idx="10"/>
          </p:nvPr>
        </p:nvSpPr>
        <p:spPr/>
        <p:txBody>
          <a:bodyPr/>
          <a:lstStyle/>
          <a:p>
            <a:fld id="{B463A9FF-1D1A-48B7-B785-067ACFAEECE2}" type="slidenum">
              <a:rPr lang="en-US" smtClean="0"/>
              <a:pPr/>
              <a:t>6</a:t>
            </a:fld>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757594"/>
            <a:ext cx="1064684" cy="1064684"/>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701357"/>
            <a:ext cx="994168" cy="1118043"/>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753" y="5410200"/>
            <a:ext cx="606247" cy="606247"/>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654" y="4800600"/>
            <a:ext cx="613731" cy="69606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9137" y="4800600"/>
            <a:ext cx="585663" cy="658638"/>
          </a:xfrm>
          <a:prstGeom prst="rect">
            <a:avLst/>
          </a:prstGeom>
        </p:spPr>
      </p:pic>
      <p:grpSp>
        <p:nvGrpSpPr>
          <p:cNvPr id="9" name="Group 8"/>
          <p:cNvGrpSpPr/>
          <p:nvPr/>
        </p:nvGrpSpPr>
        <p:grpSpPr>
          <a:xfrm>
            <a:off x="533400" y="1628775"/>
            <a:ext cx="2203704" cy="1724025"/>
            <a:chOff x="533400" y="1628775"/>
            <a:chExt cx="2203704" cy="1724025"/>
          </a:xfrm>
        </p:grpSpPr>
        <p:sp>
          <p:nvSpPr>
            <p:cNvPr id="26" name="AutoShape 3"/>
            <p:cNvSpPr>
              <a:spLocks noChangeArrowheads="1"/>
            </p:cNvSpPr>
            <p:nvPr/>
          </p:nvSpPr>
          <p:spPr bwMode="auto">
            <a:xfrm>
              <a:off x="533400" y="1628775"/>
              <a:ext cx="2203704" cy="1401763"/>
            </a:xfrm>
            <a:prstGeom prst="roundRect">
              <a:avLst>
                <a:gd name="adj" fmla="val 9782"/>
              </a:avLst>
            </a:prstGeom>
            <a:solidFill>
              <a:srgbClr val="B3D9FF"/>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endParaRPr lang="en-US" dirty="0"/>
            </a:p>
          </p:txBody>
        </p:sp>
        <p:sp>
          <p:nvSpPr>
            <p:cNvPr id="27" name="Rectangle 4"/>
            <p:cNvSpPr txBox="1">
              <a:spLocks noChangeArrowheads="1"/>
            </p:cNvSpPr>
            <p:nvPr/>
          </p:nvSpPr>
          <p:spPr bwMode="auto">
            <a:xfrm>
              <a:off x="623927" y="1752600"/>
              <a:ext cx="2092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erdana" pitchFamily="34" charset="0"/>
                  <a:ea typeface="ＭＳ Ｐゴシック" pitchFamily="1" charset="-128"/>
                </a:defRPr>
              </a:lvl1pPr>
              <a:lvl2pPr marL="742950" indent="-285750">
                <a:defRPr sz="2000">
                  <a:solidFill>
                    <a:schemeClr val="tx1"/>
                  </a:solidFill>
                  <a:latin typeface="Verdana" pitchFamily="34" charset="0"/>
                  <a:ea typeface="ＭＳ Ｐゴシック" pitchFamily="1" charset="-128"/>
                </a:defRPr>
              </a:lvl2pPr>
              <a:lvl3pPr marL="1143000" indent="-228600">
                <a:defRPr sz="2000">
                  <a:solidFill>
                    <a:schemeClr val="tx1"/>
                  </a:solidFill>
                  <a:latin typeface="Verdana" pitchFamily="34" charset="0"/>
                  <a:ea typeface="ＭＳ Ｐゴシック" pitchFamily="1" charset="-128"/>
                </a:defRPr>
              </a:lvl3pPr>
              <a:lvl4pPr marL="1600200" indent="-228600">
                <a:defRPr sz="2000">
                  <a:solidFill>
                    <a:schemeClr val="tx1"/>
                  </a:solidFill>
                  <a:latin typeface="Verdana" pitchFamily="34" charset="0"/>
                  <a:ea typeface="ＭＳ Ｐゴシック" pitchFamily="1" charset="-128"/>
                </a:defRPr>
              </a:lvl4pPr>
              <a:lvl5pPr marL="2057400" indent="-228600">
                <a:defRPr sz="2000">
                  <a:solidFill>
                    <a:schemeClr val="tx1"/>
                  </a:solidFill>
                  <a:latin typeface="Verdana" pitchFamily="34" charset="0"/>
                  <a:ea typeface="ＭＳ Ｐゴシック" pitchFamily="1"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1" charset="-128"/>
                </a:defRPr>
              </a:lvl9pPr>
            </a:lstStyle>
            <a:p>
              <a:pPr eaLnBrk="1" hangingPunct="1">
                <a:spcBef>
                  <a:spcPct val="30000"/>
                </a:spcBef>
                <a:buClr>
                  <a:srgbClr val="6AA293"/>
                </a:buClr>
                <a:buFont typeface="Wingdings" pitchFamily="2" charset="2"/>
                <a:buNone/>
              </a:pPr>
              <a:r>
                <a:rPr lang="en-US" sz="2200" b="1" dirty="0">
                  <a:solidFill>
                    <a:schemeClr val="accent2"/>
                  </a:solidFill>
                  <a:latin typeface="Arial" charset="0"/>
                </a:rPr>
                <a:t>Part A</a:t>
              </a:r>
              <a:endParaRPr lang="en-US" sz="2200" b="1" i="1" dirty="0">
                <a:solidFill>
                  <a:schemeClr val="accent2"/>
                </a:solidFill>
                <a:latin typeface="Arial" charset="0"/>
              </a:endParaRPr>
            </a:p>
            <a:p>
              <a:pPr eaLnBrk="1" hangingPunct="1">
                <a:spcBef>
                  <a:spcPct val="30000"/>
                </a:spcBef>
                <a:buClr>
                  <a:srgbClr val="6AA293"/>
                </a:buClr>
                <a:buFont typeface="Wingdings" pitchFamily="2" charset="2"/>
                <a:buNone/>
              </a:pPr>
              <a:r>
                <a:rPr lang="en-US" sz="2100" b="1" dirty="0">
                  <a:latin typeface="Arial" charset="0"/>
                </a:rPr>
                <a:t>Hospitalization </a:t>
              </a:r>
              <a:br>
                <a:rPr lang="en-US" sz="2100" b="1" dirty="0">
                  <a:latin typeface="Arial" charset="0"/>
                </a:rPr>
              </a:br>
              <a:r>
                <a:rPr lang="en-US" sz="2100" b="1" dirty="0">
                  <a:latin typeface="Arial" charset="0"/>
                </a:rPr>
                <a:t>Insurance</a:t>
              </a:r>
            </a:p>
            <a:p>
              <a:pPr eaLnBrk="1" hangingPunct="1">
                <a:spcBef>
                  <a:spcPct val="30000"/>
                </a:spcBef>
                <a:buClr>
                  <a:srgbClr val="6AA293"/>
                </a:buClr>
                <a:buFont typeface="Wingdings" pitchFamily="2" charset="2"/>
                <a:buNone/>
              </a:pPr>
              <a:endParaRPr lang="en-US" sz="2100" b="1" dirty="0">
                <a:solidFill>
                  <a:schemeClr val="hlink"/>
                </a:solidFill>
                <a:latin typeface="Arial" charset="0"/>
              </a:endParaRPr>
            </a:p>
          </p:txBody>
        </p:sp>
      </p:grpSp>
      <p:grpSp>
        <p:nvGrpSpPr>
          <p:cNvPr id="6" name="Group 5"/>
          <p:cNvGrpSpPr/>
          <p:nvPr/>
        </p:nvGrpSpPr>
        <p:grpSpPr>
          <a:xfrm>
            <a:off x="6629400" y="1628775"/>
            <a:ext cx="1828800" cy="1571625"/>
            <a:chOff x="5486400" y="1670050"/>
            <a:chExt cx="1828800" cy="1571625"/>
          </a:xfrm>
        </p:grpSpPr>
        <p:sp>
          <p:nvSpPr>
            <p:cNvPr id="28" name="AutoShape 3"/>
            <p:cNvSpPr>
              <a:spLocks noChangeArrowheads="1"/>
            </p:cNvSpPr>
            <p:nvPr/>
          </p:nvSpPr>
          <p:spPr bwMode="auto">
            <a:xfrm>
              <a:off x="5486400" y="1670050"/>
              <a:ext cx="1752600" cy="1404938"/>
            </a:xfrm>
            <a:prstGeom prst="roundRect">
              <a:avLst>
                <a:gd name="adj" fmla="val 9782"/>
              </a:avLst>
            </a:prstGeom>
            <a:solidFill>
              <a:srgbClr val="B3D9FF"/>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endParaRPr lang="en-US" dirty="0"/>
            </a:p>
          </p:txBody>
        </p:sp>
        <p:sp>
          <p:nvSpPr>
            <p:cNvPr id="29" name="Rectangle 6"/>
            <p:cNvSpPr>
              <a:spLocks noChangeArrowheads="1"/>
            </p:cNvSpPr>
            <p:nvPr/>
          </p:nvSpPr>
          <p:spPr bwMode="auto">
            <a:xfrm>
              <a:off x="5638800" y="1793875"/>
              <a:ext cx="1676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0000"/>
                </a:spcBef>
                <a:buClr>
                  <a:schemeClr val="accent2"/>
                </a:buClr>
                <a:buSzPct val="80000"/>
                <a:buFont typeface="Wingdings" pitchFamily="2" charset="2"/>
                <a:buNone/>
              </a:pPr>
              <a:r>
                <a:rPr lang="en-US" sz="2200" b="1" dirty="0">
                  <a:solidFill>
                    <a:schemeClr val="accent2"/>
                  </a:solidFill>
                  <a:latin typeface="Arial" charset="0"/>
                </a:rPr>
                <a:t>Part B</a:t>
              </a:r>
            </a:p>
            <a:p>
              <a:pPr eaLnBrk="1" hangingPunct="1">
                <a:spcBef>
                  <a:spcPct val="30000"/>
                </a:spcBef>
                <a:buClr>
                  <a:schemeClr val="accent2"/>
                </a:buClr>
                <a:buSzPct val="80000"/>
                <a:buFont typeface="Wingdings" pitchFamily="2" charset="2"/>
                <a:buNone/>
              </a:pPr>
              <a:r>
                <a:rPr lang="en-US" sz="2100" b="1" dirty="0">
                  <a:latin typeface="Arial" charset="0"/>
                </a:rPr>
                <a:t>Medical</a:t>
              </a:r>
              <a:br>
                <a:rPr lang="en-US" sz="2100" b="1" dirty="0">
                  <a:latin typeface="Arial" charset="0"/>
                </a:rPr>
              </a:br>
              <a:r>
                <a:rPr lang="en-US" sz="2100" b="1" dirty="0">
                  <a:latin typeface="Arial" charset="0"/>
                </a:rPr>
                <a:t>Insurance</a:t>
              </a:r>
            </a:p>
            <a:p>
              <a:pPr eaLnBrk="1" hangingPunct="1">
                <a:spcBef>
                  <a:spcPct val="40000"/>
                </a:spcBef>
                <a:buClr>
                  <a:schemeClr val="accent2"/>
                </a:buClr>
                <a:buSzPct val="80000"/>
                <a:buFont typeface="Wingdings" pitchFamily="2" charset="2"/>
                <a:buNone/>
              </a:pPr>
              <a:endParaRPr lang="en-US" sz="2600" b="1" dirty="0">
                <a:latin typeface="Arial" charset="0"/>
              </a:endParaRPr>
            </a:p>
          </p:txBody>
        </p:sp>
      </p:grpSp>
      <p:grpSp>
        <p:nvGrpSpPr>
          <p:cNvPr id="12" name="Group 11"/>
          <p:cNvGrpSpPr/>
          <p:nvPr/>
        </p:nvGrpSpPr>
        <p:grpSpPr>
          <a:xfrm>
            <a:off x="537029" y="4421647"/>
            <a:ext cx="2492683" cy="1549584"/>
            <a:chOff x="537029" y="4421647"/>
            <a:chExt cx="2492683" cy="1549584"/>
          </a:xfrm>
        </p:grpSpPr>
        <p:sp>
          <p:nvSpPr>
            <p:cNvPr id="32" name="AutoShape 3"/>
            <p:cNvSpPr>
              <a:spLocks noChangeArrowheads="1"/>
            </p:cNvSpPr>
            <p:nvPr/>
          </p:nvSpPr>
          <p:spPr bwMode="auto">
            <a:xfrm>
              <a:off x="537029" y="4421647"/>
              <a:ext cx="2201402" cy="1353312"/>
            </a:xfrm>
            <a:prstGeom prst="roundRect">
              <a:avLst>
                <a:gd name="adj" fmla="val 9782"/>
              </a:avLst>
            </a:prstGeom>
            <a:solidFill>
              <a:srgbClr val="B3D9FF"/>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endParaRPr lang="en-US" dirty="0"/>
            </a:p>
          </p:txBody>
        </p:sp>
        <p:sp>
          <p:nvSpPr>
            <p:cNvPr id="33" name="Rectangle 6"/>
            <p:cNvSpPr>
              <a:spLocks noChangeArrowheads="1"/>
            </p:cNvSpPr>
            <p:nvPr/>
          </p:nvSpPr>
          <p:spPr bwMode="auto">
            <a:xfrm>
              <a:off x="667512" y="4523431"/>
              <a:ext cx="2362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0000"/>
                </a:spcBef>
                <a:buClr>
                  <a:schemeClr val="accent2"/>
                </a:buClr>
                <a:buSzPct val="80000"/>
                <a:buFont typeface="Wingdings" pitchFamily="2" charset="2"/>
                <a:buNone/>
              </a:pPr>
              <a:r>
                <a:rPr lang="en-US" sz="2200" dirty="0">
                  <a:solidFill>
                    <a:schemeClr val="accent2"/>
                  </a:solidFill>
                  <a:latin typeface="Arial Black" pitchFamily="34" charset="0"/>
                </a:rPr>
                <a:t>Part C</a:t>
              </a:r>
            </a:p>
            <a:p>
              <a:pPr eaLnBrk="1" hangingPunct="1">
                <a:spcBef>
                  <a:spcPct val="30000"/>
                </a:spcBef>
                <a:buClr>
                  <a:schemeClr val="accent2"/>
                </a:buClr>
                <a:buSzPct val="80000"/>
                <a:buFont typeface="Wingdings" pitchFamily="2" charset="2"/>
                <a:buNone/>
              </a:pPr>
              <a:r>
                <a:rPr lang="en-US" sz="1800" b="1" dirty="0">
                  <a:latin typeface="Arial" charset="0"/>
                </a:rPr>
                <a:t>Includes A</a:t>
              </a:r>
              <a:r>
                <a:rPr lang="en-US" sz="1200" b="1" dirty="0">
                  <a:latin typeface="Arial" charset="0"/>
                </a:rPr>
                <a:t> </a:t>
              </a:r>
              <a:r>
                <a:rPr lang="en-US" sz="1800" b="1" dirty="0">
                  <a:latin typeface="Arial" charset="0"/>
                </a:rPr>
                <a:t>&amp;</a:t>
              </a:r>
              <a:r>
                <a:rPr lang="en-US" sz="1200" b="1" dirty="0">
                  <a:latin typeface="Arial" charset="0"/>
                </a:rPr>
                <a:t> </a:t>
              </a:r>
              <a:r>
                <a:rPr lang="en-US" sz="1800" b="1" dirty="0">
                  <a:latin typeface="Arial" charset="0"/>
                </a:rPr>
                <a:t>B, often has Part D</a:t>
              </a:r>
            </a:p>
            <a:p>
              <a:pPr eaLnBrk="1" hangingPunct="1">
                <a:spcBef>
                  <a:spcPct val="40000"/>
                </a:spcBef>
                <a:buClr>
                  <a:schemeClr val="accent2"/>
                </a:buClr>
                <a:buSzPct val="80000"/>
                <a:buFont typeface="Wingdings" pitchFamily="2" charset="2"/>
                <a:buNone/>
              </a:pPr>
              <a:endParaRPr lang="en-US" sz="2600" b="1" dirty="0">
                <a:latin typeface="Arial" charset="0"/>
              </a:endParaRPr>
            </a:p>
          </p:txBody>
        </p:sp>
      </p:grpSp>
      <p:grpSp>
        <p:nvGrpSpPr>
          <p:cNvPr id="11" name="Group 10"/>
          <p:cNvGrpSpPr/>
          <p:nvPr/>
        </p:nvGrpSpPr>
        <p:grpSpPr>
          <a:xfrm>
            <a:off x="6670548" y="4425696"/>
            <a:ext cx="2514600" cy="1543488"/>
            <a:chOff x="6670548" y="4425696"/>
            <a:chExt cx="2514600" cy="1543488"/>
          </a:xfrm>
        </p:grpSpPr>
        <p:sp>
          <p:nvSpPr>
            <p:cNvPr id="34" name="AutoShape 3"/>
            <p:cNvSpPr>
              <a:spLocks noChangeArrowheads="1"/>
            </p:cNvSpPr>
            <p:nvPr/>
          </p:nvSpPr>
          <p:spPr bwMode="auto">
            <a:xfrm>
              <a:off x="6670548" y="4425696"/>
              <a:ext cx="1755648" cy="1353312"/>
            </a:xfrm>
            <a:prstGeom prst="roundRect">
              <a:avLst>
                <a:gd name="adj" fmla="val 9782"/>
              </a:avLst>
            </a:prstGeom>
            <a:solidFill>
              <a:srgbClr val="B3D9FF"/>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endParaRPr lang="en-US" dirty="0"/>
            </a:p>
          </p:txBody>
        </p:sp>
        <p:sp>
          <p:nvSpPr>
            <p:cNvPr id="35" name="Rectangle 6"/>
            <p:cNvSpPr>
              <a:spLocks noChangeArrowheads="1"/>
            </p:cNvSpPr>
            <p:nvPr/>
          </p:nvSpPr>
          <p:spPr bwMode="auto">
            <a:xfrm>
              <a:off x="6822948" y="4521384"/>
              <a:ext cx="2362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0000"/>
                </a:spcBef>
                <a:buClr>
                  <a:schemeClr val="accent2"/>
                </a:buClr>
                <a:buSzPct val="80000"/>
                <a:buFont typeface="Wingdings" pitchFamily="2" charset="2"/>
                <a:buNone/>
              </a:pPr>
              <a:r>
                <a:rPr lang="en-US" sz="2200" b="1" dirty="0">
                  <a:solidFill>
                    <a:schemeClr val="accent2"/>
                  </a:solidFill>
                  <a:latin typeface="Arial" charset="0"/>
                </a:rPr>
                <a:t>Part D</a:t>
              </a:r>
            </a:p>
            <a:p>
              <a:pPr eaLnBrk="1" hangingPunct="1">
                <a:spcBef>
                  <a:spcPct val="30000"/>
                </a:spcBef>
                <a:buClr>
                  <a:schemeClr val="accent2"/>
                </a:buClr>
                <a:buSzPct val="80000"/>
                <a:buFont typeface="Wingdings" pitchFamily="2" charset="2"/>
                <a:buNone/>
              </a:pPr>
              <a:r>
                <a:rPr lang="en-US" sz="1800" b="1" dirty="0">
                  <a:latin typeface="Arial" charset="0"/>
                </a:rPr>
                <a:t>Prescription </a:t>
              </a:r>
              <a:br>
                <a:rPr lang="en-US" sz="1800" b="1" dirty="0">
                  <a:latin typeface="Arial" charset="0"/>
                </a:rPr>
              </a:br>
              <a:r>
                <a:rPr lang="en-US" sz="1800" b="1" dirty="0">
                  <a:latin typeface="Arial" charset="0"/>
                </a:rPr>
                <a:t>Drugs</a:t>
              </a:r>
            </a:p>
            <a:p>
              <a:pPr eaLnBrk="1" hangingPunct="1">
                <a:spcBef>
                  <a:spcPct val="40000"/>
                </a:spcBef>
                <a:buClr>
                  <a:schemeClr val="accent2"/>
                </a:buClr>
                <a:buSzPct val="80000"/>
                <a:buFont typeface="Wingdings" pitchFamily="2" charset="2"/>
                <a:buNone/>
              </a:pPr>
              <a:endParaRPr lang="en-US" sz="2600" b="1" dirty="0">
                <a:latin typeface="Arial" charset="0"/>
              </a:endParaRPr>
            </a:p>
          </p:txBody>
        </p:sp>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1701357"/>
            <a:ext cx="985801" cy="1118043"/>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0114"/>
          <a:stretch/>
        </p:blipFill>
        <p:spPr>
          <a:xfrm>
            <a:off x="5596128" y="3219597"/>
            <a:ext cx="1019629" cy="1123803"/>
          </a:xfrm>
          <a:prstGeom prst="rect">
            <a:avLst/>
          </a:prstGeom>
        </p:spPr>
      </p:pic>
      <p:grpSp>
        <p:nvGrpSpPr>
          <p:cNvPr id="3" name="Group 2"/>
          <p:cNvGrpSpPr/>
          <p:nvPr/>
        </p:nvGrpSpPr>
        <p:grpSpPr>
          <a:xfrm>
            <a:off x="3246120" y="3181203"/>
            <a:ext cx="2499360" cy="1540149"/>
            <a:chOff x="3246120" y="3181203"/>
            <a:chExt cx="2499360" cy="1540149"/>
          </a:xfrm>
        </p:grpSpPr>
        <p:sp>
          <p:nvSpPr>
            <p:cNvPr id="30" name="AutoShape 3"/>
            <p:cNvSpPr>
              <a:spLocks noChangeArrowheads="1"/>
            </p:cNvSpPr>
            <p:nvPr/>
          </p:nvSpPr>
          <p:spPr bwMode="auto">
            <a:xfrm>
              <a:off x="3246120" y="3181203"/>
              <a:ext cx="2201402" cy="1177131"/>
            </a:xfrm>
            <a:prstGeom prst="roundRect">
              <a:avLst>
                <a:gd name="adj" fmla="val 9782"/>
              </a:avLst>
            </a:prstGeom>
            <a:solidFill>
              <a:srgbClr val="B3D9FF"/>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a:endParaRPr lang="en-US" dirty="0"/>
            </a:p>
          </p:txBody>
        </p:sp>
        <p:sp>
          <p:nvSpPr>
            <p:cNvPr id="31" name="Rectangle 6"/>
            <p:cNvSpPr>
              <a:spLocks noChangeArrowheads="1"/>
            </p:cNvSpPr>
            <p:nvPr/>
          </p:nvSpPr>
          <p:spPr bwMode="auto">
            <a:xfrm>
              <a:off x="3383280" y="3273552"/>
              <a:ext cx="2362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0000"/>
                </a:spcBef>
                <a:buClr>
                  <a:schemeClr val="accent2"/>
                </a:buClr>
                <a:buSzPct val="80000"/>
                <a:buFont typeface="Wingdings" pitchFamily="2" charset="2"/>
                <a:buNone/>
              </a:pPr>
              <a:r>
                <a:rPr lang="en-US" sz="2200" b="1" dirty="0">
                  <a:solidFill>
                    <a:schemeClr val="accent2"/>
                  </a:solidFill>
                  <a:latin typeface="Arial" charset="0"/>
                </a:rPr>
                <a:t>Medigap</a:t>
              </a:r>
            </a:p>
            <a:p>
              <a:pPr eaLnBrk="1" hangingPunct="1">
                <a:lnSpc>
                  <a:spcPct val="90000"/>
                </a:lnSpc>
                <a:spcBef>
                  <a:spcPct val="30000"/>
                </a:spcBef>
                <a:buClr>
                  <a:schemeClr val="accent2"/>
                </a:buClr>
                <a:buSzPct val="80000"/>
                <a:buFont typeface="Wingdings" pitchFamily="2" charset="2"/>
                <a:buNone/>
              </a:pPr>
              <a:r>
                <a:rPr lang="en-US" sz="1700" b="1" dirty="0">
                  <a:latin typeface="Arial" charset="0"/>
                </a:rPr>
                <a:t>Covers some of </a:t>
              </a:r>
              <a:br>
                <a:rPr lang="en-US" sz="1700" b="1" dirty="0">
                  <a:latin typeface="Arial" charset="0"/>
                </a:rPr>
              </a:br>
              <a:r>
                <a:rPr lang="en-US" sz="1700" b="1" dirty="0">
                  <a:latin typeface="Arial" charset="0"/>
                </a:rPr>
                <a:t>what</a:t>
              </a:r>
              <a:r>
                <a:rPr lang="en-US" b="1" dirty="0">
                  <a:latin typeface="Arial" charset="0"/>
                </a:rPr>
                <a:t> </a:t>
              </a:r>
              <a:r>
                <a:rPr lang="en-US" sz="1700" b="1" dirty="0">
                  <a:latin typeface="Arial" charset="0"/>
                </a:rPr>
                <a:t>A &amp; B don’t</a:t>
              </a:r>
            </a:p>
            <a:p>
              <a:pPr eaLnBrk="1" hangingPunct="1">
                <a:spcBef>
                  <a:spcPct val="40000"/>
                </a:spcBef>
                <a:buClr>
                  <a:schemeClr val="accent2"/>
                </a:buClr>
                <a:buSzPct val="80000"/>
                <a:buFont typeface="Wingdings" pitchFamily="2" charset="2"/>
                <a:buNone/>
              </a:pPr>
              <a:endParaRPr lang="en-US" sz="2600" b="1" dirty="0">
                <a:latin typeface="Arial" charset="0"/>
              </a:endParaRPr>
            </a:p>
          </p:txBody>
        </p:sp>
      </p:grpSp>
      <p:pic>
        <p:nvPicPr>
          <p:cNvPr id="36" name="Picture 35" descr="EMI-Refresh-09-BG-Frame2"/>
          <p:cNvPicPr>
            <a:picLocks noChangeAspect="1" noChangeArrowheads="1"/>
          </p:cNvPicPr>
          <p:nvPr/>
        </p:nvPicPr>
        <p:blipFill rotWithShape="1">
          <a:blip r:embed="rId7">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7"/>
          <p:cNvSpPr>
            <a:spLocks noGrp="1" noChangeArrowheads="1"/>
          </p:cNvSpPr>
          <p:nvPr>
            <p:ph type="title"/>
          </p:nvPr>
        </p:nvSpPr>
        <p:spPr/>
        <p:txBody>
          <a:bodyPr/>
          <a:lstStyle/>
          <a:p>
            <a:r>
              <a:rPr lang="en-US" dirty="0"/>
              <a:t>What is a Medicare Advantage Plan?</a:t>
            </a:r>
          </a:p>
        </p:txBody>
      </p:sp>
      <p:sp>
        <p:nvSpPr>
          <p:cNvPr id="6" name="Slide Number Placeholder 2"/>
          <p:cNvSpPr>
            <a:spLocks noGrp="1"/>
          </p:cNvSpPr>
          <p:nvPr>
            <p:ph type="sldNum" sz="quarter" idx="10"/>
          </p:nvPr>
        </p:nvSpPr>
        <p:spPr/>
        <p:txBody>
          <a:bodyPr/>
          <a:lstStyle/>
          <a:p>
            <a:fld id="{672E1B77-A766-4147-8BB1-640E008C2B8A}" type="slidenum">
              <a:rPr lang="en-US" smtClean="0"/>
              <a:pPr/>
              <a:t>7</a:t>
            </a:fld>
            <a:endParaRPr lang="en-US" dirty="0"/>
          </a:p>
        </p:txBody>
      </p:sp>
      <p:sp>
        <p:nvSpPr>
          <p:cNvPr id="12293" name="Content Placeholder 8"/>
          <p:cNvSpPr>
            <a:spLocks noGrp="1"/>
          </p:cNvSpPr>
          <p:nvPr>
            <p:ph type="body" idx="4294967295"/>
          </p:nvPr>
        </p:nvSpPr>
        <p:spPr>
          <a:xfrm>
            <a:off x="304800" y="1524000"/>
            <a:ext cx="8763000" cy="2057400"/>
          </a:xfrm>
          <a:prstGeom prst="rect">
            <a:avLst/>
          </a:prstGeom>
        </p:spPr>
        <p:txBody>
          <a:bodyPr/>
          <a:lstStyle/>
          <a:p>
            <a:pPr marL="231775" indent="-231775">
              <a:defRPr/>
            </a:pPr>
            <a:r>
              <a:rPr lang="en-US" sz="1900" dirty="0">
                <a:solidFill>
                  <a:srgbClr val="000000"/>
                </a:solidFill>
              </a:rPr>
              <a:t>A Medicare Advantage Plan (Part C or MA Plan) is a private health insurance </a:t>
            </a:r>
            <a:br>
              <a:rPr lang="en-US" sz="1900" dirty="0">
                <a:solidFill>
                  <a:srgbClr val="000000"/>
                </a:solidFill>
              </a:rPr>
            </a:br>
            <a:r>
              <a:rPr lang="en-US" sz="1900" dirty="0">
                <a:solidFill>
                  <a:srgbClr val="000000"/>
                </a:solidFill>
              </a:rPr>
              <a:t>plan that provides all of the benefits of Original Medicare </a:t>
            </a:r>
            <a:r>
              <a:rPr lang="en-US" altLang="ja-JP" sz="1900" dirty="0"/>
              <a:t>(Parts A &amp; B) </a:t>
            </a:r>
          </a:p>
          <a:p>
            <a:pPr marL="231775" indent="-231775">
              <a:defRPr/>
            </a:pPr>
            <a:r>
              <a:rPr lang="en-US" sz="1900" dirty="0"/>
              <a:t>Some MA plans</a:t>
            </a:r>
            <a:r>
              <a:rPr lang="en-US" altLang="ja-JP" sz="1900" dirty="0"/>
              <a:t> include prescription drug coverage (Part D) and are </a:t>
            </a:r>
            <a:br>
              <a:rPr lang="en-US" altLang="ja-JP" sz="1900" dirty="0"/>
            </a:br>
            <a:r>
              <a:rPr lang="en-US" altLang="ja-JP" sz="1900" dirty="0"/>
              <a:t>referred to as Medicare Advantage Prescription Drug plans (MAPD)</a:t>
            </a:r>
          </a:p>
          <a:p>
            <a:pPr marL="231775" indent="-231775" eaLnBrk="1" hangingPunct="1">
              <a:defRPr/>
            </a:pPr>
            <a:r>
              <a:rPr lang="en-US" altLang="ja-JP" sz="1900" dirty="0"/>
              <a:t>Think of MAPD as </a:t>
            </a:r>
            <a:r>
              <a:rPr lang="en-US" altLang="ja-JP" sz="1900" b="1" dirty="0">
                <a:solidFill>
                  <a:srgbClr val="0070C0"/>
                </a:solidFill>
              </a:rPr>
              <a:t>your all-in-one plan</a:t>
            </a:r>
            <a:r>
              <a:rPr lang="en-US" altLang="ja-JP" sz="1900" dirty="0"/>
              <a:t>, covering all your hospital </a:t>
            </a:r>
            <a:br>
              <a:rPr lang="en-US" altLang="ja-JP" sz="1900" dirty="0"/>
            </a:br>
            <a:r>
              <a:rPr lang="en-US" altLang="ja-JP" sz="1900" dirty="0"/>
              <a:t>and medical insurance and prescription drugs</a:t>
            </a:r>
          </a:p>
          <a:p>
            <a:pPr marL="231775" indent="-231775" eaLnBrk="1" hangingPunct="1">
              <a:defRPr/>
            </a:pPr>
            <a:endParaRPr lang="en-US" altLang="ja-JP" sz="1800" dirty="0"/>
          </a:p>
          <a:p>
            <a:pPr marL="0" indent="0" eaLnBrk="1" hangingPunct="1">
              <a:buNone/>
              <a:defRPr/>
            </a:pPr>
            <a:br>
              <a:rPr lang="en-US" altLang="ja-JP" sz="1800" dirty="0"/>
            </a:br>
            <a:endParaRPr lang="en-US" altLang="ja-JP" sz="1800" dirty="0"/>
          </a:p>
          <a:p>
            <a:pPr marL="231775" indent="-231775" eaLnBrk="1" hangingPunct="1">
              <a:defRPr/>
            </a:pPr>
            <a:endParaRPr lang="en-US" altLang="ja-JP" sz="1800" dirty="0"/>
          </a:p>
          <a:p>
            <a:pPr marL="0" indent="0" eaLnBrk="1" hangingPunct="1">
              <a:buNone/>
              <a:defRPr/>
            </a:pPr>
            <a:endParaRPr lang="en-US" altLang="ja-JP" sz="1800" dirty="0"/>
          </a:p>
          <a:p>
            <a:pPr marL="231775" indent="-231775">
              <a:lnSpc>
                <a:spcPct val="95000"/>
              </a:lnSpc>
              <a:defRPr/>
            </a:pPr>
            <a:r>
              <a:rPr lang="en-US" sz="1900" dirty="0"/>
              <a:t>If you join or already are a member of a Medicare Advantage Plan, you cannot purchase or be sold a Medicare Supplement Insurance Plan</a:t>
            </a:r>
            <a:endParaRPr lang="en-US" altLang="ja-JP" sz="1900" dirty="0"/>
          </a:p>
        </p:txBody>
      </p:sp>
      <p:grpSp>
        <p:nvGrpSpPr>
          <p:cNvPr id="16" name="Group 15"/>
          <p:cNvGrpSpPr/>
          <p:nvPr/>
        </p:nvGrpSpPr>
        <p:grpSpPr>
          <a:xfrm>
            <a:off x="685800" y="3886200"/>
            <a:ext cx="7696200" cy="1175123"/>
            <a:chOff x="457200" y="4724400"/>
            <a:chExt cx="7696200" cy="1175123"/>
          </a:xfrm>
        </p:grpSpPr>
        <p:sp>
          <p:nvSpPr>
            <p:cNvPr id="17" name="Rounded Rectangle 16"/>
            <p:cNvSpPr/>
            <p:nvPr/>
          </p:nvSpPr>
          <p:spPr>
            <a:xfrm>
              <a:off x="457200" y="4756523"/>
              <a:ext cx="7696200" cy="1143000"/>
            </a:xfrm>
            <a:prstGeom prst="round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621792" y="4724400"/>
              <a:ext cx="7323578" cy="1100993"/>
              <a:chOff x="621792" y="4768477"/>
              <a:chExt cx="7323578" cy="1100993"/>
            </a:xfrm>
          </p:grpSpPr>
          <p:sp>
            <p:nvSpPr>
              <p:cNvPr id="19" name="Rectangle 18"/>
              <p:cNvSpPr/>
              <p:nvPr/>
            </p:nvSpPr>
            <p:spPr>
              <a:xfrm>
                <a:off x="762000" y="4768477"/>
                <a:ext cx="542135" cy="800219"/>
              </a:xfrm>
              <a:prstGeom prst="rect">
                <a:avLst/>
              </a:prstGeom>
              <a:noFill/>
            </p:spPr>
            <p:txBody>
              <a:bodyPr wrap="none" lIns="91440" tIns="45720" rIns="91440" bIns="45720">
                <a:spAutoFit/>
              </a:bodyPr>
              <a:lstStyle/>
              <a:p>
                <a:pPr algn="ctr"/>
                <a:r>
                  <a:rPr lang="en-US" sz="4600" b="1" cap="none" spc="0" dirty="0">
                    <a:ln w="1905"/>
                    <a:solidFill>
                      <a:srgbClr val="666699"/>
                    </a:solidFill>
                    <a:effectLst>
                      <a:innerShdw blurRad="69850" dist="43180" dir="5400000">
                        <a:srgbClr val="000000">
                          <a:alpha val="65000"/>
                        </a:srgbClr>
                      </a:innerShdw>
                    </a:effectLst>
                    <a:latin typeface="Calibri" pitchFamily="34" charset="0"/>
                    <a:cs typeface="Calibri" pitchFamily="34" charset="0"/>
                  </a:rPr>
                  <a:t>A</a:t>
                </a:r>
              </a:p>
            </p:txBody>
          </p:sp>
          <p:sp>
            <p:nvSpPr>
              <p:cNvPr id="20" name="Rectangle 19"/>
              <p:cNvSpPr/>
              <p:nvPr/>
            </p:nvSpPr>
            <p:spPr>
              <a:xfrm>
                <a:off x="1822403" y="4768477"/>
                <a:ext cx="514885" cy="800219"/>
              </a:xfrm>
              <a:prstGeom prst="rect">
                <a:avLst/>
              </a:prstGeom>
              <a:noFill/>
            </p:spPr>
            <p:txBody>
              <a:bodyPr wrap="none" lIns="91440" tIns="45720" rIns="91440" bIns="45720">
                <a:spAutoFit/>
              </a:bodyPr>
              <a:lstStyle/>
              <a:p>
                <a:pPr algn="ctr"/>
                <a:r>
                  <a:rPr lang="en-US" sz="4600" b="1" cap="none" spc="0" dirty="0">
                    <a:ln w="1905"/>
                    <a:solidFill>
                      <a:srgbClr val="666699"/>
                    </a:solidFill>
                    <a:effectLst>
                      <a:innerShdw blurRad="69850" dist="43180" dir="5400000">
                        <a:srgbClr val="000000">
                          <a:alpha val="65000"/>
                        </a:srgbClr>
                      </a:innerShdw>
                    </a:effectLst>
                    <a:latin typeface="Calibri" pitchFamily="34" charset="0"/>
                    <a:cs typeface="Calibri" pitchFamily="34" charset="0"/>
                  </a:rPr>
                  <a:t>B</a:t>
                </a:r>
              </a:p>
            </p:txBody>
          </p:sp>
          <p:grpSp>
            <p:nvGrpSpPr>
              <p:cNvPr id="21" name="Group 20"/>
              <p:cNvGrpSpPr/>
              <p:nvPr/>
            </p:nvGrpSpPr>
            <p:grpSpPr>
              <a:xfrm>
                <a:off x="621792" y="4768477"/>
                <a:ext cx="7323578" cy="1100993"/>
                <a:chOff x="641169" y="4686181"/>
                <a:chExt cx="7323578" cy="1100993"/>
              </a:xfrm>
            </p:grpSpPr>
            <p:sp>
              <p:nvSpPr>
                <p:cNvPr id="22" name="Rectangle 21"/>
                <p:cNvSpPr/>
                <p:nvPr/>
              </p:nvSpPr>
              <p:spPr>
                <a:xfrm>
                  <a:off x="4052569" y="4686181"/>
                  <a:ext cx="497251" cy="800219"/>
                </a:xfrm>
                <a:prstGeom prst="rect">
                  <a:avLst/>
                </a:prstGeom>
                <a:noFill/>
              </p:spPr>
              <p:txBody>
                <a:bodyPr wrap="none" lIns="91440" tIns="45720" rIns="91440" bIns="45720">
                  <a:spAutoFit/>
                </a:bodyPr>
                <a:lstStyle/>
                <a:p>
                  <a:pPr algn="ctr"/>
                  <a:r>
                    <a:rPr lang="en-US" sz="4600" b="1" cap="none" spc="0" dirty="0">
                      <a:ln w="1905"/>
                      <a:solidFill>
                        <a:srgbClr val="0070C0"/>
                      </a:solidFill>
                      <a:effectLst>
                        <a:innerShdw blurRad="69850" dist="43180" dir="5400000">
                          <a:srgbClr val="000000">
                            <a:alpha val="65000"/>
                          </a:srgbClr>
                        </a:innerShdw>
                      </a:effectLst>
                      <a:latin typeface="Calibri" pitchFamily="34" charset="0"/>
                      <a:cs typeface="Calibri" pitchFamily="34" charset="0"/>
                    </a:rPr>
                    <a:t>C</a:t>
                  </a:r>
                </a:p>
              </p:txBody>
            </p:sp>
            <p:sp>
              <p:nvSpPr>
                <p:cNvPr id="23" name="Rectangle 22"/>
                <p:cNvSpPr/>
                <p:nvPr/>
              </p:nvSpPr>
              <p:spPr>
                <a:xfrm>
                  <a:off x="2855556" y="4686181"/>
                  <a:ext cx="556563" cy="800219"/>
                </a:xfrm>
                <a:prstGeom prst="rect">
                  <a:avLst/>
                </a:prstGeom>
                <a:noFill/>
              </p:spPr>
              <p:txBody>
                <a:bodyPr wrap="none" lIns="91440" tIns="45720" rIns="91440" bIns="45720">
                  <a:spAutoFit/>
                </a:bodyPr>
                <a:lstStyle/>
                <a:p>
                  <a:pPr algn="ctr"/>
                  <a:r>
                    <a:rPr lang="en-US" sz="4600" b="1" cap="none" spc="0" dirty="0">
                      <a:ln w="1905"/>
                      <a:solidFill>
                        <a:srgbClr val="FF874B"/>
                      </a:solidFill>
                      <a:effectLst>
                        <a:innerShdw blurRad="69850" dist="43180" dir="5400000">
                          <a:srgbClr val="000000">
                            <a:alpha val="65000"/>
                          </a:srgbClr>
                        </a:innerShdw>
                      </a:effectLst>
                      <a:latin typeface="Calibri" pitchFamily="34" charset="0"/>
                      <a:cs typeface="Calibri" pitchFamily="34" charset="0"/>
                    </a:rPr>
                    <a:t>D</a:t>
                  </a:r>
                </a:p>
              </p:txBody>
            </p:sp>
            <p:sp>
              <p:nvSpPr>
                <p:cNvPr id="24" name="Rectangle 23"/>
                <p:cNvSpPr/>
                <p:nvPr/>
              </p:nvSpPr>
              <p:spPr>
                <a:xfrm>
                  <a:off x="6263640" y="4716959"/>
                  <a:ext cx="1675459" cy="769441"/>
                </a:xfrm>
                <a:prstGeom prst="rect">
                  <a:avLst/>
                </a:prstGeom>
                <a:noFill/>
              </p:spPr>
              <p:txBody>
                <a:bodyPr wrap="none" lIns="91440" tIns="45720" rIns="91440" bIns="45720">
                  <a:spAutoFit/>
                </a:bodyPr>
                <a:lstStyle/>
                <a:p>
                  <a:pPr algn="ctr"/>
                  <a:r>
                    <a:rPr lang="en-US" sz="4400" b="1" cap="none" spc="0" dirty="0">
                      <a:ln w="1905"/>
                      <a:solidFill>
                        <a:srgbClr val="004C7C"/>
                      </a:solidFill>
                      <a:effectLst>
                        <a:innerShdw blurRad="69850" dist="43180" dir="5400000">
                          <a:srgbClr val="000000">
                            <a:alpha val="65000"/>
                          </a:srgbClr>
                        </a:innerShdw>
                      </a:effectLst>
                      <a:latin typeface="Calibri" pitchFamily="34" charset="0"/>
                      <a:cs typeface="Calibri" pitchFamily="34" charset="0"/>
                    </a:rPr>
                    <a:t>MAPD</a:t>
                  </a:r>
                </a:p>
              </p:txBody>
            </p:sp>
            <p:sp>
              <p:nvSpPr>
                <p:cNvPr id="25" name="Rectangle 24"/>
                <p:cNvSpPr/>
                <p:nvPr/>
              </p:nvSpPr>
              <p:spPr>
                <a:xfrm>
                  <a:off x="5158437" y="4686181"/>
                  <a:ext cx="556563" cy="800219"/>
                </a:xfrm>
                <a:prstGeom prst="rect">
                  <a:avLst/>
                </a:prstGeom>
                <a:noFill/>
              </p:spPr>
              <p:txBody>
                <a:bodyPr wrap="none" lIns="91440" tIns="45720" rIns="91440" bIns="45720">
                  <a:spAutoFit/>
                </a:bodyPr>
                <a:lstStyle/>
                <a:p>
                  <a:pPr algn="ctr"/>
                  <a:r>
                    <a:rPr lang="en-US" sz="4600" b="1" cap="none" spc="0" dirty="0">
                      <a:ln w="1905"/>
                      <a:solidFill>
                        <a:srgbClr val="FF874B"/>
                      </a:solidFill>
                      <a:effectLst>
                        <a:innerShdw blurRad="69850" dist="43180" dir="5400000">
                          <a:srgbClr val="000000">
                            <a:alpha val="65000"/>
                          </a:srgbClr>
                        </a:innerShdw>
                      </a:effectLst>
                      <a:latin typeface="Calibri" pitchFamily="34" charset="0"/>
                      <a:cs typeface="Calibri" pitchFamily="34" charset="0"/>
                    </a:rPr>
                    <a:t>D</a:t>
                  </a:r>
                </a:p>
              </p:txBody>
            </p:sp>
            <p:sp>
              <p:nvSpPr>
                <p:cNvPr id="26" name="TextBox 25"/>
                <p:cNvSpPr txBox="1"/>
                <p:nvPr/>
              </p:nvSpPr>
              <p:spPr>
                <a:xfrm>
                  <a:off x="641169" y="5315635"/>
                  <a:ext cx="806631" cy="323165"/>
                </a:xfrm>
                <a:prstGeom prst="rect">
                  <a:avLst/>
                </a:prstGeom>
                <a:noFill/>
              </p:spPr>
              <p:txBody>
                <a:bodyPr wrap="none" rtlCol="0">
                  <a:spAutoFit/>
                </a:bodyPr>
                <a:lstStyle/>
                <a:p>
                  <a:r>
                    <a:rPr lang="en-US" sz="1500" b="1" dirty="0">
                      <a:solidFill>
                        <a:schemeClr val="tx1">
                          <a:lumMod val="75000"/>
                          <a:lumOff val="25000"/>
                        </a:schemeClr>
                      </a:solidFill>
                      <a:latin typeface="Arial Narrow" pitchFamily="34" charset="0"/>
                      <a:cs typeface="Calibri" pitchFamily="34" charset="0"/>
                    </a:rPr>
                    <a:t>Hospital</a:t>
                  </a:r>
                </a:p>
              </p:txBody>
            </p:sp>
            <p:sp>
              <p:nvSpPr>
                <p:cNvPr id="27" name="TextBox 26"/>
                <p:cNvSpPr txBox="1"/>
                <p:nvPr/>
              </p:nvSpPr>
              <p:spPr>
                <a:xfrm>
                  <a:off x="1676400" y="5315635"/>
                  <a:ext cx="763351" cy="323165"/>
                </a:xfrm>
                <a:prstGeom prst="rect">
                  <a:avLst/>
                </a:prstGeom>
                <a:noFill/>
              </p:spPr>
              <p:txBody>
                <a:bodyPr wrap="none" rtlCol="0">
                  <a:spAutoFit/>
                </a:bodyPr>
                <a:lstStyle/>
                <a:p>
                  <a:r>
                    <a:rPr lang="en-US" sz="1500" b="1" dirty="0">
                      <a:solidFill>
                        <a:schemeClr val="tx1">
                          <a:lumMod val="75000"/>
                          <a:lumOff val="25000"/>
                        </a:schemeClr>
                      </a:solidFill>
                      <a:latin typeface="Arial Narrow" pitchFamily="34" charset="0"/>
                      <a:cs typeface="Calibri" pitchFamily="34" charset="0"/>
                    </a:rPr>
                    <a:t>Medical</a:t>
                  </a:r>
                </a:p>
              </p:txBody>
            </p:sp>
            <p:sp>
              <p:nvSpPr>
                <p:cNvPr id="28" name="TextBox 27"/>
                <p:cNvSpPr txBox="1"/>
                <p:nvPr/>
              </p:nvSpPr>
              <p:spPr>
                <a:xfrm>
                  <a:off x="2743200" y="5315635"/>
                  <a:ext cx="797013" cy="323165"/>
                </a:xfrm>
                <a:prstGeom prst="rect">
                  <a:avLst/>
                </a:prstGeom>
                <a:noFill/>
              </p:spPr>
              <p:txBody>
                <a:bodyPr wrap="none" rtlCol="0">
                  <a:spAutoFit/>
                </a:bodyPr>
                <a:lstStyle/>
                <a:p>
                  <a:r>
                    <a:rPr lang="en-US" sz="1500" b="1" dirty="0">
                      <a:solidFill>
                        <a:schemeClr val="tx1">
                          <a:lumMod val="75000"/>
                          <a:lumOff val="25000"/>
                        </a:schemeClr>
                      </a:solidFill>
                      <a:latin typeface="Arial Narrow" pitchFamily="34" charset="0"/>
                      <a:cs typeface="Calibri" pitchFamily="34" charset="0"/>
                    </a:rPr>
                    <a:t>Rx Drug</a:t>
                  </a:r>
                </a:p>
              </p:txBody>
            </p:sp>
            <p:sp>
              <p:nvSpPr>
                <p:cNvPr id="29" name="TextBox 28"/>
                <p:cNvSpPr txBox="1"/>
                <p:nvPr/>
              </p:nvSpPr>
              <p:spPr>
                <a:xfrm>
                  <a:off x="5070387" y="5324817"/>
                  <a:ext cx="797013" cy="323165"/>
                </a:xfrm>
                <a:prstGeom prst="rect">
                  <a:avLst/>
                </a:prstGeom>
                <a:noFill/>
              </p:spPr>
              <p:txBody>
                <a:bodyPr wrap="none" rtlCol="0">
                  <a:spAutoFit/>
                </a:bodyPr>
                <a:lstStyle/>
                <a:p>
                  <a:r>
                    <a:rPr lang="en-US" sz="1500" b="1" dirty="0">
                      <a:solidFill>
                        <a:schemeClr val="tx1">
                          <a:lumMod val="75000"/>
                          <a:lumOff val="25000"/>
                        </a:schemeClr>
                      </a:solidFill>
                      <a:latin typeface="Arial Narrow" pitchFamily="34" charset="0"/>
                      <a:cs typeface="Calibri" pitchFamily="34" charset="0"/>
                    </a:rPr>
                    <a:t>Rx Drug</a:t>
                  </a:r>
                </a:p>
              </p:txBody>
            </p:sp>
            <p:sp>
              <p:nvSpPr>
                <p:cNvPr id="30" name="TextBox 29"/>
                <p:cNvSpPr txBox="1"/>
                <p:nvPr/>
              </p:nvSpPr>
              <p:spPr>
                <a:xfrm>
                  <a:off x="3923152" y="5315635"/>
                  <a:ext cx="955711" cy="471539"/>
                </a:xfrm>
                <a:prstGeom prst="rect">
                  <a:avLst/>
                </a:prstGeom>
                <a:noFill/>
              </p:spPr>
              <p:txBody>
                <a:bodyPr wrap="none" rtlCol="0">
                  <a:spAutoFit/>
                </a:bodyPr>
                <a:lstStyle/>
                <a:p>
                  <a:pPr>
                    <a:lnSpc>
                      <a:spcPct val="88000"/>
                    </a:lnSpc>
                  </a:pPr>
                  <a:r>
                    <a:rPr lang="en-US" sz="1400" b="1" dirty="0">
                      <a:solidFill>
                        <a:schemeClr val="tx1">
                          <a:lumMod val="75000"/>
                          <a:lumOff val="25000"/>
                        </a:schemeClr>
                      </a:solidFill>
                      <a:latin typeface="Arial Narrow" pitchFamily="34" charset="0"/>
                      <a:cs typeface="Calibri" pitchFamily="34" charset="0"/>
                    </a:rPr>
                    <a:t>Hospital </a:t>
                  </a:r>
                  <a:r>
                    <a:rPr lang="en-US" sz="1200" b="1" dirty="0">
                      <a:solidFill>
                        <a:schemeClr val="tx1">
                          <a:lumMod val="75000"/>
                          <a:lumOff val="25000"/>
                        </a:schemeClr>
                      </a:solidFill>
                      <a:latin typeface="Arial Narrow" pitchFamily="34" charset="0"/>
                      <a:cs typeface="Calibri" pitchFamily="34" charset="0"/>
                    </a:rPr>
                    <a:t>&amp;</a:t>
                  </a:r>
                  <a:r>
                    <a:rPr lang="en-US" sz="1400" b="1" dirty="0">
                      <a:solidFill>
                        <a:schemeClr val="tx1">
                          <a:lumMod val="75000"/>
                          <a:lumOff val="25000"/>
                        </a:schemeClr>
                      </a:solidFill>
                      <a:latin typeface="Arial Narrow" pitchFamily="34" charset="0"/>
                      <a:cs typeface="Calibri" pitchFamily="34" charset="0"/>
                    </a:rPr>
                    <a:t> </a:t>
                  </a:r>
                  <a:br>
                    <a:rPr lang="en-US" sz="1400" b="1" dirty="0">
                      <a:solidFill>
                        <a:schemeClr val="tx1">
                          <a:lumMod val="75000"/>
                          <a:lumOff val="25000"/>
                        </a:schemeClr>
                      </a:solidFill>
                      <a:latin typeface="Arial Narrow" pitchFamily="34" charset="0"/>
                      <a:cs typeface="Calibri" pitchFamily="34" charset="0"/>
                    </a:rPr>
                  </a:br>
                  <a:r>
                    <a:rPr lang="en-US" sz="1400" b="1" dirty="0">
                      <a:solidFill>
                        <a:schemeClr val="tx1">
                          <a:lumMod val="75000"/>
                          <a:lumOff val="25000"/>
                        </a:schemeClr>
                      </a:solidFill>
                      <a:latin typeface="Arial Narrow" pitchFamily="34" charset="0"/>
                      <a:cs typeface="Calibri" pitchFamily="34" charset="0"/>
                    </a:rPr>
                    <a:t>Medical</a:t>
                  </a:r>
                </a:p>
              </p:txBody>
            </p:sp>
            <p:sp>
              <p:nvSpPr>
                <p:cNvPr id="31" name="TextBox 30"/>
                <p:cNvSpPr txBox="1"/>
                <p:nvPr/>
              </p:nvSpPr>
              <p:spPr>
                <a:xfrm>
                  <a:off x="6263640" y="5334000"/>
                  <a:ext cx="1701107" cy="323165"/>
                </a:xfrm>
                <a:prstGeom prst="rect">
                  <a:avLst/>
                </a:prstGeom>
                <a:noFill/>
              </p:spPr>
              <p:txBody>
                <a:bodyPr wrap="none" rtlCol="0">
                  <a:spAutoFit/>
                </a:bodyPr>
                <a:lstStyle/>
                <a:p>
                  <a:r>
                    <a:rPr lang="en-US" sz="1500" b="1" dirty="0">
                      <a:latin typeface="Arial Narrow" pitchFamily="34" charset="0"/>
                      <a:cs typeface="Calibri" pitchFamily="34" charset="0"/>
                    </a:rPr>
                    <a:t>All-In-One Coverage</a:t>
                  </a:r>
                </a:p>
              </p:txBody>
            </p:sp>
            <p:sp>
              <p:nvSpPr>
                <p:cNvPr id="32" name="Rectangle 31"/>
                <p:cNvSpPr/>
                <p:nvPr/>
              </p:nvSpPr>
              <p:spPr>
                <a:xfrm>
                  <a:off x="1304135" y="4809292"/>
                  <a:ext cx="506870" cy="677108"/>
                </a:xfrm>
                <a:prstGeom prst="rect">
                  <a:avLst/>
                </a:prstGeom>
                <a:noFill/>
              </p:spPr>
              <p:txBody>
                <a:bodyPr wrap="none" lIns="91440" tIns="45720" rIns="91440" bIns="45720">
                  <a:spAutoFit/>
                </a:bodyPr>
                <a:lstStyle/>
                <a:p>
                  <a:pPr algn="ctr"/>
                  <a:r>
                    <a:rPr lang="en-US" sz="3800" dirty="0">
                      <a:ln w="1905"/>
                      <a:gradFill>
                        <a:gsLst>
                          <a:gs pos="0">
                            <a:schemeClr val="tx1">
                              <a:lumMod val="75000"/>
                              <a:lumOff val="25000"/>
                            </a:schemeClr>
                          </a:gs>
                          <a:gs pos="78000">
                            <a:schemeClr val="tx1">
                              <a:lumMod val="50000"/>
                              <a:lumOff val="50000"/>
                            </a:schemeClr>
                          </a:gs>
                          <a:gs pos="100000">
                            <a:schemeClr val="bg2"/>
                          </a:gs>
                        </a:gsLst>
                        <a:lin ang="5400000"/>
                      </a:gradFill>
                      <a:effectLst>
                        <a:innerShdw blurRad="69850" dist="43180" dir="5400000">
                          <a:srgbClr val="000000">
                            <a:alpha val="65000"/>
                          </a:srgbClr>
                        </a:innerShdw>
                      </a:effectLst>
                      <a:latin typeface="Arial Black" pitchFamily="34" charset="0"/>
                    </a:rPr>
                    <a:t>+</a:t>
                  </a:r>
                </a:p>
              </p:txBody>
            </p:sp>
            <p:sp>
              <p:nvSpPr>
                <p:cNvPr id="33" name="Rectangle 32"/>
                <p:cNvSpPr/>
                <p:nvPr/>
              </p:nvSpPr>
              <p:spPr>
                <a:xfrm>
                  <a:off x="2362200" y="4809292"/>
                  <a:ext cx="506870" cy="677108"/>
                </a:xfrm>
                <a:prstGeom prst="rect">
                  <a:avLst/>
                </a:prstGeom>
                <a:noFill/>
              </p:spPr>
              <p:txBody>
                <a:bodyPr wrap="none" lIns="91440" tIns="45720" rIns="91440" bIns="45720">
                  <a:spAutoFit/>
                </a:bodyPr>
                <a:lstStyle/>
                <a:p>
                  <a:pPr algn="ctr"/>
                  <a:r>
                    <a:rPr lang="en-US" sz="3800" dirty="0">
                      <a:ln w="1905"/>
                      <a:gradFill>
                        <a:gsLst>
                          <a:gs pos="0">
                            <a:schemeClr val="tx1">
                              <a:lumMod val="75000"/>
                              <a:lumOff val="25000"/>
                            </a:schemeClr>
                          </a:gs>
                          <a:gs pos="78000">
                            <a:schemeClr val="tx1">
                              <a:lumMod val="50000"/>
                              <a:lumOff val="50000"/>
                            </a:schemeClr>
                          </a:gs>
                          <a:gs pos="100000">
                            <a:schemeClr val="bg2"/>
                          </a:gs>
                        </a:gsLst>
                        <a:lin ang="5400000"/>
                      </a:gradFill>
                      <a:effectLst>
                        <a:innerShdw blurRad="69850" dist="43180" dir="5400000">
                          <a:srgbClr val="000000">
                            <a:alpha val="65000"/>
                          </a:srgbClr>
                        </a:innerShdw>
                      </a:effectLst>
                      <a:latin typeface="Arial Black" pitchFamily="34" charset="0"/>
                    </a:rPr>
                    <a:t>+</a:t>
                  </a:r>
                </a:p>
              </p:txBody>
            </p:sp>
            <p:sp>
              <p:nvSpPr>
                <p:cNvPr id="34" name="Rectangle 33"/>
                <p:cNvSpPr/>
                <p:nvPr/>
              </p:nvSpPr>
              <p:spPr>
                <a:xfrm>
                  <a:off x="4646808" y="4809292"/>
                  <a:ext cx="506870" cy="677108"/>
                </a:xfrm>
                <a:prstGeom prst="rect">
                  <a:avLst/>
                </a:prstGeom>
                <a:noFill/>
              </p:spPr>
              <p:txBody>
                <a:bodyPr wrap="none" lIns="91440" tIns="45720" rIns="91440" bIns="45720">
                  <a:spAutoFit/>
                </a:bodyPr>
                <a:lstStyle/>
                <a:p>
                  <a:pPr algn="ctr"/>
                  <a:r>
                    <a:rPr lang="en-US" sz="3800" dirty="0">
                      <a:ln w="1905"/>
                      <a:gradFill>
                        <a:gsLst>
                          <a:gs pos="0">
                            <a:schemeClr val="tx1">
                              <a:lumMod val="75000"/>
                              <a:lumOff val="25000"/>
                            </a:schemeClr>
                          </a:gs>
                          <a:gs pos="78000">
                            <a:schemeClr val="tx1">
                              <a:lumMod val="50000"/>
                              <a:lumOff val="50000"/>
                            </a:schemeClr>
                          </a:gs>
                          <a:gs pos="100000">
                            <a:schemeClr val="bg2"/>
                          </a:gs>
                        </a:gsLst>
                        <a:lin ang="5400000"/>
                      </a:gradFill>
                      <a:effectLst>
                        <a:innerShdw blurRad="69850" dist="43180" dir="5400000">
                          <a:srgbClr val="000000">
                            <a:alpha val="65000"/>
                          </a:srgbClr>
                        </a:innerShdw>
                      </a:effectLst>
                      <a:latin typeface="Arial Black" pitchFamily="34" charset="0"/>
                    </a:rPr>
                    <a:t>+</a:t>
                  </a:r>
                </a:p>
              </p:txBody>
            </p:sp>
            <p:sp>
              <p:nvSpPr>
                <p:cNvPr id="35" name="Rectangle 34"/>
                <p:cNvSpPr/>
                <p:nvPr/>
              </p:nvSpPr>
              <p:spPr>
                <a:xfrm>
                  <a:off x="3505200" y="4837176"/>
                  <a:ext cx="489236" cy="646331"/>
                </a:xfrm>
                <a:prstGeom prst="rect">
                  <a:avLst/>
                </a:prstGeom>
                <a:noFill/>
              </p:spPr>
              <p:txBody>
                <a:bodyPr wrap="none" lIns="91440" tIns="45720" rIns="91440" bIns="45720">
                  <a:spAutoFit/>
                </a:bodyPr>
                <a:lstStyle/>
                <a:p>
                  <a:pPr algn="ctr"/>
                  <a:r>
                    <a:rPr lang="en-US" sz="3500" dirty="0">
                      <a:ln w="1905"/>
                      <a:gradFill>
                        <a:gsLst>
                          <a:gs pos="0">
                            <a:schemeClr val="tx1">
                              <a:lumMod val="75000"/>
                              <a:lumOff val="25000"/>
                            </a:schemeClr>
                          </a:gs>
                          <a:gs pos="78000">
                            <a:schemeClr val="tx1">
                              <a:lumMod val="50000"/>
                              <a:lumOff val="50000"/>
                            </a:schemeClr>
                          </a:gs>
                          <a:gs pos="100000">
                            <a:schemeClr val="bg2"/>
                          </a:gs>
                        </a:gsLst>
                        <a:lin ang="5400000"/>
                      </a:gradFill>
                      <a:effectLst>
                        <a:innerShdw blurRad="69850" dist="43180" dir="5400000">
                          <a:srgbClr val="000000">
                            <a:alpha val="65000"/>
                          </a:srgbClr>
                        </a:innerShdw>
                      </a:effectLst>
                      <a:latin typeface="Arial Black" pitchFamily="34" charset="0"/>
                    </a:rPr>
                    <a:t>=</a:t>
                  </a:r>
                </a:p>
              </p:txBody>
            </p:sp>
            <p:sp>
              <p:nvSpPr>
                <p:cNvPr id="36" name="Rectangle 35"/>
                <p:cNvSpPr/>
                <p:nvPr/>
              </p:nvSpPr>
              <p:spPr>
                <a:xfrm>
                  <a:off x="5790263" y="4837176"/>
                  <a:ext cx="489236" cy="646331"/>
                </a:xfrm>
                <a:prstGeom prst="rect">
                  <a:avLst/>
                </a:prstGeom>
                <a:noFill/>
              </p:spPr>
              <p:txBody>
                <a:bodyPr wrap="none" lIns="91440" tIns="45720" rIns="91440" bIns="45720">
                  <a:spAutoFit/>
                </a:bodyPr>
                <a:lstStyle/>
                <a:p>
                  <a:pPr algn="ctr"/>
                  <a:r>
                    <a:rPr lang="en-US" sz="3500" dirty="0">
                      <a:ln w="1905"/>
                      <a:gradFill>
                        <a:gsLst>
                          <a:gs pos="0">
                            <a:schemeClr val="tx1">
                              <a:lumMod val="75000"/>
                              <a:lumOff val="25000"/>
                            </a:schemeClr>
                          </a:gs>
                          <a:gs pos="78000">
                            <a:schemeClr val="tx1">
                              <a:lumMod val="50000"/>
                              <a:lumOff val="50000"/>
                            </a:schemeClr>
                          </a:gs>
                          <a:gs pos="100000">
                            <a:schemeClr val="bg2"/>
                          </a:gs>
                        </a:gsLst>
                        <a:lin ang="5400000"/>
                      </a:gradFill>
                      <a:effectLst>
                        <a:innerShdw blurRad="69850" dist="43180" dir="5400000">
                          <a:srgbClr val="000000">
                            <a:alpha val="65000"/>
                          </a:srgbClr>
                        </a:innerShdw>
                      </a:effectLst>
                      <a:latin typeface="Arial Black" pitchFamily="34" charset="0"/>
                    </a:rPr>
                    <a:t>=</a:t>
                  </a:r>
                </a:p>
              </p:txBody>
            </p:sp>
          </p:grpSp>
        </p:grpSp>
      </p:grpSp>
      <p:pic>
        <p:nvPicPr>
          <p:cNvPr id="37" name="Picture 36" descr="EMI-Refresh-09-BG-Frame2"/>
          <p:cNvPicPr>
            <a:picLocks noChangeAspect="1" noChangeArrowheads="1"/>
          </p:cNvPicPr>
          <p:nvPr/>
        </p:nvPicPr>
        <p:blipFill rotWithShape="1">
          <a:blip r:embed="rId3">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99"/>
          <p:cNvSpPr>
            <a:spLocks noGrp="1" noChangeArrowheads="1"/>
          </p:cNvSpPr>
          <p:nvPr>
            <p:ph type="title"/>
          </p:nvPr>
        </p:nvSpPr>
        <p:spPr>
          <a:xfrm>
            <a:off x="377824" y="273050"/>
            <a:ext cx="7546975" cy="990600"/>
          </a:xfrm>
        </p:spPr>
        <p:txBody>
          <a:bodyPr/>
          <a:lstStyle/>
          <a:p>
            <a:r>
              <a:rPr lang="en-US" dirty="0"/>
              <a:t>Medicare Advantage Plans: Key Points</a:t>
            </a:r>
          </a:p>
        </p:txBody>
      </p:sp>
      <p:sp>
        <p:nvSpPr>
          <p:cNvPr id="11268" name="Content Placeholder 1"/>
          <p:cNvSpPr>
            <a:spLocks noGrp="1"/>
          </p:cNvSpPr>
          <p:nvPr>
            <p:ph idx="1"/>
          </p:nvPr>
        </p:nvSpPr>
        <p:spPr>
          <a:xfrm>
            <a:off x="381000" y="1527048"/>
            <a:ext cx="8153400" cy="4418013"/>
          </a:xfrm>
        </p:spPr>
        <p:txBody>
          <a:bodyPr/>
          <a:lstStyle/>
          <a:p>
            <a:pPr>
              <a:lnSpc>
                <a:spcPct val="95000"/>
              </a:lnSpc>
              <a:spcBef>
                <a:spcPts val="1800"/>
              </a:spcBef>
            </a:pPr>
            <a:r>
              <a:rPr lang="en-US" dirty="0"/>
              <a:t>When you join a Medicare Advantage Plan, </a:t>
            </a:r>
            <a:br>
              <a:rPr lang="en-US" dirty="0"/>
            </a:br>
            <a:r>
              <a:rPr lang="en-US" b="1" dirty="0">
                <a:solidFill>
                  <a:srgbClr val="0070C0"/>
                </a:solidFill>
              </a:rPr>
              <a:t>you are still in the Medicare program </a:t>
            </a:r>
          </a:p>
          <a:p>
            <a:pPr>
              <a:lnSpc>
                <a:spcPct val="95000"/>
              </a:lnSpc>
              <a:spcBef>
                <a:spcPts val="1800"/>
              </a:spcBef>
            </a:pPr>
            <a:r>
              <a:rPr lang="en-US" dirty="0"/>
              <a:t>The plan must offer the same benefits </a:t>
            </a:r>
            <a:br>
              <a:rPr lang="en-US" dirty="0"/>
            </a:br>
            <a:r>
              <a:rPr lang="en-US" dirty="0"/>
              <a:t>as Original Medicare (Part A &amp; Part B)</a:t>
            </a:r>
          </a:p>
          <a:p>
            <a:pPr lvl="1">
              <a:lnSpc>
                <a:spcPct val="95000"/>
              </a:lnSpc>
              <a:spcBef>
                <a:spcPts val="1800"/>
              </a:spcBef>
            </a:pPr>
            <a:r>
              <a:rPr lang="en-US" dirty="0"/>
              <a:t>Usually have different rules, costs, and </a:t>
            </a:r>
            <a:br>
              <a:rPr lang="en-US" dirty="0"/>
            </a:br>
            <a:r>
              <a:rPr lang="en-US" dirty="0"/>
              <a:t>restrictions for covering those services </a:t>
            </a:r>
          </a:p>
          <a:p>
            <a:pPr>
              <a:lnSpc>
                <a:spcPct val="95000"/>
              </a:lnSpc>
              <a:spcBef>
                <a:spcPts val="1800"/>
              </a:spcBef>
            </a:pPr>
            <a:r>
              <a:rPr lang="en-US" dirty="0"/>
              <a:t>Your Medicare-eligible services are </a:t>
            </a:r>
            <a:br>
              <a:rPr lang="en-US" dirty="0"/>
            </a:br>
            <a:r>
              <a:rPr lang="en-US" dirty="0"/>
              <a:t>paid for by your plan</a:t>
            </a:r>
          </a:p>
          <a:p>
            <a:pPr>
              <a:lnSpc>
                <a:spcPct val="95000"/>
              </a:lnSpc>
              <a:spcBef>
                <a:spcPts val="1800"/>
              </a:spcBef>
            </a:pPr>
            <a:r>
              <a:rPr lang="en-US" dirty="0"/>
              <a:t>When you go to the doctor, you will show your plan’s Medicare Advantage card and </a:t>
            </a:r>
            <a:r>
              <a:rPr lang="en-US" u="sng" dirty="0"/>
              <a:t>NOT</a:t>
            </a:r>
            <a:r>
              <a:rPr lang="en-US" dirty="0"/>
              <a:t> your Medicare card</a:t>
            </a:r>
          </a:p>
          <a:p>
            <a:endParaRPr lang="en-US" dirty="0"/>
          </a:p>
        </p:txBody>
      </p:sp>
      <p:sp>
        <p:nvSpPr>
          <p:cNvPr id="7" name="Slide Number Placeholder 3"/>
          <p:cNvSpPr>
            <a:spLocks noGrp="1"/>
          </p:cNvSpPr>
          <p:nvPr>
            <p:ph type="sldNum" sz="quarter" idx="10"/>
          </p:nvPr>
        </p:nvSpPr>
        <p:spPr/>
        <p:txBody>
          <a:bodyPr/>
          <a:lstStyle/>
          <a:p>
            <a:fld id="{7EC6B411-014F-425C-9BED-D294FDBFDAFB}" type="slidenum">
              <a:rPr lang="en-US" smtClean="0"/>
              <a:pPr/>
              <a:t>8</a:t>
            </a:fld>
            <a:endParaRPr lang="en-US" dirty="0"/>
          </a:p>
        </p:txBody>
      </p:sp>
      <p:sp>
        <p:nvSpPr>
          <p:cNvPr id="5" name="AutoShape 14" descr="Doc_w_Guy"/>
          <p:cNvSpPr>
            <a:spLocks noChangeArrowheads="1"/>
          </p:cNvSpPr>
          <p:nvPr/>
        </p:nvSpPr>
        <p:spPr bwMode="auto">
          <a:xfrm>
            <a:off x="6864350" y="1981200"/>
            <a:ext cx="1898650" cy="3023960"/>
          </a:xfrm>
          <a:prstGeom prst="roundRect">
            <a:avLst>
              <a:gd name="adj" fmla="val 7199"/>
            </a:avLst>
          </a:prstGeom>
          <a:blipFill dpi="0" rotWithShape="1">
            <a:blip r:embed="rId3">
              <a:extLst>
                <a:ext uri="{BEBA8EAE-BF5A-486C-A8C5-ECC9F3942E4B}">
                  <a14:imgProps xmlns:a14="http://schemas.microsoft.com/office/drawing/2010/main">
                    <a14:imgLayer r:embed="rId4">
                      <a14:imgEffect>
                        <a14:sharpenSoften amount="15000"/>
                      </a14:imgEffect>
                    </a14:imgLayer>
                  </a14:imgProps>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99CCFF"/>
                </a:solidFill>
                <a:round/>
                <a:headEnd/>
                <a:tailEnd/>
              </a14:hiddenLine>
            </a:ext>
          </a:extLst>
        </p:spPr>
        <p:txBody>
          <a:bodyPr vert="horz" wrap="none" lIns="91440" tIns="45720" rIns="91440" bIns="45720" numCol="1" anchor="ctr" anchorCtr="0" compatLnSpc="1">
            <a:prstTxWarp prst="textNoShape">
              <a:avLst/>
            </a:prstTxWarp>
          </a:bodyPr>
          <a:lstStyle/>
          <a:p>
            <a:endParaRPr lang="en-US" dirty="0"/>
          </a:p>
        </p:txBody>
      </p:sp>
      <p:pic>
        <p:nvPicPr>
          <p:cNvPr id="6" name="Picture 5" descr="EMI-Refresh-09-BG-Frame2"/>
          <p:cNvPicPr>
            <a:picLocks noChangeAspect="1" noChangeArrowheads="1"/>
          </p:cNvPicPr>
          <p:nvPr/>
        </p:nvPicPr>
        <p:blipFill rotWithShape="1">
          <a:blip r:embed="rId5">
            <a:extLst>
              <a:ext uri="{28A0092B-C50C-407E-A947-70E740481C1C}">
                <a14:useLocalDpi xmlns:a14="http://schemas.microsoft.com/office/drawing/2010/main" val="0"/>
              </a:ext>
            </a:extLst>
          </a:blip>
          <a:srcRect l="4678" t="4283" r="6728" b="710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p:txBody>
          <a:bodyPr/>
          <a:lstStyle/>
          <a:p>
            <a:pPr>
              <a:lnSpc>
                <a:spcPct val="110000"/>
              </a:lnSpc>
            </a:pPr>
            <a:r>
              <a:rPr lang="en-US" dirty="0"/>
              <a:t>Medicare Advantage</a:t>
            </a:r>
            <a:br>
              <a:rPr lang="en-US" dirty="0"/>
            </a:br>
            <a:r>
              <a:rPr lang="en-US" dirty="0"/>
              <a:t>Plan Options</a:t>
            </a:r>
          </a:p>
        </p:txBody>
      </p:sp>
      <p:sp>
        <p:nvSpPr>
          <p:cNvPr id="3" name="Slide Number Placeholder 2"/>
          <p:cNvSpPr>
            <a:spLocks noGrp="1"/>
          </p:cNvSpPr>
          <p:nvPr>
            <p:ph type="sldNum" sz="quarter" idx="4"/>
          </p:nvPr>
        </p:nvSpPr>
        <p:spPr/>
        <p:txBody>
          <a:bodyPr/>
          <a:lstStyle/>
          <a:p>
            <a:fld id="{F1A72A2D-87A2-4CED-81EA-950E6DB4BD2F}" type="slidenum">
              <a:rPr lang="en-US" smtClean="0"/>
              <a:pPr/>
              <a:t>9</a:t>
            </a:fld>
            <a:endParaRPr lang="en-US" dirty="0"/>
          </a:p>
        </p:txBody>
      </p:sp>
    </p:spTree>
  </p:cSld>
  <p:clrMapOvr>
    <a:masterClrMapping/>
  </p:clrMapOvr>
  <p:transition>
    <p:fade/>
  </p:transition>
</p:sld>
</file>

<file path=ppt/theme/theme1.xml><?xml version="1.0" encoding="utf-8"?>
<a:theme xmlns:a="http://schemas.openxmlformats.org/drawingml/2006/main" name="2_Default Design">
  <a:themeElements>
    <a:clrScheme name="2_Default Design 4">
      <a:dk1>
        <a:srgbClr val="000000"/>
      </a:dk1>
      <a:lt1>
        <a:srgbClr val="FFFFFF"/>
      </a:lt1>
      <a:dk2>
        <a:srgbClr val="F8F8F8"/>
      </a:dk2>
      <a:lt2>
        <a:srgbClr val="B2B2B2"/>
      </a:lt2>
      <a:accent1>
        <a:srgbClr val="7BAD83"/>
      </a:accent1>
      <a:accent2>
        <a:srgbClr val="5990BA"/>
      </a:accent2>
      <a:accent3>
        <a:srgbClr val="FFFFFF"/>
      </a:accent3>
      <a:accent4>
        <a:srgbClr val="000000"/>
      </a:accent4>
      <a:accent5>
        <a:srgbClr val="BFD3C1"/>
      </a:accent5>
      <a:accent6>
        <a:srgbClr val="5082A8"/>
      </a:accent6>
      <a:hlink>
        <a:srgbClr val="006DBB"/>
      </a:hlink>
      <a:folHlink>
        <a:srgbClr val="99CD79"/>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Verdana" charset="0"/>
          </a:defRPr>
        </a:defPPr>
      </a:lstStyle>
    </a:lnDef>
    <a:txDef>
      <a:spPr>
        <a:noFill/>
      </a:spPr>
      <a:bodyPr wrap="none" rtlCol="0">
        <a:spAutoFit/>
      </a:bodyPr>
      <a:lstStyle>
        <a:defPPr>
          <a:defRPr dirty="0" smtClean="0">
            <a:latin typeface="+mj-lt"/>
          </a:defRPr>
        </a:defPPr>
      </a:lstStyle>
    </a:txDef>
  </a:objectDefaults>
  <a:extraClrSchemeLst>
    <a:extraClrScheme>
      <a:clrScheme name="2_Default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F8F8F8"/>
        </a:dk2>
        <a:lt2>
          <a:srgbClr val="B2B2B2"/>
        </a:lt2>
        <a:accent1>
          <a:srgbClr val="7BAD83"/>
        </a:accent1>
        <a:accent2>
          <a:srgbClr val="5CA038"/>
        </a:accent2>
        <a:accent3>
          <a:srgbClr val="FFFFFF"/>
        </a:accent3>
        <a:accent4>
          <a:srgbClr val="000000"/>
        </a:accent4>
        <a:accent5>
          <a:srgbClr val="BFD3C1"/>
        </a:accent5>
        <a:accent6>
          <a:srgbClr val="539132"/>
        </a:accent6>
        <a:hlink>
          <a:srgbClr val="037632"/>
        </a:hlink>
        <a:folHlink>
          <a:srgbClr val="2E8D38"/>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F8F8F8"/>
        </a:dk2>
        <a:lt2>
          <a:srgbClr val="B2B2B2"/>
        </a:lt2>
        <a:accent1>
          <a:srgbClr val="7BAD83"/>
        </a:accent1>
        <a:accent2>
          <a:srgbClr val="5CA038"/>
        </a:accent2>
        <a:accent3>
          <a:srgbClr val="FFFFFF"/>
        </a:accent3>
        <a:accent4>
          <a:srgbClr val="000000"/>
        </a:accent4>
        <a:accent5>
          <a:srgbClr val="BFD3C1"/>
        </a:accent5>
        <a:accent6>
          <a:srgbClr val="539132"/>
        </a:accent6>
        <a:hlink>
          <a:srgbClr val="037632"/>
        </a:hlink>
        <a:folHlink>
          <a:srgbClr val="99CD79"/>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F8F8F8"/>
        </a:dk2>
        <a:lt2>
          <a:srgbClr val="B2B2B2"/>
        </a:lt2>
        <a:accent1>
          <a:srgbClr val="7BAD83"/>
        </a:accent1>
        <a:accent2>
          <a:srgbClr val="5990BA"/>
        </a:accent2>
        <a:accent3>
          <a:srgbClr val="FFFFFF"/>
        </a:accent3>
        <a:accent4>
          <a:srgbClr val="000000"/>
        </a:accent4>
        <a:accent5>
          <a:srgbClr val="BFD3C1"/>
        </a:accent5>
        <a:accent6>
          <a:srgbClr val="5082A8"/>
        </a:accent6>
        <a:hlink>
          <a:srgbClr val="006DBB"/>
        </a:hlink>
        <a:folHlink>
          <a:srgbClr val="99CD79"/>
        </a:folHlink>
      </a:clrScheme>
      <a:clrMap bg1="lt1" tx1="dk1" bg2="lt2" tx2="dk2" accent1="accent1" accent2="accent2" accent3="accent3" accent4="accent4" accent5="accent5" accent6="accent6" hlink="hlink" folHlink="folHlink"/>
    </a:extraClrScheme>
    <a:extraClrScheme>
      <a:clrScheme name="2_Default Design 1">
        <a:dk1>
          <a:srgbClr val="000000"/>
        </a:dk1>
        <a:lt1>
          <a:srgbClr val="FFFFFF"/>
        </a:lt1>
        <a:dk2>
          <a:srgbClr val="F8F8F8"/>
        </a:dk2>
        <a:lt2>
          <a:srgbClr val="B2B2B2"/>
        </a:lt2>
        <a:accent1>
          <a:srgbClr val="7BAD83"/>
        </a:accent1>
        <a:accent2>
          <a:srgbClr val="5990BA"/>
        </a:accent2>
        <a:accent3>
          <a:srgbClr val="FFFFFF"/>
        </a:accent3>
        <a:accent4>
          <a:srgbClr val="000000"/>
        </a:accent4>
        <a:accent5>
          <a:srgbClr val="BFD3C1"/>
        </a:accent5>
        <a:accent6>
          <a:srgbClr val="5082A8"/>
        </a:accent6>
        <a:hlink>
          <a:srgbClr val="006DBB"/>
        </a:hlink>
        <a:folHlink>
          <a:srgbClr val="99CD79"/>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F8F8F8"/>
        </a:dk2>
        <a:lt2>
          <a:srgbClr val="B2B2B2"/>
        </a:lt2>
        <a:accent1>
          <a:srgbClr val="7BAD83"/>
        </a:accent1>
        <a:accent2>
          <a:srgbClr val="004C7C"/>
        </a:accent2>
        <a:accent3>
          <a:srgbClr val="FFFFFF"/>
        </a:accent3>
        <a:accent4>
          <a:srgbClr val="000000"/>
        </a:accent4>
        <a:accent5>
          <a:srgbClr val="BFD3C1"/>
        </a:accent5>
        <a:accent6>
          <a:srgbClr val="004470"/>
        </a:accent6>
        <a:hlink>
          <a:srgbClr val="0081C6"/>
        </a:hlink>
        <a:folHlink>
          <a:srgbClr val="00A99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F8F8F8"/>
      </a:dk2>
      <a:lt2>
        <a:srgbClr val="B2B2B2"/>
      </a:lt2>
      <a:accent1>
        <a:srgbClr val="7BAD83"/>
      </a:accent1>
      <a:accent2>
        <a:srgbClr val="5990BA"/>
      </a:accent2>
      <a:accent3>
        <a:srgbClr val="FFFFFF"/>
      </a:accent3>
      <a:accent4>
        <a:srgbClr val="000000"/>
      </a:accent4>
      <a:accent5>
        <a:srgbClr val="BFD3C1"/>
      </a:accent5>
      <a:accent6>
        <a:srgbClr val="5082A8"/>
      </a:accent6>
      <a:hlink>
        <a:srgbClr val="006DBB"/>
      </a:hlink>
      <a:folHlink>
        <a:srgbClr val="99CD79"/>
      </a:folHlink>
    </a:clrScheme>
    <a:fontScheme name="3_Default Design">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F8F8F8"/>
        </a:dk2>
        <a:lt2>
          <a:srgbClr val="B2B2B2"/>
        </a:lt2>
        <a:accent1>
          <a:srgbClr val="7BAD83"/>
        </a:accent1>
        <a:accent2>
          <a:srgbClr val="5990BA"/>
        </a:accent2>
        <a:accent3>
          <a:srgbClr val="FFFFFF"/>
        </a:accent3>
        <a:accent4>
          <a:srgbClr val="000000"/>
        </a:accent4>
        <a:accent5>
          <a:srgbClr val="BFD3C1"/>
        </a:accent5>
        <a:accent6>
          <a:srgbClr val="5082A8"/>
        </a:accent6>
        <a:hlink>
          <a:srgbClr val="006DBB"/>
        </a:hlink>
        <a:folHlink>
          <a:srgbClr val="99CD79"/>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F8F8F8"/>
        </a:dk2>
        <a:lt2>
          <a:srgbClr val="B2B2B2"/>
        </a:lt2>
        <a:accent1>
          <a:srgbClr val="7BAD83"/>
        </a:accent1>
        <a:accent2>
          <a:srgbClr val="004C7C"/>
        </a:accent2>
        <a:accent3>
          <a:srgbClr val="FFFFFF"/>
        </a:accent3>
        <a:accent4>
          <a:srgbClr val="000000"/>
        </a:accent4>
        <a:accent5>
          <a:srgbClr val="BFD3C1"/>
        </a:accent5>
        <a:accent6>
          <a:srgbClr val="004470"/>
        </a:accent6>
        <a:hlink>
          <a:srgbClr val="0081C6"/>
        </a:hlink>
        <a:folHlink>
          <a:srgbClr val="00A99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4_Default Design 2">
      <a:dk1>
        <a:srgbClr val="000000"/>
      </a:dk1>
      <a:lt1>
        <a:srgbClr val="FFFFFF"/>
      </a:lt1>
      <a:dk2>
        <a:srgbClr val="F8F8F8"/>
      </a:dk2>
      <a:lt2>
        <a:srgbClr val="B2B2B2"/>
      </a:lt2>
      <a:accent1>
        <a:srgbClr val="7BAD83"/>
      </a:accent1>
      <a:accent2>
        <a:srgbClr val="004C7C"/>
      </a:accent2>
      <a:accent3>
        <a:srgbClr val="FFFFFF"/>
      </a:accent3>
      <a:accent4>
        <a:srgbClr val="000000"/>
      </a:accent4>
      <a:accent5>
        <a:srgbClr val="BFD3C1"/>
      </a:accent5>
      <a:accent6>
        <a:srgbClr val="004470"/>
      </a:accent6>
      <a:hlink>
        <a:srgbClr val="0081C6"/>
      </a:hlink>
      <a:folHlink>
        <a:srgbClr val="00A99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noAutofit/>
      </a:bodyPr>
      <a:lstStyle>
        <a:defPPr>
          <a:defRPr dirty="0" smtClean="0">
            <a:latin typeface="+mn-lt"/>
          </a:defRPr>
        </a:defPPr>
      </a:lstStyle>
    </a:txDef>
  </a:objectDefaults>
  <a:extraClrSchemeLst>
    <a:extraClrScheme>
      <a:clrScheme name="4_Default Design 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F8F8F8"/>
        </a:dk2>
        <a:lt2>
          <a:srgbClr val="B2B2B2"/>
        </a:lt2>
        <a:accent1>
          <a:srgbClr val="7BAD83"/>
        </a:accent1>
        <a:accent2>
          <a:srgbClr val="5CA038"/>
        </a:accent2>
        <a:accent3>
          <a:srgbClr val="FFFFFF"/>
        </a:accent3>
        <a:accent4>
          <a:srgbClr val="000000"/>
        </a:accent4>
        <a:accent5>
          <a:srgbClr val="BFD3C1"/>
        </a:accent5>
        <a:accent6>
          <a:srgbClr val="539132"/>
        </a:accent6>
        <a:hlink>
          <a:srgbClr val="037632"/>
        </a:hlink>
        <a:folHlink>
          <a:srgbClr val="2E8D38"/>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F8F8F8"/>
        </a:dk2>
        <a:lt2>
          <a:srgbClr val="B2B2B2"/>
        </a:lt2>
        <a:accent1>
          <a:srgbClr val="7BAD83"/>
        </a:accent1>
        <a:accent2>
          <a:srgbClr val="5CA038"/>
        </a:accent2>
        <a:accent3>
          <a:srgbClr val="FFFFFF"/>
        </a:accent3>
        <a:accent4>
          <a:srgbClr val="000000"/>
        </a:accent4>
        <a:accent5>
          <a:srgbClr val="BFD3C1"/>
        </a:accent5>
        <a:accent6>
          <a:srgbClr val="539132"/>
        </a:accent6>
        <a:hlink>
          <a:srgbClr val="037632"/>
        </a:hlink>
        <a:folHlink>
          <a:srgbClr val="99CD79"/>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F8F8F8"/>
        </a:dk2>
        <a:lt2>
          <a:srgbClr val="B2B2B2"/>
        </a:lt2>
        <a:accent1>
          <a:srgbClr val="7BAD83"/>
        </a:accent1>
        <a:accent2>
          <a:srgbClr val="5990BA"/>
        </a:accent2>
        <a:accent3>
          <a:srgbClr val="FFFFFF"/>
        </a:accent3>
        <a:accent4>
          <a:srgbClr val="000000"/>
        </a:accent4>
        <a:accent5>
          <a:srgbClr val="BFD3C1"/>
        </a:accent5>
        <a:accent6>
          <a:srgbClr val="5082A8"/>
        </a:accent6>
        <a:hlink>
          <a:srgbClr val="006DBB"/>
        </a:hlink>
        <a:folHlink>
          <a:srgbClr val="99CD79"/>
        </a:folHlink>
      </a:clrScheme>
      <a:clrMap bg1="lt1" tx1="dk1" bg2="lt2" tx2="dk2" accent1="accent1" accent2="accent2" accent3="accent3" accent4="accent4" accent5="accent5" accent6="accent6" hlink="hlink" folHlink="folHlink"/>
    </a:extraClrScheme>
    <a:extraClrScheme>
      <a:clrScheme name="4_Default Design 1">
        <a:dk1>
          <a:srgbClr val="000000"/>
        </a:dk1>
        <a:lt1>
          <a:srgbClr val="FFFFFF"/>
        </a:lt1>
        <a:dk2>
          <a:srgbClr val="F8F8F8"/>
        </a:dk2>
        <a:lt2>
          <a:srgbClr val="B2B2B2"/>
        </a:lt2>
        <a:accent1>
          <a:srgbClr val="7BAD83"/>
        </a:accent1>
        <a:accent2>
          <a:srgbClr val="5990BA"/>
        </a:accent2>
        <a:accent3>
          <a:srgbClr val="FFFFFF"/>
        </a:accent3>
        <a:accent4>
          <a:srgbClr val="000000"/>
        </a:accent4>
        <a:accent5>
          <a:srgbClr val="BFD3C1"/>
        </a:accent5>
        <a:accent6>
          <a:srgbClr val="5082A8"/>
        </a:accent6>
        <a:hlink>
          <a:srgbClr val="006DBB"/>
        </a:hlink>
        <a:folHlink>
          <a:srgbClr val="99CD79"/>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F8F8F8"/>
        </a:dk2>
        <a:lt2>
          <a:srgbClr val="B2B2B2"/>
        </a:lt2>
        <a:accent1>
          <a:srgbClr val="7BAD83"/>
        </a:accent1>
        <a:accent2>
          <a:srgbClr val="004C7C"/>
        </a:accent2>
        <a:accent3>
          <a:srgbClr val="FFFFFF"/>
        </a:accent3>
        <a:accent4>
          <a:srgbClr val="000000"/>
        </a:accent4>
        <a:accent5>
          <a:srgbClr val="BFD3C1"/>
        </a:accent5>
        <a:accent6>
          <a:srgbClr val="004470"/>
        </a:accent6>
        <a:hlink>
          <a:srgbClr val="0081C6"/>
        </a:hlink>
        <a:folHlink>
          <a:srgbClr val="00A99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Level</Template>
  <TotalTime>20048</TotalTime>
  <Words>1288</Words>
  <Application>Microsoft Office PowerPoint</Application>
  <PresentationFormat>On-screen Show (4:3)</PresentationFormat>
  <Paragraphs>312</Paragraphs>
  <Slides>29</Slides>
  <Notes>29</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1" baseType="lpstr">
      <vt:lpstr>ＭＳ Ｐゴシック</vt:lpstr>
      <vt:lpstr>Arial</vt:lpstr>
      <vt:lpstr>Arial Black</vt:lpstr>
      <vt:lpstr>Arial Narrow</vt:lpstr>
      <vt:lpstr>Calibri</vt:lpstr>
      <vt:lpstr>Times New Roman</vt:lpstr>
      <vt:lpstr>Verdana</vt:lpstr>
      <vt:lpstr>Wingdings</vt:lpstr>
      <vt:lpstr>2_Default Design</vt:lpstr>
      <vt:lpstr>3_Default Design</vt:lpstr>
      <vt:lpstr>4_Default Design</vt:lpstr>
      <vt:lpstr>Acrobat Document</vt:lpstr>
      <vt:lpstr>PowerPoint Presentation</vt:lpstr>
      <vt:lpstr>Today’s Topics</vt:lpstr>
      <vt:lpstr>Your Presenter Today</vt:lpstr>
      <vt:lpstr>Medicare Basics</vt:lpstr>
      <vt:lpstr>When are you eligible for Medicare? </vt:lpstr>
      <vt:lpstr>Medicare Overview</vt:lpstr>
      <vt:lpstr>What is a Medicare Advantage Plan?</vt:lpstr>
      <vt:lpstr>Medicare Advantage Plans: Key Points</vt:lpstr>
      <vt:lpstr>Medicare Advantage Plan Options</vt:lpstr>
      <vt:lpstr>Why choose a Blue Cross  Medicare Advantage Plan?</vt:lpstr>
      <vt:lpstr>Why choose a Blue Cross  Medicare Advantage Plan?</vt:lpstr>
      <vt:lpstr>Value-Added Benefits</vt:lpstr>
      <vt:lpstr>Blue Cross Medicare Advantage Plans</vt:lpstr>
      <vt:lpstr>Blue Cross Medicare Advantage  Built-in Prescription Drug Coverage </vt:lpstr>
      <vt:lpstr>Blue Cross Medicare Advantage  Built-in Prescription Drug Coverage </vt:lpstr>
      <vt:lpstr>Blue Cross Medicare Advantage  Built-in Prescription Drug Coverage </vt:lpstr>
      <vt:lpstr>Enrolling in a Blue Cross Medicare Advantage Plan</vt:lpstr>
      <vt:lpstr>Requirements to Enroll in a  Blue Cross Medicare Advantage Plan</vt:lpstr>
      <vt:lpstr>Three Enrollment Periods</vt:lpstr>
      <vt:lpstr>Ready to Enroll?</vt:lpstr>
      <vt:lpstr>The Disenrollment Period</vt:lpstr>
      <vt:lpstr>Blue Cross Medicare  Advantage Plan Extras</vt:lpstr>
      <vt:lpstr>SilverSneakers®†Fitness Program</vt:lpstr>
      <vt:lpstr>Taking Service a Step Further </vt:lpstr>
      <vt:lpstr>Questions &amp; Discussion</vt:lpstr>
      <vt:lpstr>Resources</vt:lpstr>
      <vt:lpstr>Additional Information</vt:lpstr>
      <vt:lpstr>Pre-Enrollment Kits</vt:lpstr>
      <vt:lpstr>PowerPoint Presentation</vt:lpstr>
    </vt:vector>
  </TitlesOfParts>
  <Company>HCSC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All-In-One Package</dc:title>
  <dc:subject>Medicare Advantage</dc:subject>
  <dc:creator>BCBSOK_</dc:creator>
  <cp:keywords>Medicare Advantage 2016</cp:keywords>
  <cp:lastModifiedBy>Joe Kniola</cp:lastModifiedBy>
  <cp:revision>2195</cp:revision>
  <cp:lastPrinted>2014-10-14T20:33:06Z</cp:lastPrinted>
  <dcterms:created xsi:type="dcterms:W3CDTF">2009-10-06T22:52:30Z</dcterms:created>
  <dcterms:modified xsi:type="dcterms:W3CDTF">2017-09-30T17:03:05Z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